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134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734B-AA4F-0648-96F7-6FE8DA4BD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C38B8A-8EBE-7A49-9283-B432622F6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B1F6E-507D-CC49-9079-84C0B464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87D4B-D5B5-E24A-B60A-A735CF50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638D6-261D-EF46-B1DF-10C8C7799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7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7AE4-87B5-7546-9735-7460EFDB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4DE-293A-FC42-A8DD-39B9C39986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7A501-626C-7640-85C4-FD5F239E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26F3-CD6E-9F45-A84F-06F92E329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7711D-513B-1E4F-8F21-61275F11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31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39C53-BB41-4440-943F-3EB3B5C87B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70A28F-D9EA-4947-BB6E-FAF5052B2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75CC6-C8DE-8249-BE80-021BA72A7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AED9F-E852-DE44-992A-1283971F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5DB8-F9F7-FA48-A58F-79B1C9A6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1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1275305" y="186567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 sz="1333" b="1">
                <a:solidFill>
                  <a:schemeClr val="accent4"/>
                </a:solidFill>
                <a:latin typeface="+mn-lt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914126">
              <a:defRPr/>
            </a:pPr>
            <a:fld id="{00000000-1234-1234-1234-123412341234}" type="slidenum">
              <a:rPr lang="en" smtClean="0">
                <a:solidFill>
                  <a:srgbClr val="B5CFDA"/>
                </a:solidFill>
                <a:sym typeface="Karla"/>
              </a:rPr>
              <a:pPr defTabSz="914126">
                <a:defRPr/>
              </a:pPr>
              <a:t>‹#›</a:t>
            </a:fld>
            <a:endParaRPr lang="en">
              <a:solidFill>
                <a:srgbClr val="B5CFDA"/>
              </a:solidFill>
              <a:sym typeface="Karla"/>
            </a:endParaRPr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354167" y="1658184"/>
            <a:ext cx="5652400" cy="64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1354388" y="2487009"/>
            <a:ext cx="5652400" cy="271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304701" lvl="0" indent="-438769" rtl="0">
              <a:spcBef>
                <a:spcPts val="4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  <a:defRPr sz="2132" b="0" i="0">
                <a:solidFill>
                  <a:schemeClr val="bg1"/>
                </a:solidFill>
                <a:latin typeface="+mn-lt"/>
              </a:defRPr>
            </a:lvl1pPr>
            <a:lvl2pPr marL="1218804" lvl="1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2pPr>
            <a:lvl3pPr marL="1828205" lvl="2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3pPr>
            <a:lvl4pPr marL="2437607" lvl="3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4pPr>
            <a:lvl5pPr marL="3047010" lvl="4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5pPr>
            <a:lvl6pPr marL="3656412" lvl="5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6pPr>
            <a:lvl7pPr marL="4265813" lvl="6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7pPr>
            <a:lvl8pPr marL="4875215" lvl="7" indent="-473979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8pPr>
            <a:lvl9pPr marL="5484617" lvl="8" indent="-473979" rtl="0">
              <a:spcBef>
                <a:spcPts val="800"/>
              </a:spcBef>
              <a:spcAft>
                <a:spcPts val="800"/>
              </a:spcAft>
              <a:buSzPts val="2000"/>
              <a:buChar char="▫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906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4192A-4310-ED4E-9359-DE5A28918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190F9-690B-984C-ACAE-51B42E7BE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B9D80-414A-AD46-B12C-ADCA8CC71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EA8E5-4B64-A44A-8920-91048586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D89AB-A0E8-0C4F-9C48-424A0DBCC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1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57865-C6A4-F241-A096-AFD4D6257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BBFF87-7429-8D4A-9300-38BA1F55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CF995-D4C7-D940-9B37-87C89F31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57DF2-0A51-7644-88AC-64817CD5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E62AD-E8FF-6840-8157-117C9CB5E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3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01D2-06A4-1843-A1FB-BE73E06D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F4891-0632-6B4C-AFA9-192960D72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3B179-0575-1641-A612-D5CE7CD6B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5BCAA-11EF-994B-95A3-FC0E8ABE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00D3A-AFA5-1F4F-960F-B31F791F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945A4-24C3-6443-B68B-5254A8EC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5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67819-A6BD-4C45-8288-DB4BF491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8829C-4FB1-8740-92C9-ADF013928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B3033B-E1E4-9946-8B56-9B2353EAD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7ECF8-2A5D-764D-AEFC-887F314674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FF6BAD-7E22-9348-81CE-BABB9C929C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2B1191-5978-1445-8B90-668FC042E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DD7531-20A9-9A4D-912C-6F395214A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D8CEFF-03FA-BB42-B368-39579FF76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2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B9BCA-245A-2948-950F-317BE33E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C20EC5-ABB1-5B4D-A662-2736EE18A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D20984-0E6C-7349-BB30-096451AF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E3CCE9-93D8-EE47-B33E-9074E004F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26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D79E40-B789-E842-9068-995CB5983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15616E-DA1D-C74D-B768-BC9C954C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CC885-7FEF-B641-BE0B-20E89F907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46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AE161-B065-7945-8C19-496228EC6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7AA67-DF8A-4640-B777-813D4AD45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33D6D-FE61-EE4A-B9F3-DC118AAEF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125F53-D43F-BB45-A7A7-346D0FE2A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5F948-5F14-2543-ACFE-2863296C9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8A940E-E89D-364D-84A7-88B01699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25FD4-887F-4F40-A011-CD84086A7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D71CED-B8C8-B449-967E-6056FA4D59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8ADDB3-DE2D-654E-820B-106973459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BFC11-60DD-A34A-84AE-99592ADC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1A8ED-A26F-724E-9BB3-7EF76B630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5821E-D7CD-3F46-A7F9-48A1D2208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5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82A7C-1188-2B44-9422-5B043FE4D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FDA3-3B53-4447-B44B-E40A0E419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73D81-C569-A644-86E9-F64F0F3B91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26">
              <a:defRPr/>
            </a:pPr>
            <a:fld id="{49FD1767-948C-B64C-A780-7AB63A2DCA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07/03/2023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42C0A-0CFB-C347-9754-DEB81CB0F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26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36563-8EC5-0646-944E-422D41AA4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26">
              <a:defRPr/>
            </a:pPr>
            <a:fld id="{01CAB4B4-0DB2-C449-906D-A0582F8D5B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1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99E78E2-4124-3143-9EB7-CA82A91A3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855789"/>
              </p:ext>
            </p:extLst>
          </p:nvPr>
        </p:nvGraphicFramePr>
        <p:xfrm>
          <a:off x="449320" y="1337969"/>
          <a:ext cx="9436852" cy="4459062"/>
        </p:xfrm>
        <a:graphic>
          <a:graphicData uri="http://schemas.openxmlformats.org/drawingml/2006/table">
            <a:tbl>
              <a:tblPr firstRow="1" firstCol="1" bandRow="1"/>
              <a:tblGrid>
                <a:gridCol w="2342943">
                  <a:extLst>
                    <a:ext uri="{9D8B030D-6E8A-4147-A177-3AD203B41FA5}">
                      <a16:colId xmlns:a16="http://schemas.microsoft.com/office/drawing/2014/main" val="2578071054"/>
                    </a:ext>
                  </a:extLst>
                </a:gridCol>
                <a:gridCol w="7093909">
                  <a:extLst>
                    <a:ext uri="{9D8B030D-6E8A-4147-A177-3AD203B41FA5}">
                      <a16:colId xmlns:a16="http://schemas.microsoft.com/office/drawing/2014/main" val="880691204"/>
                    </a:ext>
                  </a:extLst>
                </a:gridCol>
              </a:tblGrid>
              <a:tr h="1173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 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Immediate and essential newborn care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Immediate newborn care (delayed cord clamping, drying, skin to skin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etc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Neonatal resuscitation for those who need it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Breastfeeding early initiation and support 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Essential newborn care Identification and referral of complications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Targeted care as needed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PMTCT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of HIV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511271"/>
                  </a:ext>
                </a:extLst>
              </a:tr>
              <a:tr h="1647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 2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Special newborn care</a:t>
                      </a: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Thermal care including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KMC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for all stable neonates &lt;2000gms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Assisted feeding and IV fluids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Safe administration of oxygen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Detection and management of neonatal sepsis with injection antibiotics  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Detection and management of neonatal jaundice with phototherapy 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Detection and management of neonatal encephalopathy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Detection and referral/management of congenital abnormalities  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173864"/>
                  </a:ext>
                </a:extLst>
              </a:tr>
              <a:tr h="7001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Transition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CPAP management of preterm respiratory distress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Follow up of at-risk newborns </a:t>
                      </a:r>
                      <a:endParaRPr lang="en-GB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Exchange transfusion </a:t>
                      </a:r>
                      <a:endParaRPr lang="en-GB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295379"/>
                  </a:ext>
                </a:extLst>
              </a:tr>
              <a:tr h="937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Level 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Intensive newborn care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Mechanical/assisted ventilation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Advanced feeding support (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parenteral nutrition) 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Paediatric surgery for congenital conditions 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Screening and treatment for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RoP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010125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47ED4C2B-BD81-D94D-9A1C-396E0E7D932C}"/>
              </a:ext>
            </a:extLst>
          </p:cNvPr>
          <p:cNvSpPr txBox="1"/>
          <p:nvPr/>
        </p:nvSpPr>
        <p:spPr>
          <a:xfrm>
            <a:off x="379746" y="5797031"/>
            <a:ext cx="9506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*Sources: WHO/UNICEF report "Survive and thrive: transforming care for every small and sick newborn" and based on a global survey by </a:t>
            </a:r>
            <a:r>
              <a:rPr lang="en-GB" sz="1200" i="1" dirty="0" err="1">
                <a:solidFill>
                  <a:prstClr val="black"/>
                </a:solidFill>
                <a:latin typeface="Calibri" panose="020F0502020204030204"/>
              </a:rPr>
              <a:t>Moxon</a:t>
            </a:r>
            <a:r>
              <a:rPr lang="en-GB" sz="1200" i="1" dirty="0">
                <a:solidFill>
                  <a:prstClr val="black"/>
                </a:solidFill>
                <a:latin typeface="Calibri" panose="020F0502020204030204"/>
              </a:rPr>
              <a:t> et al.</a:t>
            </a:r>
          </a:p>
        </p:txBody>
      </p:sp>
    </p:spTree>
    <p:extLst>
      <p:ext uri="{BB962C8B-B14F-4D97-AF65-F5344CB8AC3E}">
        <p14:creationId xmlns:p14="http://schemas.microsoft.com/office/powerpoint/2010/main" val="2028963857"/>
      </p:ext>
    </p:extLst>
  </p:cSld>
  <p:clrMapOvr>
    <a:masterClrMapping/>
  </p:clrMapOvr>
</p:sld>
</file>

<file path=ppt/theme/theme1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178</Words>
  <Application>Microsoft Macintosh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12_Office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Penzias</dc:creator>
  <cp:lastModifiedBy>Rebecca Penzias</cp:lastModifiedBy>
  <cp:revision>1</cp:revision>
  <dcterms:created xsi:type="dcterms:W3CDTF">2023-03-07T16:55:16Z</dcterms:created>
  <dcterms:modified xsi:type="dcterms:W3CDTF">2023-03-07T16:57:55Z</dcterms:modified>
</cp:coreProperties>
</file>