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>
        <p:scale>
          <a:sx n="130" d="100"/>
          <a:sy n="130" d="100"/>
        </p:scale>
        <p:origin x="1134" y="-30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684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55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8800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3283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84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48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3023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030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972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741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156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6F105-9490-41DB-8343-E7330B61CA2D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07129-4594-401B-B510-7AA28A18F9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784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12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microsoft.com/office/2007/relationships/hdphoto" Target="../media/hdphoto1.wdp"/><Relationship Id="rId5" Type="http://schemas.microsoft.com/office/2007/relationships/hdphoto" Target="../media/hdphoto5.wdp"/><Relationship Id="rId10" Type="http://schemas.openxmlformats.org/officeDocument/2006/relationships/image" Target="../media/image1.png"/><Relationship Id="rId4" Type="http://schemas.openxmlformats.org/officeDocument/2006/relationships/image" Target="../media/image6.png"/><Relationship Id="rId9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D375606F-B00F-4253-80A8-440EBF62925E}"/>
              </a:ext>
            </a:extLst>
          </p:cNvPr>
          <p:cNvSpPr/>
          <p:nvPr/>
        </p:nvSpPr>
        <p:spPr>
          <a:xfrm>
            <a:off x="128587" y="7185025"/>
            <a:ext cx="5446303" cy="146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anose="05000000000000000000" pitchFamily="2" charset="2"/>
              <a:buChar char="n"/>
            </a:pPr>
            <a:r>
              <a:rPr lang="en-US" altLang="ja-JP" sz="1400" b="1" dirty="0">
                <a:solidFill>
                  <a:schemeClr val="bg1"/>
                </a:solidFill>
              </a:rPr>
              <a:t>Unauthorized reproduction is prohibited.</a:t>
            </a:r>
            <a:br>
              <a:rPr lang="en-US" altLang="ja-JP" sz="1400" dirty="0">
                <a:solidFill>
                  <a:schemeClr val="bg1"/>
                </a:solidFill>
              </a:rPr>
            </a:br>
            <a:r>
              <a:rPr lang="en-US" altLang="ja-JP" sz="1400" dirty="0">
                <a:solidFill>
                  <a:schemeClr val="bg1"/>
                </a:solidFill>
              </a:rPr>
              <a:t>“SUKUBARA®” (Reg. No. 6476079), “Kids Balance” (Reg. No. 6516377), and the “Eye Movement Training” logo (Reg. No. 6521056) are registered trademarks.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US" altLang="ja-JP" sz="1400" b="1" dirty="0">
                <a:solidFill>
                  <a:schemeClr val="bg1"/>
                </a:solidFill>
              </a:rPr>
              <a:t>Before use, please scan QR code B to read the safety precautions.</a:t>
            </a:r>
            <a:endParaRPr lang="en-US" altLang="ja-JP" sz="900" dirty="0">
              <a:solidFill>
                <a:schemeClr val="bg1"/>
              </a:solidFill>
            </a:endParaRPr>
          </a:p>
        </p:txBody>
      </p:sp>
      <p:sp>
        <p:nvSpPr>
          <p:cNvPr id="107" name="右矢印 58">
            <a:extLst>
              <a:ext uri="{FF2B5EF4-FFF2-40B4-BE49-F238E27FC236}">
                <a16:creationId xmlns:a16="http://schemas.microsoft.com/office/drawing/2014/main" id="{F42833EE-F49A-4448-9B5C-61EB389F8001}"/>
              </a:ext>
            </a:extLst>
          </p:cNvPr>
          <p:cNvSpPr/>
          <p:nvPr/>
        </p:nvSpPr>
        <p:spPr>
          <a:xfrm flipH="1">
            <a:off x="4081460" y="6032500"/>
            <a:ext cx="1819275" cy="58102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 b="1" i="0">
                <a:solidFill>
                  <a:schemeClr val="bg1"/>
                </a:solidFill>
              </a:rPr>
              <a:t>Practice</a:t>
            </a:r>
            <a:r>
              <a:rPr kumimoji="1" lang="en-US" altLang="ja-JP" sz="1400" b="1" i="0" baseline="0">
                <a:solidFill>
                  <a:schemeClr val="bg1"/>
                </a:solidFill>
              </a:rPr>
              <a:t> Videos</a:t>
            </a:r>
            <a:endParaRPr kumimoji="1" lang="ja-JP" altLang="en-US" sz="1400" b="1" i="0">
              <a:solidFill>
                <a:schemeClr val="bg1"/>
              </a:solidFill>
            </a:endParaRPr>
          </a:p>
        </p:txBody>
      </p:sp>
      <p:pic>
        <p:nvPicPr>
          <p:cNvPr id="108" name="図 107">
            <a:extLst>
              <a:ext uri="{FF2B5EF4-FFF2-40B4-BE49-F238E27FC236}">
                <a16:creationId xmlns:a16="http://schemas.microsoft.com/office/drawing/2014/main" id="{18DAD7A3-9527-4DF3-AB52-07DB5ADA5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434" y="131896"/>
            <a:ext cx="881842" cy="81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D95F42A9-0328-497D-84D1-AB2351EADC1B}"/>
              </a:ext>
            </a:extLst>
          </p:cNvPr>
          <p:cNvSpPr/>
          <p:nvPr/>
        </p:nvSpPr>
        <p:spPr>
          <a:xfrm>
            <a:off x="2223119" y="5574370"/>
            <a:ext cx="1662907" cy="15113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3200" b="1">
                <a:solidFill>
                  <a:sysClr val="windowText" lastClr="000000"/>
                </a:solidFill>
              </a:rPr>
              <a:t>QR</a:t>
            </a:r>
          </a:p>
          <a:p>
            <a:pPr algn="ctr"/>
            <a:r>
              <a:rPr kumimoji="1" lang="en-US" altLang="ja-JP" sz="3200" b="1">
                <a:solidFill>
                  <a:sysClr val="windowText" lastClr="000000"/>
                </a:solidFill>
              </a:rPr>
              <a:t>code A</a:t>
            </a:r>
          </a:p>
        </p:txBody>
      </p:sp>
      <p:sp>
        <p:nvSpPr>
          <p:cNvPr id="110" name="正方形/長方形 109">
            <a:extLst>
              <a:ext uri="{FF2B5EF4-FFF2-40B4-BE49-F238E27FC236}">
                <a16:creationId xmlns:a16="http://schemas.microsoft.com/office/drawing/2014/main" id="{4D60A0C2-6F3E-42F5-A9F6-557626151AAE}"/>
              </a:ext>
            </a:extLst>
          </p:cNvPr>
          <p:cNvSpPr/>
          <p:nvPr/>
        </p:nvSpPr>
        <p:spPr>
          <a:xfrm>
            <a:off x="5704995" y="7628157"/>
            <a:ext cx="774700" cy="7112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600" b="1">
                <a:solidFill>
                  <a:sysClr val="windowText" lastClr="000000"/>
                </a:solidFill>
              </a:rPr>
              <a:t>QR</a:t>
            </a:r>
          </a:p>
          <a:p>
            <a:pPr algn="ctr"/>
            <a:r>
              <a:rPr kumimoji="1" lang="en-US" altLang="ja-JP" sz="1600" b="1">
                <a:solidFill>
                  <a:sysClr val="windowText" lastClr="000000"/>
                </a:solidFill>
              </a:rPr>
              <a:t>code B</a:t>
            </a:r>
          </a:p>
        </p:txBody>
      </p:sp>
      <p:sp>
        <p:nvSpPr>
          <p:cNvPr id="111" name="正方形/長方形 110">
            <a:extLst>
              <a:ext uri="{FF2B5EF4-FFF2-40B4-BE49-F238E27FC236}">
                <a16:creationId xmlns:a16="http://schemas.microsoft.com/office/drawing/2014/main" id="{799E2179-CBE9-4E63-86C2-9117266550E2}"/>
              </a:ext>
            </a:extLst>
          </p:cNvPr>
          <p:cNvSpPr/>
          <p:nvPr/>
        </p:nvSpPr>
        <p:spPr>
          <a:xfrm>
            <a:off x="457020" y="8861425"/>
            <a:ext cx="762000" cy="72072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600" b="1">
                <a:solidFill>
                  <a:sysClr val="windowText" lastClr="000000"/>
                </a:solidFill>
              </a:rPr>
              <a:t>QR</a:t>
            </a:r>
          </a:p>
          <a:p>
            <a:pPr algn="ctr"/>
            <a:r>
              <a:rPr kumimoji="1" lang="en-US" altLang="ja-JP" sz="1600" b="1">
                <a:solidFill>
                  <a:sysClr val="windowText" lastClr="000000"/>
                </a:solidFill>
              </a:rPr>
              <a:t>code</a:t>
            </a:r>
            <a:r>
              <a:rPr kumimoji="1" lang="en-US" altLang="ja-JP" sz="1600" b="1" baseline="0">
                <a:solidFill>
                  <a:sysClr val="windowText" lastClr="000000"/>
                </a:solidFill>
              </a:rPr>
              <a:t> C</a:t>
            </a:r>
          </a:p>
        </p:txBody>
      </p:sp>
      <p:sp>
        <p:nvSpPr>
          <p:cNvPr id="112" name="右矢印 58">
            <a:extLst>
              <a:ext uri="{FF2B5EF4-FFF2-40B4-BE49-F238E27FC236}">
                <a16:creationId xmlns:a16="http://schemas.microsoft.com/office/drawing/2014/main" id="{F700A066-104C-4E38-B567-24BFEC94E7F0}"/>
              </a:ext>
            </a:extLst>
          </p:cNvPr>
          <p:cNvSpPr/>
          <p:nvPr/>
        </p:nvSpPr>
        <p:spPr>
          <a:xfrm flipH="1">
            <a:off x="1349375" y="8861425"/>
            <a:ext cx="2472365" cy="6096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 b="1" i="0" dirty="0">
                <a:solidFill>
                  <a:schemeClr val="bg1"/>
                </a:solidFill>
              </a:rPr>
              <a:t>Practice Record Submission</a:t>
            </a:r>
          </a:p>
        </p:txBody>
      </p:sp>
      <p:pic>
        <p:nvPicPr>
          <p:cNvPr id="113" name="図 112">
            <a:extLst>
              <a:ext uri="{FF2B5EF4-FFF2-40B4-BE49-F238E27FC236}">
                <a16:creationId xmlns:a16="http://schemas.microsoft.com/office/drawing/2014/main" id="{E8DF941A-045D-458C-AC53-123944C418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4" b="3677"/>
          <a:stretch/>
        </p:blipFill>
        <p:spPr>
          <a:xfrm>
            <a:off x="4663595" y="89034"/>
            <a:ext cx="1041400" cy="904876"/>
          </a:xfrm>
          <a:prstGeom prst="rect">
            <a:avLst/>
          </a:prstGeom>
        </p:spPr>
      </p:pic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76657D06-E89A-4669-BE45-692A1F8908FD}"/>
              </a:ext>
            </a:extLst>
          </p:cNvPr>
          <p:cNvGrpSpPr/>
          <p:nvPr/>
        </p:nvGrpSpPr>
        <p:grpSpPr>
          <a:xfrm>
            <a:off x="149224" y="1150938"/>
            <a:ext cx="6553201" cy="4310062"/>
            <a:chOff x="-217510" y="37518"/>
            <a:chExt cx="6553913" cy="4310238"/>
          </a:xfrm>
        </p:grpSpPr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8E9EFA1D-8C55-480B-B747-FB1B9C4ED63E}"/>
                </a:ext>
              </a:extLst>
            </p:cNvPr>
            <p:cNvSpPr/>
            <p:nvPr/>
          </p:nvSpPr>
          <p:spPr>
            <a:xfrm>
              <a:off x="-217510" y="37518"/>
              <a:ext cx="6553913" cy="431023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pic>
          <p:nvPicPr>
            <p:cNvPr id="118" name="図 117">
              <a:extLst>
                <a:ext uri="{FF2B5EF4-FFF2-40B4-BE49-F238E27FC236}">
                  <a16:creationId xmlns:a16="http://schemas.microsoft.com/office/drawing/2014/main" id="{40911AA2-AE04-4F82-96EC-F56BC7684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3136" y="707155"/>
              <a:ext cx="3297423" cy="1705730"/>
            </a:xfrm>
            <a:prstGeom prst="rect">
              <a:avLst/>
            </a:prstGeom>
          </p:spPr>
        </p:pic>
        <p:sp>
          <p:nvSpPr>
            <p:cNvPr id="116" name="テキスト ボックス 90">
              <a:extLst>
                <a:ext uri="{FF2B5EF4-FFF2-40B4-BE49-F238E27FC236}">
                  <a16:creationId xmlns:a16="http://schemas.microsoft.com/office/drawing/2014/main" id="{9FB05F2B-8E5D-4B78-A4EB-CD1BAB4AA677}"/>
                </a:ext>
              </a:extLst>
            </p:cNvPr>
            <p:cNvSpPr txBox="1"/>
            <p:nvPr/>
          </p:nvSpPr>
          <p:spPr>
            <a:xfrm>
              <a:off x="-115357" y="133356"/>
              <a:ext cx="3228786" cy="338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① </a:t>
              </a:r>
              <a:r>
                <a:rPr kumimoji="1" lang="en-US" altLang="ja-JP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Fast</a:t>
              </a:r>
              <a:r>
                <a:rPr kumimoji="1" lang="en-US" altLang="ja-JP" sz="1600" b="1" u="sng" baseline="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 Horizontal</a:t>
              </a:r>
              <a:r>
                <a:rPr kumimoji="1" lang="ja-JP" altLang="en-US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kumimoji="1" lang="de-DE" altLang="ja-JP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Saccades</a:t>
              </a:r>
              <a:r>
                <a:rPr kumimoji="1" lang="ja-JP" altLang="en-US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endParaRPr kumimoji="1" lang="ja-JP" altLang="en-US" sz="16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91">
              <a:extLst>
                <a:ext uri="{FF2B5EF4-FFF2-40B4-BE49-F238E27FC236}">
                  <a16:creationId xmlns:a16="http://schemas.microsoft.com/office/drawing/2014/main" id="{E18852AB-94DE-4F02-9B96-E7189187B0E4}"/>
                </a:ext>
              </a:extLst>
            </p:cNvPr>
            <p:cNvSpPr txBox="1"/>
            <p:nvPr/>
          </p:nvSpPr>
          <p:spPr>
            <a:xfrm>
              <a:off x="3281109" y="147227"/>
              <a:ext cx="2971136" cy="338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② </a:t>
              </a:r>
              <a:r>
                <a:rPr kumimoji="1" lang="en-US" altLang="ja-JP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Fast</a:t>
              </a:r>
              <a:r>
                <a:rPr kumimoji="1" lang="en-US" altLang="ja-JP" sz="1600" b="1" u="sng" baseline="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 Vertical</a:t>
              </a:r>
              <a:r>
                <a:rPr kumimoji="1" lang="en-US" altLang="ja-JP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 Saccades</a:t>
              </a:r>
              <a:r>
                <a:rPr kumimoji="1" lang="ja-JP" altLang="en-US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</a:p>
          </p:txBody>
        </p:sp>
        <p:pic>
          <p:nvPicPr>
            <p:cNvPr id="119" name="図 118">
              <a:extLst>
                <a:ext uri="{FF2B5EF4-FFF2-40B4-BE49-F238E27FC236}">
                  <a16:creationId xmlns:a16="http://schemas.microsoft.com/office/drawing/2014/main" id="{BB2E8249-693D-4931-B1CC-FDF250513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08510" y="722564"/>
              <a:ext cx="1657416" cy="2787085"/>
            </a:xfrm>
            <a:prstGeom prst="rect">
              <a:avLst/>
            </a:prstGeom>
          </p:spPr>
        </p:pic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835C9AC0-073D-4011-98FE-660DEAE03CFD}"/>
                </a:ext>
              </a:extLst>
            </p:cNvPr>
            <p:cNvSpPr/>
            <p:nvPr/>
          </p:nvSpPr>
          <p:spPr>
            <a:xfrm>
              <a:off x="-115357" y="3784543"/>
              <a:ext cx="3527577" cy="521791"/>
            </a:xfrm>
            <a:prstGeom prst="rect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600" b="1" dirty="0">
                  <a:solidFill>
                    <a:schemeClr val="bg1"/>
                  </a:solidFill>
                </a:rPr>
                <a:t>Stand with your feet about as wide as your shoulders.</a:t>
              </a:r>
              <a:endParaRPr kumimoji="1" lang="ja-JP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21" name="楕円 120">
              <a:extLst>
                <a:ext uri="{FF2B5EF4-FFF2-40B4-BE49-F238E27FC236}">
                  <a16:creationId xmlns:a16="http://schemas.microsoft.com/office/drawing/2014/main" id="{C9018FBF-8452-43F2-B3A0-3B12597A7B81}"/>
                </a:ext>
              </a:extLst>
            </p:cNvPr>
            <p:cNvSpPr/>
            <p:nvPr/>
          </p:nvSpPr>
          <p:spPr>
            <a:xfrm>
              <a:off x="1460604" y="803387"/>
              <a:ext cx="746754" cy="722525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122" name="楕円 121">
              <a:extLst>
                <a:ext uri="{FF2B5EF4-FFF2-40B4-BE49-F238E27FC236}">
                  <a16:creationId xmlns:a16="http://schemas.microsoft.com/office/drawing/2014/main" id="{0A0E2F10-D3BD-43CA-9975-2B9E6F7E4E5A}"/>
                </a:ext>
              </a:extLst>
            </p:cNvPr>
            <p:cNvSpPr/>
            <p:nvPr/>
          </p:nvSpPr>
          <p:spPr>
            <a:xfrm>
              <a:off x="4873332" y="1363125"/>
              <a:ext cx="746754" cy="722525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201F4AFA-909D-4FD7-BCA3-53662A628A33}"/>
                </a:ext>
              </a:extLst>
            </p:cNvPr>
            <p:cNvSpPr/>
            <p:nvPr/>
          </p:nvSpPr>
          <p:spPr>
            <a:xfrm>
              <a:off x="2463843" y="665459"/>
              <a:ext cx="1960486" cy="58976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1400" b="1" dirty="0">
                  <a:solidFill>
                    <a:schemeClr val="tx1"/>
                  </a:solidFill>
                </a:rPr>
                <a:t>Move only your eyes.</a:t>
              </a:r>
              <a:br>
                <a:rPr lang="en-US" altLang="ja-JP" sz="1400" b="1" dirty="0">
                  <a:solidFill>
                    <a:schemeClr val="tx1"/>
                  </a:solidFill>
                </a:rPr>
              </a:br>
              <a:r>
                <a:rPr lang="en-US" altLang="ja-JP" sz="1400" b="1" dirty="0">
                  <a:solidFill>
                    <a:schemeClr val="tx1"/>
                  </a:solidFill>
                </a:rPr>
                <a:t>Keep your head still.</a:t>
              </a:r>
              <a:endParaRPr kumimoji="1" lang="en-US" altLang="ja-JP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24" name="直線コネクタ 123">
              <a:extLst>
                <a:ext uri="{FF2B5EF4-FFF2-40B4-BE49-F238E27FC236}">
                  <a16:creationId xmlns:a16="http://schemas.microsoft.com/office/drawing/2014/main" id="{FF9A557A-036D-4414-A28F-12900215D411}"/>
                </a:ext>
              </a:extLst>
            </p:cNvPr>
            <p:cNvCxnSpPr>
              <a:stCxn id="121" idx="6"/>
              <a:endCxn id="123" idx="1"/>
            </p:cNvCxnSpPr>
            <p:nvPr/>
          </p:nvCxnSpPr>
          <p:spPr>
            <a:xfrm flipV="1">
              <a:off x="2207357" y="960343"/>
              <a:ext cx="256486" cy="20430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線コネクタ 124">
              <a:extLst>
                <a:ext uri="{FF2B5EF4-FFF2-40B4-BE49-F238E27FC236}">
                  <a16:creationId xmlns:a16="http://schemas.microsoft.com/office/drawing/2014/main" id="{BA32BFA9-7317-4018-AB86-B09ED1A37FE2}"/>
                </a:ext>
              </a:extLst>
            </p:cNvPr>
            <p:cNvCxnSpPr>
              <a:stCxn id="123" idx="3"/>
              <a:endCxn id="122" idx="2"/>
            </p:cNvCxnSpPr>
            <p:nvPr/>
          </p:nvCxnSpPr>
          <p:spPr>
            <a:xfrm>
              <a:off x="4424330" y="960343"/>
              <a:ext cx="449002" cy="76404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楕円 125">
              <a:extLst>
                <a:ext uri="{FF2B5EF4-FFF2-40B4-BE49-F238E27FC236}">
                  <a16:creationId xmlns:a16="http://schemas.microsoft.com/office/drawing/2014/main" id="{12689481-7394-4C84-905D-C87B89A4EC92}"/>
                </a:ext>
              </a:extLst>
            </p:cNvPr>
            <p:cNvSpPr/>
            <p:nvPr/>
          </p:nvSpPr>
          <p:spPr>
            <a:xfrm>
              <a:off x="5036072" y="3086610"/>
              <a:ext cx="286247" cy="264656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AB3C44D5-0F6D-4B52-B7F2-DC42C63EA5E5}"/>
                </a:ext>
              </a:extLst>
            </p:cNvPr>
            <p:cNvSpPr/>
            <p:nvPr/>
          </p:nvSpPr>
          <p:spPr>
            <a:xfrm>
              <a:off x="2439054" y="2136161"/>
              <a:ext cx="2569181" cy="69943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400" b="1" dirty="0">
                  <a:solidFill>
                    <a:schemeClr val="tx1"/>
                  </a:solidFill>
                </a:rPr>
                <a:t>Rapidly switch your gaze between your right and left thumbs.</a:t>
              </a:r>
              <a:endParaRPr kumimoji="1" lang="ja-JP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28" name="直線コネクタ 127">
              <a:extLst>
                <a:ext uri="{FF2B5EF4-FFF2-40B4-BE49-F238E27FC236}">
                  <a16:creationId xmlns:a16="http://schemas.microsoft.com/office/drawing/2014/main" id="{21763051-ABA2-42FD-B1F2-3FDC4FEB657C}"/>
                </a:ext>
              </a:extLst>
            </p:cNvPr>
            <p:cNvCxnSpPr>
              <a:cxnSpLocks/>
              <a:stCxn id="126" idx="1"/>
              <a:endCxn id="127" idx="3"/>
            </p:cNvCxnSpPr>
            <p:nvPr/>
          </p:nvCxnSpPr>
          <p:spPr>
            <a:xfrm flipH="1" flipV="1">
              <a:off x="5008235" y="2485881"/>
              <a:ext cx="69757" cy="639487"/>
            </a:xfrm>
            <a:prstGeom prst="lin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楕円 128">
              <a:extLst>
                <a:ext uri="{FF2B5EF4-FFF2-40B4-BE49-F238E27FC236}">
                  <a16:creationId xmlns:a16="http://schemas.microsoft.com/office/drawing/2014/main" id="{A70932BD-A14E-4C89-A74E-87F0B7C58F31}"/>
                </a:ext>
              </a:extLst>
            </p:cNvPr>
            <p:cNvSpPr/>
            <p:nvPr/>
          </p:nvSpPr>
          <p:spPr>
            <a:xfrm>
              <a:off x="3169159" y="1322299"/>
              <a:ext cx="286247" cy="264656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130" name="楕円 129">
              <a:extLst>
                <a:ext uri="{FF2B5EF4-FFF2-40B4-BE49-F238E27FC236}">
                  <a16:creationId xmlns:a16="http://schemas.microsoft.com/office/drawing/2014/main" id="{82A12583-2E5B-46A5-9F3B-E176C017C764}"/>
                </a:ext>
              </a:extLst>
            </p:cNvPr>
            <p:cNvSpPr/>
            <p:nvPr/>
          </p:nvSpPr>
          <p:spPr>
            <a:xfrm>
              <a:off x="347511" y="1200210"/>
              <a:ext cx="286247" cy="264656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131" name="楕円 130">
              <a:extLst>
                <a:ext uri="{FF2B5EF4-FFF2-40B4-BE49-F238E27FC236}">
                  <a16:creationId xmlns:a16="http://schemas.microsoft.com/office/drawing/2014/main" id="{27FF966C-A000-4452-8FF8-B6081367ABB8}"/>
                </a:ext>
              </a:extLst>
            </p:cNvPr>
            <p:cNvSpPr/>
            <p:nvPr/>
          </p:nvSpPr>
          <p:spPr>
            <a:xfrm>
              <a:off x="5040235" y="898181"/>
              <a:ext cx="286247" cy="2646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cxnSp>
          <p:nvCxnSpPr>
            <p:cNvPr id="132" name="直線コネクタ 131">
              <a:extLst>
                <a:ext uri="{FF2B5EF4-FFF2-40B4-BE49-F238E27FC236}">
                  <a16:creationId xmlns:a16="http://schemas.microsoft.com/office/drawing/2014/main" id="{FAC7F2BB-A2D5-4733-A5E6-F708804A33C0}"/>
                </a:ext>
              </a:extLst>
            </p:cNvPr>
            <p:cNvCxnSpPr>
              <a:cxnSpLocks/>
              <a:stCxn id="130" idx="5"/>
              <a:endCxn id="127" idx="1"/>
            </p:cNvCxnSpPr>
            <p:nvPr/>
          </p:nvCxnSpPr>
          <p:spPr>
            <a:xfrm>
              <a:off x="591838" y="1426107"/>
              <a:ext cx="1847217" cy="1059774"/>
            </a:xfrm>
            <a:prstGeom prst="lin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線コネクタ 132">
              <a:extLst>
                <a:ext uri="{FF2B5EF4-FFF2-40B4-BE49-F238E27FC236}">
                  <a16:creationId xmlns:a16="http://schemas.microsoft.com/office/drawing/2014/main" id="{6E4B9524-59F9-456A-B915-2102B9FB0D70}"/>
                </a:ext>
              </a:extLst>
            </p:cNvPr>
            <p:cNvCxnSpPr>
              <a:cxnSpLocks/>
              <a:stCxn id="129" idx="5"/>
              <a:endCxn id="127" idx="0"/>
            </p:cNvCxnSpPr>
            <p:nvPr/>
          </p:nvCxnSpPr>
          <p:spPr>
            <a:xfrm>
              <a:off x="3413486" y="1548196"/>
              <a:ext cx="310160" cy="587965"/>
            </a:xfrm>
            <a:prstGeom prst="lin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コネクタ 133">
              <a:extLst>
                <a:ext uri="{FF2B5EF4-FFF2-40B4-BE49-F238E27FC236}">
                  <a16:creationId xmlns:a16="http://schemas.microsoft.com/office/drawing/2014/main" id="{A28F769D-4E5D-400E-8528-79150FB441CA}"/>
                </a:ext>
              </a:extLst>
            </p:cNvPr>
            <p:cNvCxnSpPr>
              <a:cxnSpLocks/>
              <a:stCxn id="131" idx="3"/>
              <a:endCxn id="127" idx="0"/>
            </p:cNvCxnSpPr>
            <p:nvPr/>
          </p:nvCxnSpPr>
          <p:spPr>
            <a:xfrm flipH="1">
              <a:off x="3723645" y="1124078"/>
              <a:ext cx="1358510" cy="1012083"/>
            </a:xfrm>
            <a:prstGeom prst="lin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5" name="グループ化 134">
              <a:extLst>
                <a:ext uri="{FF2B5EF4-FFF2-40B4-BE49-F238E27FC236}">
                  <a16:creationId xmlns:a16="http://schemas.microsoft.com/office/drawing/2014/main" id="{D8F8DDFF-7C1F-4BEE-A99B-2DF8990393FE}"/>
                </a:ext>
              </a:extLst>
            </p:cNvPr>
            <p:cNvGrpSpPr/>
            <p:nvPr/>
          </p:nvGrpSpPr>
          <p:grpSpPr>
            <a:xfrm>
              <a:off x="226570" y="2543752"/>
              <a:ext cx="2850230" cy="1146112"/>
              <a:chOff x="226570" y="2543752"/>
              <a:chExt cx="2850230" cy="1146112"/>
            </a:xfrm>
          </p:grpSpPr>
          <p:sp>
            <p:nvSpPr>
              <p:cNvPr id="136" name="正方形/長方形 135">
                <a:extLst>
                  <a:ext uri="{FF2B5EF4-FFF2-40B4-BE49-F238E27FC236}">
                    <a16:creationId xmlns:a16="http://schemas.microsoft.com/office/drawing/2014/main" id="{62964CD8-D246-4E5D-B3BD-E809B2991FA8}"/>
                  </a:ext>
                </a:extLst>
              </p:cNvPr>
              <p:cNvSpPr/>
              <p:nvPr/>
            </p:nvSpPr>
            <p:spPr>
              <a:xfrm>
                <a:off x="918316" y="2543752"/>
                <a:ext cx="1432337" cy="3725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37" name="楕円 136">
                <a:extLst>
                  <a:ext uri="{FF2B5EF4-FFF2-40B4-BE49-F238E27FC236}">
                    <a16:creationId xmlns:a16="http://schemas.microsoft.com/office/drawing/2014/main" id="{A96EFE94-B16B-4D1E-94D9-E406BE562811}"/>
                  </a:ext>
                </a:extLst>
              </p:cNvPr>
              <p:cNvSpPr/>
              <p:nvPr/>
            </p:nvSpPr>
            <p:spPr>
              <a:xfrm>
                <a:off x="1365544" y="2548256"/>
                <a:ext cx="537882" cy="54121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cxnSp>
            <p:nvCxnSpPr>
              <p:cNvPr id="138" name="直線コネクタ 137">
                <a:extLst>
                  <a:ext uri="{FF2B5EF4-FFF2-40B4-BE49-F238E27FC236}">
                    <a16:creationId xmlns:a16="http://schemas.microsoft.com/office/drawing/2014/main" id="{E8074D44-DD8E-4A64-9E82-512855B106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0176" y="2911288"/>
                <a:ext cx="618140" cy="6465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直線コネクタ 138">
                <a:extLst>
                  <a:ext uri="{FF2B5EF4-FFF2-40B4-BE49-F238E27FC236}">
                    <a16:creationId xmlns:a16="http://schemas.microsoft.com/office/drawing/2014/main" id="{BD336164-0D23-4020-B1D5-347A11E209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0653" y="2916322"/>
                <a:ext cx="618140" cy="6415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二等辺三角形 139">
                <a:extLst>
                  <a:ext uri="{FF2B5EF4-FFF2-40B4-BE49-F238E27FC236}">
                    <a16:creationId xmlns:a16="http://schemas.microsoft.com/office/drawing/2014/main" id="{005A404C-9966-4194-8F7D-B1783EBE6189}"/>
                  </a:ext>
                </a:extLst>
              </p:cNvPr>
              <p:cNvSpPr/>
              <p:nvPr/>
            </p:nvSpPr>
            <p:spPr>
              <a:xfrm rot="10800000">
                <a:off x="1527174" y="3086610"/>
                <a:ext cx="207470" cy="193073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41" name="楕円 140">
                <a:extLst>
                  <a:ext uri="{FF2B5EF4-FFF2-40B4-BE49-F238E27FC236}">
                    <a16:creationId xmlns:a16="http://schemas.microsoft.com/office/drawing/2014/main" id="{DA4A6029-ED45-4BC6-AB07-4C0FCAF80C38}"/>
                  </a:ext>
                </a:extLst>
              </p:cNvPr>
              <p:cNvSpPr/>
              <p:nvPr/>
            </p:nvSpPr>
            <p:spPr>
              <a:xfrm>
                <a:off x="226570" y="3485687"/>
                <a:ext cx="176191" cy="1986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42" name="楕円 141">
                <a:extLst>
                  <a:ext uri="{FF2B5EF4-FFF2-40B4-BE49-F238E27FC236}">
                    <a16:creationId xmlns:a16="http://schemas.microsoft.com/office/drawing/2014/main" id="{E1CECECD-E78A-40AF-A777-456F787B2AE8}"/>
                  </a:ext>
                </a:extLst>
              </p:cNvPr>
              <p:cNvSpPr/>
              <p:nvPr/>
            </p:nvSpPr>
            <p:spPr>
              <a:xfrm>
                <a:off x="2900609" y="3471631"/>
                <a:ext cx="176191" cy="1986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cxnSp>
            <p:nvCxnSpPr>
              <p:cNvPr id="143" name="直線矢印コネクタ 142">
                <a:extLst>
                  <a:ext uri="{FF2B5EF4-FFF2-40B4-BE49-F238E27FC236}">
                    <a16:creationId xmlns:a16="http://schemas.microsoft.com/office/drawing/2014/main" id="{D5C743E1-D3E8-4825-B34D-073CC7ED29CC}"/>
                  </a:ext>
                </a:extLst>
              </p:cNvPr>
              <p:cNvCxnSpPr/>
              <p:nvPr/>
            </p:nvCxnSpPr>
            <p:spPr>
              <a:xfrm>
                <a:off x="727769" y="3471631"/>
                <a:ext cx="1790380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楕円 143">
                <a:extLst>
                  <a:ext uri="{FF2B5EF4-FFF2-40B4-BE49-F238E27FC236}">
                    <a16:creationId xmlns:a16="http://schemas.microsoft.com/office/drawing/2014/main" id="{E89A873D-5B41-4433-97A9-371B2DA42757}"/>
                  </a:ext>
                </a:extLst>
              </p:cNvPr>
              <p:cNvSpPr/>
              <p:nvPr/>
            </p:nvSpPr>
            <p:spPr>
              <a:xfrm>
                <a:off x="2950455" y="3585022"/>
                <a:ext cx="76498" cy="845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45" name="楕円 144">
                <a:extLst>
                  <a:ext uri="{FF2B5EF4-FFF2-40B4-BE49-F238E27FC236}">
                    <a16:creationId xmlns:a16="http://schemas.microsoft.com/office/drawing/2014/main" id="{A49209FD-F3F5-4F41-824F-141DF351E703}"/>
                  </a:ext>
                </a:extLst>
              </p:cNvPr>
              <p:cNvSpPr/>
              <p:nvPr/>
            </p:nvSpPr>
            <p:spPr>
              <a:xfrm>
                <a:off x="274476" y="3605340"/>
                <a:ext cx="76498" cy="845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46" name="テキスト ボックス 19">
            <a:extLst>
              <a:ext uri="{FF2B5EF4-FFF2-40B4-BE49-F238E27FC236}">
                <a16:creationId xmlns:a16="http://schemas.microsoft.com/office/drawing/2014/main" id="{7F445546-1C20-4EFE-8B42-68633AC56DEE}"/>
              </a:ext>
            </a:extLst>
          </p:cNvPr>
          <p:cNvSpPr txBox="1"/>
          <p:nvPr/>
        </p:nvSpPr>
        <p:spPr>
          <a:xfrm>
            <a:off x="3967163" y="4690269"/>
            <a:ext cx="2701925" cy="5667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600" b="1" u="none" dirty="0">
                <a:solidFill>
                  <a:schemeClr val="bg1"/>
                </a:solidFill>
              </a:rPr>
              <a:t>Perform 20 repetitions for each direction.</a:t>
            </a:r>
          </a:p>
        </p:txBody>
      </p:sp>
      <p:sp>
        <p:nvSpPr>
          <p:cNvPr id="147" name="正方形/長方形 146">
            <a:extLst>
              <a:ext uri="{FF2B5EF4-FFF2-40B4-BE49-F238E27FC236}">
                <a16:creationId xmlns:a16="http://schemas.microsoft.com/office/drawing/2014/main" id="{087E2A03-695E-41A0-ADA0-042779DF8239}"/>
              </a:ext>
            </a:extLst>
          </p:cNvPr>
          <p:cNvSpPr/>
          <p:nvPr/>
        </p:nvSpPr>
        <p:spPr>
          <a:xfrm>
            <a:off x="44450" y="319087"/>
            <a:ext cx="3435351" cy="6969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Eye</a:t>
            </a:r>
            <a:r>
              <a:rPr kumimoji="1" lang="en-US" altLang="ja-JP" sz="2000" b="1" baseline="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Movement Training</a:t>
            </a:r>
            <a:endParaRPr kumimoji="1"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＜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Menu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＞</a:t>
            </a:r>
          </a:p>
        </p:txBody>
      </p:sp>
      <p:sp>
        <p:nvSpPr>
          <p:cNvPr id="148" name="正方形/長方形 147">
            <a:extLst>
              <a:ext uri="{FF2B5EF4-FFF2-40B4-BE49-F238E27FC236}">
                <a16:creationId xmlns:a16="http://schemas.microsoft.com/office/drawing/2014/main" id="{DCFC8498-37D4-4898-A511-DDB69809ED2F}"/>
              </a:ext>
            </a:extLst>
          </p:cNvPr>
          <p:cNvSpPr/>
          <p:nvPr/>
        </p:nvSpPr>
        <p:spPr>
          <a:xfrm>
            <a:off x="9524" y="-46168"/>
            <a:ext cx="2074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/>
              <a:t>Revised: </a:t>
            </a:r>
            <a:r>
              <a:rPr lang="en-US" altLang="ja-JP" dirty="0"/>
              <a:t>Jan</a:t>
            </a:r>
            <a:r>
              <a:rPr lang="ja-JP" altLang="en-US" dirty="0"/>
              <a:t> </a:t>
            </a:r>
            <a:r>
              <a:rPr lang="en-US" altLang="ja-JP" dirty="0"/>
              <a:t>5</a:t>
            </a:r>
            <a:r>
              <a:rPr lang="ja-JP" altLang="en-US" dirty="0"/>
              <a:t>, 202</a:t>
            </a:r>
            <a:r>
              <a:rPr lang="en-US" altLang="ja-JP" dirty="0"/>
              <a:t>6</a:t>
            </a:r>
            <a:endParaRPr lang="ja-JP" altLang="en-US" dirty="0"/>
          </a:p>
        </p:txBody>
      </p:sp>
      <p:graphicFrame>
        <p:nvGraphicFramePr>
          <p:cNvPr id="149" name="表 148">
            <a:extLst>
              <a:ext uri="{FF2B5EF4-FFF2-40B4-BE49-F238E27FC236}">
                <a16:creationId xmlns:a16="http://schemas.microsoft.com/office/drawing/2014/main" id="{583B4680-96C0-4FFF-AB5A-087306166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946191"/>
              </p:ext>
            </p:extLst>
          </p:nvPr>
        </p:nvGraphicFramePr>
        <p:xfrm>
          <a:off x="4790283" y="8757126"/>
          <a:ext cx="1892300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2300">
                  <a:extLst>
                    <a:ext uri="{9D8B030D-6E8A-4147-A177-3AD203B41FA5}">
                      <a16:colId xmlns:a16="http://schemas.microsoft.com/office/drawing/2014/main" val="1032050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ID</a:t>
                      </a:r>
                      <a:r>
                        <a:rPr kumimoji="1" lang="ja-JP" altLang="en-US" dirty="0"/>
                        <a:t>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57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Name</a:t>
                      </a:r>
                      <a:r>
                        <a:rPr kumimoji="1" lang="ja-JP" altLang="en-US" dirty="0"/>
                        <a:t>：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66982"/>
                  </a:ext>
                </a:extLst>
              </a:tr>
            </a:tbl>
          </a:graphicData>
        </a:graphic>
      </p:graphicFrame>
      <p:sp>
        <p:nvSpPr>
          <p:cNvPr id="150" name="正方形/長方形 149">
            <a:extLst>
              <a:ext uri="{FF2B5EF4-FFF2-40B4-BE49-F238E27FC236}">
                <a16:creationId xmlns:a16="http://schemas.microsoft.com/office/drawing/2014/main" id="{470FD2D0-D4A7-4187-A4E6-DF985FE0A7EF}"/>
              </a:ext>
            </a:extLst>
          </p:cNvPr>
          <p:cNvSpPr/>
          <p:nvPr/>
        </p:nvSpPr>
        <p:spPr>
          <a:xfrm>
            <a:off x="612775" y="9598223"/>
            <a:ext cx="62214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ja-JP" altLang="en-US" sz="1400" b="1" dirty="0"/>
              <a:t>Laboratory of Artificial Intelligence, University of Tsukuba</a:t>
            </a:r>
          </a:p>
        </p:txBody>
      </p:sp>
    </p:spTree>
    <p:extLst>
      <p:ext uri="{BB962C8B-B14F-4D97-AF65-F5344CB8AC3E}">
        <p14:creationId xmlns:p14="http://schemas.microsoft.com/office/powerpoint/2010/main" val="3161519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EE40A56-BA13-449A-8F64-AED95814A661}"/>
              </a:ext>
            </a:extLst>
          </p:cNvPr>
          <p:cNvGrpSpPr/>
          <p:nvPr/>
        </p:nvGrpSpPr>
        <p:grpSpPr>
          <a:xfrm>
            <a:off x="163508" y="947746"/>
            <a:ext cx="6694493" cy="4295861"/>
            <a:chOff x="22223" y="-9107"/>
            <a:chExt cx="6695217" cy="4297781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F27F4784-2745-438F-9CBB-9516D76AFF0F}"/>
                </a:ext>
              </a:extLst>
            </p:cNvPr>
            <p:cNvSpPr/>
            <p:nvPr/>
          </p:nvSpPr>
          <p:spPr>
            <a:xfrm>
              <a:off x="22223" y="0"/>
              <a:ext cx="6553913" cy="428867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7" name="テキスト ボックス 129">
              <a:extLst>
                <a:ext uri="{FF2B5EF4-FFF2-40B4-BE49-F238E27FC236}">
                  <a16:creationId xmlns:a16="http://schemas.microsoft.com/office/drawing/2014/main" id="{DB6DE3E7-7179-4D5E-8A1E-8579E19B942B}"/>
                </a:ext>
              </a:extLst>
            </p:cNvPr>
            <p:cNvSpPr txBox="1"/>
            <p:nvPr/>
          </p:nvSpPr>
          <p:spPr>
            <a:xfrm>
              <a:off x="90544" y="-9107"/>
              <a:ext cx="2894042" cy="585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③ </a:t>
              </a:r>
              <a:r>
                <a:rPr kumimoji="1" lang="en-US" altLang="ja-JP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Slow</a:t>
              </a:r>
              <a:r>
                <a:rPr kumimoji="1" lang="en-US" altLang="ja-JP" sz="1600" b="1" u="sng" baseline="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 Horizontal 1</a:t>
              </a:r>
            </a:p>
            <a:p>
              <a:r>
                <a:rPr kumimoji="1" lang="de-DE" altLang="ja-JP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(smooth-motion</a:t>
              </a:r>
              <a:r>
                <a:rPr kumimoji="1" lang="en-US" altLang="ja-JP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endParaRPr kumimoji="1" lang="ja-JP" altLang="en-US" sz="16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" name="テキスト ボックス 130">
              <a:extLst>
                <a:ext uri="{FF2B5EF4-FFF2-40B4-BE49-F238E27FC236}">
                  <a16:creationId xmlns:a16="http://schemas.microsoft.com/office/drawing/2014/main" id="{CC10ED53-0688-4F6A-A736-DE63809B38B3}"/>
                </a:ext>
              </a:extLst>
            </p:cNvPr>
            <p:cNvSpPr txBox="1"/>
            <p:nvPr/>
          </p:nvSpPr>
          <p:spPr>
            <a:xfrm>
              <a:off x="3299179" y="55337"/>
              <a:ext cx="3418261" cy="585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④ </a:t>
              </a:r>
              <a:r>
                <a:rPr kumimoji="1" lang="en-US" altLang="ja-JP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Slow Vertical 1 </a:t>
              </a:r>
            </a:p>
            <a:p>
              <a:r>
                <a:rPr kumimoji="1" lang="en-US" altLang="ja-JP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(smooth-motion)</a:t>
              </a:r>
              <a:r>
                <a:rPr kumimoji="1" lang="ja-JP" altLang="en-US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endParaRPr kumimoji="1" lang="ja-JP" altLang="en-US" sz="16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34F8019-2AC6-4646-94CD-04DF603D8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7381" y="566671"/>
              <a:ext cx="3072692" cy="1900190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C97EA55-309E-4D03-BA51-074CE6CC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93493" y="611783"/>
              <a:ext cx="1515300" cy="3032760"/>
            </a:xfrm>
            <a:prstGeom prst="rect">
              <a:avLst/>
            </a:pr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4861B4B6-5B3E-4AAE-972B-95D79A991904}"/>
                </a:ext>
              </a:extLst>
            </p:cNvPr>
            <p:cNvSpPr/>
            <p:nvPr/>
          </p:nvSpPr>
          <p:spPr>
            <a:xfrm>
              <a:off x="2628807" y="593296"/>
              <a:ext cx="2164686" cy="589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200" b="1" dirty="0">
                  <a:solidFill>
                    <a:schemeClr val="tx1"/>
                  </a:solidFill>
                </a:rPr>
                <a:t>Use one hand to gently hold your head so it stays still.</a:t>
              </a:r>
            </a:p>
          </p:txBody>
        </p:sp>
        <p:sp>
          <p:nvSpPr>
            <p:cNvPr id="12" name="楕円 11">
              <a:extLst>
                <a:ext uri="{FF2B5EF4-FFF2-40B4-BE49-F238E27FC236}">
                  <a16:creationId xmlns:a16="http://schemas.microsoft.com/office/drawing/2014/main" id="{8FCEDF10-AF39-4357-BCCE-E49399692374}"/>
                </a:ext>
              </a:extLst>
            </p:cNvPr>
            <p:cNvSpPr/>
            <p:nvPr/>
          </p:nvSpPr>
          <p:spPr>
            <a:xfrm>
              <a:off x="1619613" y="583807"/>
              <a:ext cx="796749" cy="77182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13" name="楕円 12">
              <a:extLst>
                <a:ext uri="{FF2B5EF4-FFF2-40B4-BE49-F238E27FC236}">
                  <a16:creationId xmlns:a16="http://schemas.microsoft.com/office/drawing/2014/main" id="{AFCF8142-E15E-4B5A-8892-286E1BFF0169}"/>
                </a:ext>
              </a:extLst>
            </p:cNvPr>
            <p:cNvSpPr/>
            <p:nvPr/>
          </p:nvSpPr>
          <p:spPr>
            <a:xfrm>
              <a:off x="5169644" y="1356335"/>
              <a:ext cx="796749" cy="77182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DA2C36B8-223B-4C04-A9DE-6D930D66383F}"/>
                </a:ext>
              </a:extLst>
            </p:cNvPr>
            <p:cNvCxnSpPr>
              <a:cxnSpLocks/>
              <a:stCxn id="11" idx="3"/>
              <a:endCxn id="13" idx="2"/>
            </p:cNvCxnSpPr>
            <p:nvPr/>
          </p:nvCxnSpPr>
          <p:spPr>
            <a:xfrm>
              <a:off x="4793493" y="888181"/>
              <a:ext cx="376151" cy="854069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F2D8DCCC-366A-47B2-84D9-3D5C0B6FE9BF}"/>
                </a:ext>
              </a:extLst>
            </p:cNvPr>
            <p:cNvSpPr/>
            <p:nvPr/>
          </p:nvSpPr>
          <p:spPr>
            <a:xfrm>
              <a:off x="1722559" y="1823930"/>
              <a:ext cx="2959474" cy="58477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400" b="1" dirty="0">
                  <a:solidFill>
                    <a:schemeClr val="tx1"/>
                  </a:solidFill>
                </a:rPr>
                <a:t>Slowly move your thumb left and right while keeping your eyes on it.</a:t>
              </a: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DF6186EF-D6BF-4420-A79F-639BAFF66BA8}"/>
                </a:ext>
              </a:extLst>
            </p:cNvPr>
            <p:cNvSpPr/>
            <p:nvPr/>
          </p:nvSpPr>
          <p:spPr>
            <a:xfrm>
              <a:off x="204828" y="1065998"/>
              <a:ext cx="356601" cy="355093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B7C2EDCF-40BD-4816-8465-6BF1334D8E05}"/>
                </a:ext>
              </a:extLst>
            </p:cNvPr>
            <p:cNvCxnSpPr>
              <a:cxnSpLocks/>
              <a:stCxn id="16" idx="6"/>
              <a:endCxn id="15" idx="0"/>
            </p:cNvCxnSpPr>
            <p:nvPr/>
          </p:nvCxnSpPr>
          <p:spPr>
            <a:xfrm>
              <a:off x="561428" y="1243545"/>
              <a:ext cx="2640868" cy="58038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82AACB34-D576-47F2-A30B-22471BDB97DA}"/>
                </a:ext>
              </a:extLst>
            </p:cNvPr>
            <p:cNvSpPr/>
            <p:nvPr/>
          </p:nvSpPr>
          <p:spPr>
            <a:xfrm>
              <a:off x="249300" y="3695054"/>
              <a:ext cx="3072692" cy="576828"/>
            </a:xfrm>
            <a:prstGeom prst="rect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800" b="1" dirty="0">
                  <a:solidFill>
                    <a:schemeClr val="bg1"/>
                  </a:solidFill>
                </a:rPr>
                <a:t>Move within a range of approximately 30 degrees.</a:t>
              </a:r>
              <a:endParaRPr kumimoji="1" lang="ja-JP" altLang="en-US" sz="18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E187BC4E-C219-4BEF-AFD6-63050C1E0B8A}"/>
                </a:ext>
              </a:extLst>
            </p:cNvPr>
            <p:cNvCxnSpPr>
              <a:cxnSpLocks/>
              <a:stCxn id="12" idx="6"/>
              <a:endCxn id="11" idx="1"/>
            </p:cNvCxnSpPr>
            <p:nvPr/>
          </p:nvCxnSpPr>
          <p:spPr>
            <a:xfrm flipV="1">
              <a:off x="2416362" y="888181"/>
              <a:ext cx="212445" cy="8154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15E02048-B9AC-4C85-A867-EBCE6E314717}"/>
                </a:ext>
              </a:extLst>
            </p:cNvPr>
            <p:cNvGrpSpPr/>
            <p:nvPr/>
          </p:nvGrpSpPr>
          <p:grpSpPr>
            <a:xfrm>
              <a:off x="266914" y="2618127"/>
              <a:ext cx="2462493" cy="984238"/>
              <a:chOff x="266914" y="2618127"/>
              <a:chExt cx="2137904" cy="1089807"/>
            </a:xfrm>
          </p:grpSpPr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C338A917-63E4-42E6-B3D0-E9DC9D0F1A61}"/>
                  </a:ext>
                </a:extLst>
              </p:cNvPr>
              <p:cNvSpPr/>
              <p:nvPr/>
            </p:nvSpPr>
            <p:spPr>
              <a:xfrm>
                <a:off x="963686" y="2618127"/>
                <a:ext cx="1432337" cy="3725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4" name="楕円 23">
                <a:extLst>
                  <a:ext uri="{FF2B5EF4-FFF2-40B4-BE49-F238E27FC236}">
                    <a16:creationId xmlns:a16="http://schemas.microsoft.com/office/drawing/2014/main" id="{F9039977-BEDD-4FE0-99AB-A7FD79195C75}"/>
                  </a:ext>
                </a:extLst>
              </p:cNvPr>
              <p:cNvSpPr/>
              <p:nvPr/>
            </p:nvSpPr>
            <p:spPr>
              <a:xfrm>
                <a:off x="1410914" y="2622631"/>
                <a:ext cx="537882" cy="54121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521FED44-9A31-43D9-93A8-DC8149E1B41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5546" y="2985663"/>
                <a:ext cx="618140" cy="64654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直線コネクタ 25">
                <a:extLst>
                  <a:ext uri="{FF2B5EF4-FFF2-40B4-BE49-F238E27FC236}">
                    <a16:creationId xmlns:a16="http://schemas.microsoft.com/office/drawing/2014/main" id="{497DE162-A3BD-4164-AC27-DB58C1887A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4536" y="2990697"/>
                <a:ext cx="1339432" cy="59383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二等辺三角形 26">
                <a:extLst>
                  <a:ext uri="{FF2B5EF4-FFF2-40B4-BE49-F238E27FC236}">
                    <a16:creationId xmlns:a16="http://schemas.microsoft.com/office/drawing/2014/main" id="{AEC7628E-490C-4FBD-A9BF-818573FF21A1}"/>
                  </a:ext>
                </a:extLst>
              </p:cNvPr>
              <p:cNvSpPr/>
              <p:nvPr/>
            </p:nvSpPr>
            <p:spPr>
              <a:xfrm rot="10800000">
                <a:off x="1572544" y="3160985"/>
                <a:ext cx="207470" cy="193073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8" name="楕円 27">
                <a:extLst>
                  <a:ext uri="{FF2B5EF4-FFF2-40B4-BE49-F238E27FC236}">
                    <a16:creationId xmlns:a16="http://schemas.microsoft.com/office/drawing/2014/main" id="{1E4553AB-935E-4C48-A579-74F835322AF6}"/>
                  </a:ext>
                </a:extLst>
              </p:cNvPr>
              <p:cNvSpPr/>
              <p:nvPr/>
            </p:nvSpPr>
            <p:spPr>
              <a:xfrm>
                <a:off x="266914" y="3509263"/>
                <a:ext cx="176191" cy="1986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9" name="楕円 28">
                <a:extLst>
                  <a:ext uri="{FF2B5EF4-FFF2-40B4-BE49-F238E27FC236}">
                    <a16:creationId xmlns:a16="http://schemas.microsoft.com/office/drawing/2014/main" id="{EE6848B8-B94C-458F-BB43-E0785E333B28}"/>
                  </a:ext>
                </a:extLst>
              </p:cNvPr>
              <p:cNvSpPr/>
              <p:nvPr/>
            </p:nvSpPr>
            <p:spPr>
              <a:xfrm>
                <a:off x="2228627" y="3476721"/>
                <a:ext cx="176191" cy="1986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0" name="楕円 29">
                <a:extLst>
                  <a:ext uri="{FF2B5EF4-FFF2-40B4-BE49-F238E27FC236}">
                    <a16:creationId xmlns:a16="http://schemas.microsoft.com/office/drawing/2014/main" id="{C4F953EC-D12C-4C08-B325-696F3A173717}"/>
                  </a:ext>
                </a:extLst>
              </p:cNvPr>
              <p:cNvSpPr/>
              <p:nvPr/>
            </p:nvSpPr>
            <p:spPr>
              <a:xfrm>
                <a:off x="2270937" y="3601211"/>
                <a:ext cx="76498" cy="845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1" name="楕円 30">
                <a:extLst>
                  <a:ext uri="{FF2B5EF4-FFF2-40B4-BE49-F238E27FC236}">
                    <a16:creationId xmlns:a16="http://schemas.microsoft.com/office/drawing/2014/main" id="{3CEA09CF-D8C9-40C1-8D8A-20C75F6996AA}"/>
                  </a:ext>
                </a:extLst>
              </p:cNvPr>
              <p:cNvSpPr/>
              <p:nvPr/>
            </p:nvSpPr>
            <p:spPr>
              <a:xfrm>
                <a:off x="317773" y="3623410"/>
                <a:ext cx="76498" cy="845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08611038-91FD-4983-9ADD-D4008BBD346F}"/>
                </a:ext>
              </a:extLst>
            </p:cNvPr>
            <p:cNvCxnSpPr>
              <a:cxnSpLocks/>
              <a:stCxn id="18" idx="2"/>
              <a:endCxn id="15" idx="0"/>
            </p:cNvCxnSpPr>
            <p:nvPr/>
          </p:nvCxnSpPr>
          <p:spPr>
            <a:xfrm flipH="1">
              <a:off x="3202296" y="951638"/>
              <a:ext cx="2180137" cy="8722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F59B3490-1A3C-4726-9F0F-818430E31D5E}"/>
                </a:ext>
              </a:extLst>
            </p:cNvPr>
            <p:cNvSpPr/>
            <p:nvPr/>
          </p:nvSpPr>
          <p:spPr>
            <a:xfrm>
              <a:off x="5382433" y="793654"/>
              <a:ext cx="289585" cy="31596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BC9F7F2F-E4B8-412E-BC4C-E7AFD06B0636}"/>
              </a:ext>
            </a:extLst>
          </p:cNvPr>
          <p:cNvGrpSpPr/>
          <p:nvPr/>
        </p:nvGrpSpPr>
        <p:grpSpPr>
          <a:xfrm>
            <a:off x="186320" y="5286153"/>
            <a:ext cx="6922403" cy="3869220"/>
            <a:chOff x="22810" y="-59060"/>
            <a:chExt cx="6923156" cy="456103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6F848798-074B-49FE-ACE9-D9D44E30824B}"/>
                </a:ext>
              </a:extLst>
            </p:cNvPr>
            <p:cNvSpPr/>
            <p:nvPr/>
          </p:nvSpPr>
          <p:spPr>
            <a:xfrm>
              <a:off x="22810" y="0"/>
              <a:ext cx="6553913" cy="450197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34" name="テキスト ボックス 4">
              <a:extLst>
                <a:ext uri="{FF2B5EF4-FFF2-40B4-BE49-F238E27FC236}">
                  <a16:creationId xmlns:a16="http://schemas.microsoft.com/office/drawing/2014/main" id="{36BDEC43-92D3-4A07-BE59-A346B354B84A}"/>
                </a:ext>
              </a:extLst>
            </p:cNvPr>
            <p:cNvSpPr txBox="1"/>
            <p:nvPr/>
          </p:nvSpPr>
          <p:spPr>
            <a:xfrm>
              <a:off x="198619" y="-59060"/>
              <a:ext cx="3284919" cy="616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⑤ </a:t>
              </a:r>
              <a:r>
                <a:rPr kumimoji="1" lang="en-US" altLang="ja-JP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Slow Horizontal 2 </a:t>
              </a:r>
              <a:r>
                <a:rPr kumimoji="1" lang="en-US" altLang="ja-JP" sz="12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(Vestibulo-Ocular Reflex x2)</a:t>
              </a:r>
              <a:r>
                <a:rPr kumimoji="1" lang="ja-JP" altLang="en-US" sz="12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endParaRPr kumimoji="1" lang="ja-JP" altLang="en-US" sz="16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5">
              <a:extLst>
                <a:ext uri="{FF2B5EF4-FFF2-40B4-BE49-F238E27FC236}">
                  <a16:creationId xmlns:a16="http://schemas.microsoft.com/office/drawing/2014/main" id="{55571B3B-290D-4ECA-B746-276A3CF810E6}"/>
                </a:ext>
              </a:extLst>
            </p:cNvPr>
            <p:cNvSpPr txBox="1"/>
            <p:nvPr/>
          </p:nvSpPr>
          <p:spPr>
            <a:xfrm>
              <a:off x="3141180" y="21220"/>
              <a:ext cx="3804786" cy="761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⑥ </a:t>
              </a:r>
              <a:r>
                <a:rPr kumimoji="1" lang="en-US" altLang="ja-JP" sz="16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Slow Vertical 2</a:t>
              </a:r>
              <a:r>
                <a:rPr kumimoji="1" lang="en-US" altLang="ja-JP" sz="12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en-US" altLang="ja-JP" sz="1200" b="1" u="sng" dirty="0" err="1">
                  <a:latin typeface="メイリオ" panose="020B0604030504040204" pitchFamily="50" charset="-128"/>
                  <a:ea typeface="メイリオ" panose="020B0604030504040204" pitchFamily="50" charset="-128"/>
                </a:rPr>
                <a:t>Vestibulo</a:t>
              </a:r>
              <a:r>
                <a:rPr kumimoji="1" lang="en-US" altLang="ja-JP" sz="12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-Ocular Reflex x2)</a:t>
              </a:r>
              <a:r>
                <a:rPr kumimoji="1" lang="ja-JP" altLang="en-US" sz="12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1" lang="ja-JP" altLang="en-US" sz="2000" b="1" u="sng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endParaRPr kumimoji="1" lang="ja-JP" altLang="en-US" sz="1600" b="1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4E3D7CFD-14CD-4406-9B7D-DFF8F9526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1048" y="555721"/>
              <a:ext cx="2596072" cy="2088051"/>
            </a:xfrm>
            <a:prstGeom prst="rect">
              <a:avLst/>
            </a:prstGeom>
          </p:spPr>
        </p:pic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558A19F4-52B1-4BA8-A3A2-E4F817DD8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22572" y="461694"/>
              <a:ext cx="2008066" cy="2827047"/>
            </a:xfrm>
            <a:prstGeom prst="rect">
              <a:avLst/>
            </a:prstGeom>
          </p:spPr>
        </p:pic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11532F50-5FD9-467D-B6B1-6AB2E94F7C1B}"/>
                </a:ext>
              </a:extLst>
            </p:cNvPr>
            <p:cNvSpPr/>
            <p:nvPr/>
          </p:nvSpPr>
          <p:spPr>
            <a:xfrm>
              <a:off x="668868" y="3882321"/>
              <a:ext cx="2814670" cy="600695"/>
            </a:xfrm>
            <a:prstGeom prst="rect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800" b="1" dirty="0">
                  <a:solidFill>
                    <a:schemeClr val="bg1"/>
                  </a:solidFill>
                </a:rPr>
                <a:t>Move your head and hand slowly.</a:t>
              </a:r>
            </a:p>
          </p:txBody>
        </p:sp>
        <p:sp>
          <p:nvSpPr>
            <p:cNvPr id="39" name="楕円 38">
              <a:extLst>
                <a:ext uri="{FF2B5EF4-FFF2-40B4-BE49-F238E27FC236}">
                  <a16:creationId xmlns:a16="http://schemas.microsoft.com/office/drawing/2014/main" id="{E8A6FE99-5341-40AD-8449-B281BCDD3478}"/>
                </a:ext>
              </a:extLst>
            </p:cNvPr>
            <p:cNvSpPr/>
            <p:nvPr/>
          </p:nvSpPr>
          <p:spPr>
            <a:xfrm>
              <a:off x="1385739" y="1025084"/>
              <a:ext cx="826423" cy="25933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0" name="楕円 39">
              <a:extLst>
                <a:ext uri="{FF2B5EF4-FFF2-40B4-BE49-F238E27FC236}">
                  <a16:creationId xmlns:a16="http://schemas.microsoft.com/office/drawing/2014/main" id="{93AB238B-508A-4466-B4BD-9D6CAD8FFB57}"/>
                </a:ext>
              </a:extLst>
            </p:cNvPr>
            <p:cNvSpPr/>
            <p:nvPr/>
          </p:nvSpPr>
          <p:spPr>
            <a:xfrm>
              <a:off x="4941182" y="1292968"/>
              <a:ext cx="808191" cy="297451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817F8EE9-2BA6-47E8-9882-E87A27AED48F}"/>
                </a:ext>
              </a:extLst>
            </p:cNvPr>
            <p:cNvSpPr/>
            <p:nvPr/>
          </p:nvSpPr>
          <p:spPr>
            <a:xfrm>
              <a:off x="2818713" y="2096104"/>
              <a:ext cx="2008065" cy="61789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600" b="1" dirty="0">
                  <a:solidFill>
                    <a:schemeClr val="tx1"/>
                  </a:solidFill>
                </a:rPr>
                <a:t>Keep your eyes fixed on your thumb.</a:t>
              </a:r>
            </a:p>
          </p:txBody>
        </p:sp>
        <p:cxnSp>
          <p:nvCxnSpPr>
            <p:cNvPr id="42" name="直線コネクタ 41">
              <a:extLst>
                <a:ext uri="{FF2B5EF4-FFF2-40B4-BE49-F238E27FC236}">
                  <a16:creationId xmlns:a16="http://schemas.microsoft.com/office/drawing/2014/main" id="{1926D0EF-6A6E-427B-92EA-8CACE4F43351}"/>
                </a:ext>
              </a:extLst>
            </p:cNvPr>
            <p:cNvCxnSpPr>
              <a:cxnSpLocks/>
              <a:stCxn id="41" idx="1"/>
              <a:endCxn id="39" idx="4"/>
            </p:cNvCxnSpPr>
            <p:nvPr/>
          </p:nvCxnSpPr>
          <p:spPr>
            <a:xfrm flipH="1" flipV="1">
              <a:off x="1798951" y="1284417"/>
              <a:ext cx="1019762" cy="112063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BDD8D66F-CCD3-4B8D-9482-5197938D5776}"/>
                </a:ext>
              </a:extLst>
            </p:cNvPr>
            <p:cNvCxnSpPr>
              <a:cxnSpLocks/>
              <a:stCxn id="41" idx="3"/>
              <a:endCxn id="40" idx="3"/>
            </p:cNvCxnSpPr>
            <p:nvPr/>
          </p:nvCxnSpPr>
          <p:spPr>
            <a:xfrm flipV="1">
              <a:off x="4826779" y="1546858"/>
              <a:ext cx="232760" cy="85819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F6CD63A9-9645-42E3-8494-B2D44D69E4D9}"/>
                </a:ext>
              </a:extLst>
            </p:cNvPr>
            <p:cNvSpPr/>
            <p:nvPr/>
          </p:nvSpPr>
          <p:spPr>
            <a:xfrm>
              <a:off x="2402442" y="1147755"/>
              <a:ext cx="2120551" cy="76855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400" b="1" dirty="0">
                  <a:solidFill>
                    <a:schemeClr val="tx1"/>
                  </a:solidFill>
                </a:rPr>
                <a:t>Move your head and hand in opposite directions.</a:t>
              </a:r>
            </a:p>
          </p:txBody>
        </p:sp>
        <p:sp>
          <p:nvSpPr>
            <p:cNvPr id="45" name="楕円 44">
              <a:extLst>
                <a:ext uri="{FF2B5EF4-FFF2-40B4-BE49-F238E27FC236}">
                  <a16:creationId xmlns:a16="http://schemas.microsoft.com/office/drawing/2014/main" id="{A08B843A-0600-46F4-83A6-F30A6095A539}"/>
                </a:ext>
              </a:extLst>
            </p:cNvPr>
            <p:cNvSpPr/>
            <p:nvPr/>
          </p:nvSpPr>
          <p:spPr>
            <a:xfrm>
              <a:off x="286629" y="1075601"/>
              <a:ext cx="303378" cy="32118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46" name="楕円 45">
              <a:extLst>
                <a:ext uri="{FF2B5EF4-FFF2-40B4-BE49-F238E27FC236}">
                  <a16:creationId xmlns:a16="http://schemas.microsoft.com/office/drawing/2014/main" id="{5CA57313-6840-4DB7-8FED-9FD01763E545}"/>
                </a:ext>
              </a:extLst>
            </p:cNvPr>
            <p:cNvSpPr/>
            <p:nvPr/>
          </p:nvSpPr>
          <p:spPr>
            <a:xfrm>
              <a:off x="5162144" y="729507"/>
              <a:ext cx="290057" cy="30707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3F66B9B1-CFCF-4F67-8BB6-34E50326D65C}"/>
                </a:ext>
              </a:extLst>
            </p:cNvPr>
            <p:cNvCxnSpPr>
              <a:cxnSpLocks/>
              <a:stCxn id="45" idx="6"/>
            </p:cNvCxnSpPr>
            <p:nvPr/>
          </p:nvCxnSpPr>
          <p:spPr>
            <a:xfrm>
              <a:off x="590007" y="1236191"/>
              <a:ext cx="1850666" cy="22547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C9B0BDE2-46F9-4922-A38F-D47527A7F9DE}"/>
                </a:ext>
              </a:extLst>
            </p:cNvPr>
            <p:cNvCxnSpPr>
              <a:cxnSpLocks/>
              <a:stCxn id="46" idx="3"/>
              <a:endCxn id="44" idx="3"/>
            </p:cNvCxnSpPr>
            <p:nvPr/>
          </p:nvCxnSpPr>
          <p:spPr>
            <a:xfrm flipH="1">
              <a:off x="4522993" y="991614"/>
              <a:ext cx="681629" cy="54041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8C6FDDF1-2926-47DB-880F-E17AEE9DF9A4}"/>
                </a:ext>
              </a:extLst>
            </p:cNvPr>
            <p:cNvGrpSpPr/>
            <p:nvPr/>
          </p:nvGrpSpPr>
          <p:grpSpPr>
            <a:xfrm>
              <a:off x="133507" y="2867660"/>
              <a:ext cx="2685206" cy="1250489"/>
              <a:chOff x="133507" y="2867660"/>
              <a:chExt cx="2216264" cy="1295376"/>
            </a:xfrm>
          </p:grpSpPr>
          <p:sp>
            <p:nvSpPr>
              <p:cNvPr id="50" name="正方形/長方形 49">
                <a:extLst>
                  <a:ext uri="{FF2B5EF4-FFF2-40B4-BE49-F238E27FC236}">
                    <a16:creationId xmlns:a16="http://schemas.microsoft.com/office/drawing/2014/main" id="{4D71469F-A8D1-4626-A40D-FC66617005F2}"/>
                  </a:ext>
                </a:extLst>
              </p:cNvPr>
              <p:cNvSpPr/>
              <p:nvPr/>
            </p:nvSpPr>
            <p:spPr>
              <a:xfrm>
                <a:off x="917434" y="2867660"/>
                <a:ext cx="1432337" cy="3725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51" name="二等辺三角形 50">
                <a:extLst>
                  <a:ext uri="{FF2B5EF4-FFF2-40B4-BE49-F238E27FC236}">
                    <a16:creationId xmlns:a16="http://schemas.microsoft.com/office/drawing/2014/main" id="{B607FB93-94F5-4FEA-ACD0-52A6E44583F3}"/>
                  </a:ext>
                </a:extLst>
              </p:cNvPr>
              <p:cNvSpPr/>
              <p:nvPr/>
            </p:nvSpPr>
            <p:spPr>
              <a:xfrm rot="8411787">
                <a:off x="1736111" y="3288212"/>
                <a:ext cx="207470" cy="193073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52" name="楕円 51">
                <a:extLst>
                  <a:ext uri="{FF2B5EF4-FFF2-40B4-BE49-F238E27FC236}">
                    <a16:creationId xmlns:a16="http://schemas.microsoft.com/office/drawing/2014/main" id="{F751F44A-9ED2-472F-9897-68F6BAE62162}"/>
                  </a:ext>
                </a:extLst>
              </p:cNvPr>
              <p:cNvSpPr/>
              <p:nvPr/>
            </p:nvSpPr>
            <p:spPr>
              <a:xfrm>
                <a:off x="1364662" y="2872164"/>
                <a:ext cx="537882" cy="54121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cxnSp>
            <p:nvCxnSpPr>
              <p:cNvPr id="53" name="直線コネクタ 52">
                <a:extLst>
                  <a:ext uri="{FF2B5EF4-FFF2-40B4-BE49-F238E27FC236}">
                    <a16:creationId xmlns:a16="http://schemas.microsoft.com/office/drawing/2014/main" id="{8C9C8443-14BA-4669-91D9-DDA4739307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9294" y="3235196"/>
                <a:ext cx="618140" cy="64654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" name="楕円 53">
                <a:extLst>
                  <a:ext uri="{FF2B5EF4-FFF2-40B4-BE49-F238E27FC236}">
                    <a16:creationId xmlns:a16="http://schemas.microsoft.com/office/drawing/2014/main" id="{F339BF02-79C9-4781-A7CC-98BEE48D8D91}"/>
                  </a:ext>
                </a:extLst>
              </p:cNvPr>
              <p:cNvSpPr/>
              <p:nvPr/>
            </p:nvSpPr>
            <p:spPr>
              <a:xfrm>
                <a:off x="220662" y="3758796"/>
                <a:ext cx="176191" cy="19867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cxnSp>
            <p:nvCxnSpPr>
              <p:cNvPr id="55" name="直線矢印コネクタ 54">
                <a:extLst>
                  <a:ext uri="{FF2B5EF4-FFF2-40B4-BE49-F238E27FC236}">
                    <a16:creationId xmlns:a16="http://schemas.microsoft.com/office/drawing/2014/main" id="{53A932C5-F506-40D9-992D-CAD70DAB52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8364" y="3463801"/>
                <a:ext cx="813605" cy="39433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矢印コネクタ 55">
                <a:extLst>
                  <a:ext uri="{FF2B5EF4-FFF2-40B4-BE49-F238E27FC236}">
                    <a16:creationId xmlns:a16="http://schemas.microsoft.com/office/drawing/2014/main" id="{5F71E4EE-5F3F-47FF-BF42-71B3D4E0F1E3}"/>
                  </a:ext>
                </a:extLst>
              </p:cNvPr>
              <p:cNvCxnSpPr/>
              <p:nvPr/>
            </p:nvCxnSpPr>
            <p:spPr>
              <a:xfrm flipH="1">
                <a:off x="133507" y="4163036"/>
                <a:ext cx="337989" cy="0"/>
              </a:xfrm>
              <a:prstGeom prst="straightConnector1">
                <a:avLst/>
              </a:prstGeom>
              <a:ln w="19050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57" name="楕円 56">
                <a:extLst>
                  <a:ext uri="{FF2B5EF4-FFF2-40B4-BE49-F238E27FC236}">
                    <a16:creationId xmlns:a16="http://schemas.microsoft.com/office/drawing/2014/main" id="{7A66D86B-97E8-49B7-AB87-CF19090ED512}"/>
                  </a:ext>
                </a:extLst>
              </p:cNvPr>
              <p:cNvSpPr/>
              <p:nvPr/>
            </p:nvSpPr>
            <p:spPr>
              <a:xfrm>
                <a:off x="270508" y="3870770"/>
                <a:ext cx="76498" cy="845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7A774CD8-834B-4EB7-9D41-090975ACCA24}"/>
              </a:ext>
            </a:extLst>
          </p:cNvPr>
          <p:cNvSpPr/>
          <p:nvPr/>
        </p:nvSpPr>
        <p:spPr>
          <a:xfrm>
            <a:off x="64543" y="88179"/>
            <a:ext cx="3435350" cy="7616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Eye</a:t>
            </a:r>
            <a:r>
              <a:rPr kumimoji="1" lang="en-US" altLang="ja-JP" sz="2000" b="1" baseline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Movement Training</a:t>
            </a:r>
            <a:endParaRPr kumimoji="1"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＜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Menu 2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＞</a:t>
            </a:r>
          </a:p>
        </p:txBody>
      </p:sp>
      <p:sp>
        <p:nvSpPr>
          <p:cNvPr id="59" name="矢印: 環状 58">
            <a:extLst>
              <a:ext uri="{FF2B5EF4-FFF2-40B4-BE49-F238E27FC236}">
                <a16:creationId xmlns:a16="http://schemas.microsoft.com/office/drawing/2014/main" id="{196722F6-03C2-45DA-A0F5-F65A458E2951}"/>
              </a:ext>
            </a:extLst>
          </p:cNvPr>
          <p:cNvSpPr/>
          <p:nvPr/>
        </p:nvSpPr>
        <p:spPr>
          <a:xfrm rot="9410333" flipH="1">
            <a:off x="2019188" y="7794278"/>
            <a:ext cx="774700" cy="696912"/>
          </a:xfrm>
          <a:prstGeom prst="circularArrow">
            <a:avLst>
              <a:gd name="adj1" fmla="val 4904"/>
              <a:gd name="adj2" fmla="val 975576"/>
              <a:gd name="adj3" fmla="val 20940302"/>
              <a:gd name="adj4" fmla="val 11485644"/>
              <a:gd name="adj5" fmla="val 1627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>
              <a:solidFill>
                <a:schemeClr val="tx1"/>
              </a:solidFill>
            </a:endParaRPr>
          </a:p>
        </p:txBody>
      </p:sp>
      <p:sp>
        <p:nvSpPr>
          <p:cNvPr id="60" name="テキスト ボックス 19">
            <a:extLst>
              <a:ext uri="{FF2B5EF4-FFF2-40B4-BE49-F238E27FC236}">
                <a16:creationId xmlns:a16="http://schemas.microsoft.com/office/drawing/2014/main" id="{240942AF-5D2A-4791-B11D-D9BBB2D844A7}"/>
              </a:ext>
            </a:extLst>
          </p:cNvPr>
          <p:cNvSpPr txBox="1"/>
          <p:nvPr/>
        </p:nvSpPr>
        <p:spPr>
          <a:xfrm>
            <a:off x="3530295" y="4660692"/>
            <a:ext cx="3087981" cy="563214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800" b="1" u="none" dirty="0">
                <a:solidFill>
                  <a:schemeClr val="bg1"/>
                </a:solidFill>
              </a:rPr>
              <a:t>Perform 20 repetitions for each direction.</a:t>
            </a:r>
            <a:endParaRPr kumimoji="1" lang="ja-JP" altLang="en-US" sz="1400" u="none" dirty="0">
              <a:solidFill>
                <a:schemeClr val="bg1"/>
              </a:solidFill>
            </a:endParaRPr>
          </a:p>
        </p:txBody>
      </p:sp>
      <p:sp>
        <p:nvSpPr>
          <p:cNvPr id="62" name="テキスト ボックス 19">
            <a:extLst>
              <a:ext uri="{FF2B5EF4-FFF2-40B4-BE49-F238E27FC236}">
                <a16:creationId xmlns:a16="http://schemas.microsoft.com/office/drawing/2014/main" id="{ED96E8F4-592F-4F60-A392-02F9BB7EE3AE}"/>
              </a:ext>
            </a:extLst>
          </p:cNvPr>
          <p:cNvSpPr txBox="1"/>
          <p:nvPr/>
        </p:nvSpPr>
        <p:spPr>
          <a:xfrm>
            <a:off x="201083" y="9179211"/>
            <a:ext cx="6273792" cy="70433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800" b="1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</a:rPr>
              <a:t>Perform ① ~ ⑥ for 20 repetitions each</a:t>
            </a: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332C48E7-93F3-BE50-5DB8-764B25504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434" y="93796"/>
            <a:ext cx="881842" cy="81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図 63">
            <a:extLst>
              <a:ext uri="{FF2B5EF4-FFF2-40B4-BE49-F238E27FC236}">
                <a16:creationId xmlns:a16="http://schemas.microsoft.com/office/drawing/2014/main" id="{890D7227-6C62-A4A1-7D0D-330937CF9669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4" b="3677"/>
          <a:stretch/>
        </p:blipFill>
        <p:spPr>
          <a:xfrm>
            <a:off x="4663595" y="50934"/>
            <a:ext cx="1041400" cy="904876"/>
          </a:xfrm>
          <a:prstGeom prst="rect">
            <a:avLst/>
          </a:prstGeom>
        </p:spPr>
      </p:pic>
      <p:sp>
        <p:nvSpPr>
          <p:cNvPr id="66" name="テキスト ボックス 19">
            <a:extLst>
              <a:ext uri="{FF2B5EF4-FFF2-40B4-BE49-F238E27FC236}">
                <a16:creationId xmlns:a16="http://schemas.microsoft.com/office/drawing/2014/main" id="{9C7FCF08-31D9-378A-93AA-2CFDAB2F41B0}"/>
              </a:ext>
            </a:extLst>
          </p:cNvPr>
          <p:cNvSpPr txBox="1"/>
          <p:nvPr/>
        </p:nvSpPr>
        <p:spPr>
          <a:xfrm>
            <a:off x="3771526" y="8422265"/>
            <a:ext cx="2891350" cy="563214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800" b="1" u="none" dirty="0">
                <a:solidFill>
                  <a:schemeClr val="bg1"/>
                </a:solidFill>
              </a:rPr>
              <a:t>Perform 20 repetitions for each direction.</a:t>
            </a:r>
            <a:endParaRPr kumimoji="1" lang="ja-JP" altLang="en-US" sz="1400" u="non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1085</TotalTime>
  <Words>268</Words>
  <Application>Microsoft Office PowerPoint</Application>
  <PresentationFormat>A4 210 x 297 mm</PresentationFormat>
  <Paragraphs>39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メイリオ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椿拓海</dc:creator>
  <cp:lastModifiedBy>康裕 鈴木</cp:lastModifiedBy>
  <cp:revision>19</cp:revision>
  <dcterms:created xsi:type="dcterms:W3CDTF">2025-07-16T09:19:13Z</dcterms:created>
  <dcterms:modified xsi:type="dcterms:W3CDTF">2026-09-04T13:47:40Z</dcterms:modified>
</cp:coreProperties>
</file>