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just format 1 - Dekorfär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s Westas" userId="6109980d-7317-4860-a089-44b20d5e6d59" providerId="ADAL" clId="{915FE3BF-1075-4200-974C-BA977BCAB15E}"/>
    <pc:docChg chg="custSel modSld">
      <pc:chgData name="Mats Westas" userId="6109980d-7317-4860-a089-44b20d5e6d59" providerId="ADAL" clId="{915FE3BF-1075-4200-974C-BA977BCAB15E}" dt="2022-01-05T15:04:40.491" v="161" actId="14100"/>
      <pc:docMkLst>
        <pc:docMk/>
      </pc:docMkLst>
      <pc:sldChg chg="modSp mod">
        <pc:chgData name="Mats Westas" userId="6109980d-7317-4860-a089-44b20d5e6d59" providerId="ADAL" clId="{915FE3BF-1075-4200-974C-BA977BCAB15E}" dt="2022-01-05T15:04:40.491" v="161" actId="14100"/>
        <pc:sldMkLst>
          <pc:docMk/>
          <pc:sldMk cId="198108693" sldId="256"/>
        </pc:sldMkLst>
        <pc:graphicFrameChg chg="mod modGraphic">
          <ac:chgData name="Mats Westas" userId="6109980d-7317-4860-a089-44b20d5e6d59" providerId="ADAL" clId="{915FE3BF-1075-4200-974C-BA977BCAB15E}" dt="2022-01-05T15:04:40.491" v="161" actId="14100"/>
          <ac:graphicFrameMkLst>
            <pc:docMk/>
            <pc:sldMk cId="198108693" sldId="256"/>
            <ac:graphicFrameMk id="2" creationId="{54E7551C-D649-4631-A02A-26D0F9C9CE63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7E91EEB-1752-4AE2-9BEB-AFF954A7E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9A718C3-59F5-48ED-ABBD-AE1EA7594B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C0CBE96-90DD-4D36-A35C-D9B8090DA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C75F1-99B9-472E-9AE8-9DD7C8D634A4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12E732C-CB05-42E2-B38B-ACD2C17FA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9F8D90D-FC62-4AD5-BD96-825BCBEAF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4F38F-4028-4FB7-AC12-B85626D362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476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457CB5D-CC62-4319-AED4-00200E779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16285BE-A7E1-4B22-A7C9-5756498F9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4046D05-CC53-4D93-9DF7-D990E1C3F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C75F1-99B9-472E-9AE8-9DD7C8D634A4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C1A73F4-DE17-49B7-8590-5A982534D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831A9CF-7EED-4C93-97FC-941CCCB69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4F38F-4028-4FB7-AC12-B85626D362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793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42F4CCB-DB36-4B1C-A79A-0BE85E4FA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118C94D-7A62-4E53-A3CF-DA0EC2F54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3F9326E-9182-4C5C-ACBE-DD67EECA5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C75F1-99B9-472E-9AE8-9DD7C8D634A4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329EB0A-1F84-4D42-968F-8868DF8C7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9DBF085-2FFF-4E78-8E92-DFC66713E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4F38F-4028-4FB7-AC12-B85626D362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029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BDAC3CC-DDD5-4E81-9D5C-698D549E7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31A9BC4-7613-4370-BF2D-A6FAD19B0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81FB733-CD5D-4D19-8412-8FD9C83345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4E7F040-F0DC-4B50-ACC9-40666C5FF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C75F1-99B9-472E-9AE8-9DD7C8D634A4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50854FB-FBA2-4C50-8159-61E782774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8E4BF9D-8819-4D80-AEDB-E2C671A8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4F38F-4028-4FB7-AC12-B85626D362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390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C260662-01C6-4CD6-A82D-8ED2F3146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D045B6A-B53F-495A-B15C-55080673D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314E065-0AE5-4948-B7CA-E9082AD16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FAA19FB-1795-47BA-98F0-10A31230FB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16C32A3-F8E5-42F3-ADE1-D77B4620A1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0C387DBD-113F-40B9-860A-CCEB78D51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C75F1-99B9-472E-9AE8-9DD7C8D634A4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5FD56800-9D01-4F69-A13D-2A23F7979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8AB2112-9EDE-4A5C-BD09-EB9C01697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4F38F-4028-4FB7-AC12-B85626D362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396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DE58FF8-8CAF-49D0-ACF0-8A39ADB12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328B98E-077A-4104-82AF-272E40475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C75F1-99B9-472E-9AE8-9DD7C8D634A4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DA68B75-5F4F-4EEF-8895-82F4DBFF5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BDCE036-96C1-45CC-A2EE-F807A77C2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4F38F-4028-4FB7-AC12-B85626D362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0400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8BA98C7A-C91F-4BD2-B973-7B1FBE614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C75F1-99B9-472E-9AE8-9DD7C8D634A4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AF4F734-3427-4D3A-A3EA-0E2E3067B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F338EDC-B248-4448-A8F2-6AA583401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4F38F-4028-4FB7-AC12-B85626D362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099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739AD1B-34CF-4E0F-B23D-AACD0139D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92F011A-FB79-49D9-8304-6F0B285224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E7989E6-A827-48C6-A8B3-E505AC1A6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1478B5C-A161-494B-9B8E-188A1D9D7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C75F1-99B9-472E-9AE8-9DD7C8D634A4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A42CBD9-A3AD-40B3-B43D-2801D3C3D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5C6B2BF-A1F3-40C3-B59B-951D327C6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4F38F-4028-4FB7-AC12-B85626D362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463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A664CD-2D5B-4052-BD13-606A9522E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CFEA19F-0F25-4BEE-9FC1-178F9D042B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79082E7-3728-49A7-8BC4-25B20E2EA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8302F88-B7A8-41C3-BCAC-9E1404C89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C75F1-99B9-472E-9AE8-9DD7C8D634A4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0E75F74-BA36-4320-BC13-0D6D049D3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5BCD355-5C13-41B0-95FC-1D9675E4C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4F38F-4028-4FB7-AC12-B85626D362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572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FB179D-931A-4375-B12A-619259FF4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BC81DF7-4B1C-41E0-B392-6CB7661C86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4103E1-B317-4035-B991-1473F5F30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C75F1-99B9-472E-9AE8-9DD7C8D634A4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BEAAFC1-3A1C-4D51-98C0-B3D7B3DB6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C4C4936-E4CC-4BAB-922D-49546F88C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4F38F-4028-4FB7-AC12-B85626D362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3746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5EEFFECB-34D6-4FBC-85CA-8037A9950C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9CAE2F7-2A9E-4661-AB67-42D6BD62CA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782D7ED-DE05-47E7-B773-A87ACFEAD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C75F1-99B9-472E-9AE8-9DD7C8D634A4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5170EBA-B408-4BC4-9DF5-A50EE4C02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70B8830-F384-4C04-AF08-D0863AF39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4F38F-4028-4FB7-AC12-B85626D362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86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29A299E-D824-4D0E-8BC8-F82FDF70C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465208C-5847-49D7-97B3-486927D2F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9FC0E1C-FDCA-458F-8CB0-CF7401B85A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C75F1-99B9-472E-9AE8-9DD7C8D634A4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B775B14-0317-4845-8CCE-8042739A0B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FA4BF72-0CC0-4ADF-9793-42649A12EC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4F38F-4028-4FB7-AC12-B85626D362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881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54E7551C-D649-4631-A02A-26D0F9C9CE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660242"/>
              </p:ext>
            </p:extLst>
          </p:nvPr>
        </p:nvGraphicFramePr>
        <p:xfrm>
          <a:off x="974844" y="518945"/>
          <a:ext cx="10131120" cy="5820109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2143495">
                  <a:extLst>
                    <a:ext uri="{9D8B030D-6E8A-4147-A177-3AD203B41FA5}">
                      <a16:colId xmlns:a16="http://schemas.microsoft.com/office/drawing/2014/main" val="3786471316"/>
                    </a:ext>
                  </a:extLst>
                </a:gridCol>
                <a:gridCol w="3683375">
                  <a:extLst>
                    <a:ext uri="{9D8B030D-6E8A-4147-A177-3AD203B41FA5}">
                      <a16:colId xmlns:a16="http://schemas.microsoft.com/office/drawing/2014/main" val="769842229"/>
                    </a:ext>
                  </a:extLst>
                </a:gridCol>
                <a:gridCol w="4304250">
                  <a:extLst>
                    <a:ext uri="{9D8B030D-6E8A-4147-A177-3AD203B41FA5}">
                      <a16:colId xmlns:a16="http://schemas.microsoft.com/office/drawing/2014/main" val="1355124556"/>
                    </a:ext>
                  </a:extLst>
                </a:gridCol>
              </a:tblGrid>
              <a:tr h="339374"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sv-SE" sz="1000" b="1" cap="all" spc="6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9" marR="13349" marT="75161" marB="75161" anchor="b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741027"/>
                  </a:ext>
                </a:extLst>
              </a:tr>
              <a:tr h="32431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CBT component/Content</a:t>
                      </a:r>
                      <a:endParaRPr lang="sv-SE" sz="1000" b="1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9" marR="13349" marT="7071" marB="75161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Aim</a:t>
                      </a:r>
                      <a:endParaRPr lang="sv-SE" sz="13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9" marR="13349" marT="7071" marB="751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Homework</a:t>
                      </a:r>
                      <a:endParaRPr lang="sv-SE" sz="13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9" marR="13349" marT="7071" marB="751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1776087"/>
                  </a:ext>
                </a:extLst>
              </a:tr>
              <a:tr h="5548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 1: Psychoeducation</a:t>
                      </a:r>
                      <a:endParaRPr lang="sv-SE" sz="10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Module 1</a:t>
                      </a:r>
                      <a:r>
                        <a:rPr lang="sv-SE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Introduction</a:t>
                      </a:r>
                      <a:endParaRPr lang="sv-SE" sz="10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9" marR="13349" marT="7071" marB="751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3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Inform and engage the participant. Goal setting. </a:t>
                      </a:r>
                      <a:endParaRPr lang="sv-SE" sz="13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9" marR="13349" marT="7071" marB="751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Identify values and set up goals for the participation in the program </a:t>
                      </a:r>
                      <a:endParaRPr lang="sv-SE" sz="13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9" marR="13349" marT="7071" marB="751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1427957"/>
                  </a:ext>
                </a:extLst>
              </a:tr>
              <a:tr h="7853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 2: Psychoeducation</a:t>
                      </a:r>
                      <a:endParaRPr lang="sv-SE" sz="10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Module 2</a:t>
                      </a:r>
                      <a:r>
                        <a:rPr lang="sv-SE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Living with CVD</a:t>
                      </a:r>
                      <a:endParaRPr lang="sv-SE" sz="10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9" marR="13349" marT="7071" marB="75161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3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 understand what CVD is and its impact on life.</a:t>
                      </a:r>
                      <a:endParaRPr lang="sv-SE" sz="13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9" marR="13349" marT="7071" marB="751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3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Self-assessment of CVD symptoms. Identification of situations when symptoms occur. Propose coping strategies. </a:t>
                      </a:r>
                      <a:endParaRPr lang="sv-SE" sz="13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9" marR="13349" marT="7071" marB="751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762050"/>
                  </a:ext>
                </a:extLst>
              </a:tr>
              <a:tr h="5548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 3 Psychoeducation</a:t>
                      </a:r>
                      <a:endParaRPr lang="sv-SE" sz="10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Module 3</a:t>
                      </a:r>
                      <a:r>
                        <a:rPr lang="sv-SE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Depression and CVD</a:t>
                      </a:r>
                      <a:endParaRPr lang="sv-SE" sz="10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9" marR="13349" marT="7071" marB="751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 understand what depression is and its link to CVD.</a:t>
                      </a:r>
                      <a:endParaRPr lang="sv-SE" sz="13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9" marR="13349" marT="7071" marB="751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Identify symptoms of depression, fear and worries Identify situations when symptoms affect the participant. </a:t>
                      </a:r>
                      <a:endParaRPr lang="sv-SE" sz="13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9" marR="13349" marT="7071" marB="751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834658"/>
                  </a:ext>
                </a:extLst>
              </a:tr>
              <a:tr h="7853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 4 &amp; 5</a:t>
                      </a:r>
                      <a:r>
                        <a:rPr lang="sv-SE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Behaviour activation 1</a:t>
                      </a:r>
                      <a:endParaRPr lang="sv-SE" sz="10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Module 4</a:t>
                      </a:r>
                      <a:r>
                        <a:rPr lang="sv-SE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Tools </a:t>
                      </a:r>
                      <a:r>
                        <a:rPr lang="en-US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Behavioral </a:t>
                      </a:r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activation</a:t>
                      </a:r>
                      <a:endParaRPr lang="sv-SE" sz="10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9" marR="13349" marT="7071" marB="75161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 identify behaviours that have negative and positive impacts on wellbeing.  </a:t>
                      </a:r>
                      <a:endParaRPr lang="sv-SE" sz="13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9" marR="13349" marT="7071" marB="751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Mapping activities in a week schedule. Making a list of desirable activities. Planning and implementing new activities </a:t>
                      </a:r>
                      <a:endParaRPr lang="sv-SE" sz="13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9" marR="13349" marT="7071" marB="751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8660360"/>
                  </a:ext>
                </a:extLst>
              </a:tr>
              <a:tr h="70053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 5</a:t>
                      </a:r>
                      <a:r>
                        <a:rPr lang="sv-SE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Behaviour activation 2</a:t>
                      </a:r>
                      <a:endParaRPr lang="sv-SE" sz="10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Module 5</a:t>
                      </a:r>
                      <a:r>
                        <a:rPr lang="en-US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Activate Behavioral</a:t>
                      </a:r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activation</a:t>
                      </a:r>
                      <a:endParaRPr lang="sv-SE" sz="10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749" marR="13349" marT="7071" marB="751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 reduce negative behaviours and increase positive ones. </a:t>
                      </a:r>
                    </a:p>
                  </a:txBody>
                  <a:tcPr marL="24749" marR="13349" marT="7071" marB="751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Eliminate or reduce negative activities. Increase number of positive activities.</a:t>
                      </a:r>
                      <a:endParaRPr lang="sv-SE" sz="13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9" marR="13349" marT="7071" marB="751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336362"/>
                  </a:ext>
                </a:extLst>
              </a:tr>
              <a:tr h="5548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 8: Problem-solving</a:t>
                      </a:r>
                      <a:endParaRPr lang="sv-SE" sz="10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Module 6</a:t>
                      </a:r>
                      <a:r>
                        <a:rPr lang="sv-SE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Problem solving</a:t>
                      </a:r>
                      <a:endParaRPr lang="sv-SE" sz="10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9" marR="13349" marT="7071" marB="75161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 identify perceived problems. To solve or cope with a problem. </a:t>
                      </a:r>
                      <a:endParaRPr lang="sv-SE" sz="13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9" marR="13349" marT="7071" marB="751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Practicing problem solving in accordance to the problem-solving tool</a:t>
                      </a:r>
                      <a:endParaRPr lang="sv-SE" sz="13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9" marR="13349" marT="7071" marB="751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2009205"/>
                  </a:ext>
                </a:extLst>
              </a:tr>
              <a:tr h="70053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Week 9: Final module</a:t>
                      </a:r>
                      <a:endParaRPr lang="sv-SE" sz="10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Module 7</a:t>
                      </a:r>
                      <a:r>
                        <a:rPr lang="sv-SE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Closure/ Maintaining Changes  </a:t>
                      </a:r>
                      <a:endParaRPr lang="sv-SE" sz="10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9" marR="13349" marT="7071" marB="751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Learn strategies to maintain the changes achieved. </a:t>
                      </a:r>
                      <a:endParaRPr lang="sv-SE" sz="13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9" marR="13349" marT="7071" marB="751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3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Set up a personal strategy that can be used if depressive symptoms re-occur.</a:t>
                      </a:r>
                      <a:endParaRPr lang="sv-SE" sz="13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9" marR="13349" marT="7071" marB="7516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422253"/>
                  </a:ext>
                </a:extLst>
              </a:tr>
              <a:tr h="271283"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Supplementary material 1: </a:t>
                      </a:r>
                      <a:r>
                        <a:rPr lang="en-GB" sz="1000" b="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 brief overview of the treatment modules from the iCBT program.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CVD: </a:t>
                      </a:r>
                      <a:r>
                        <a:rPr lang="en-GB" sz="1000" b="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Cardiovascular Disease</a:t>
                      </a:r>
                      <a:endParaRPr lang="sv-SE" sz="1000" b="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749" marR="13349" marT="7071" marB="75161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317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108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1849</TotalTime>
  <Words>262</Words>
  <Application>Microsoft Office PowerPoint</Application>
  <PresentationFormat>Bredbild</PresentationFormat>
  <Paragraphs>33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Office-tema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Mats Westas</dc:creator>
  <cp:lastModifiedBy>Mats Westas</cp:lastModifiedBy>
  <cp:revision>3</cp:revision>
  <dcterms:created xsi:type="dcterms:W3CDTF">2021-02-02T08:55:39Z</dcterms:created>
  <dcterms:modified xsi:type="dcterms:W3CDTF">2022-01-05T15:04:48Z</dcterms:modified>
</cp:coreProperties>
</file>