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84" y="-5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High</c:v>
                </c:pt>
              </c:strCache>
            </c:strRef>
          </c:tx>
          <c:spPr>
            <a:solidFill>
              <a:schemeClr val="bg1">
                <a:lumMod val="65000"/>
              </a:schemeClr>
            </a:solidFill>
            <a:ln>
              <a:solidFill>
                <a:schemeClr val="tx1"/>
              </a:solidFill>
            </a:ln>
          </c:spPr>
          <c:invertIfNegative val="0"/>
          <c:dLbls>
            <c:txPr>
              <a:bodyPr/>
              <a:lstStyle/>
              <a:p>
                <a:pPr>
                  <a:defRPr sz="1400" b="1" i="0" baseline="0">
                    <a:latin typeface="Arial" pitchFamily="34" charset="0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Sheet1!$A$2:$A$4</c:f>
              <c:strCache>
                <c:ptCount val="3"/>
                <c:pt idx="0">
                  <c:v>Continuers</c:v>
                </c:pt>
                <c:pt idx="1">
                  <c:v>Converts</c:v>
                </c:pt>
                <c:pt idx="2">
                  <c:v>Nonusers</c:v>
                </c:pt>
              </c:strCache>
            </c:strRef>
          </c:cat>
          <c:val>
            <c:numRef>
              <c:f>Sheet1!$B$2:$B$4</c:f>
              <c:numCache>
                <c:formatCode>0.0%</c:formatCode>
                <c:ptCount val="3"/>
                <c:pt idx="0">
                  <c:v>3.4000000000000002E-2</c:v>
                </c:pt>
                <c:pt idx="1">
                  <c:v>2.9000000000000001E-2</c:v>
                </c:pt>
                <c:pt idx="2">
                  <c:v>5.8000000000000003E-2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Medium</c:v>
                </c:pt>
              </c:strCache>
            </c:strRef>
          </c:tx>
          <c:spPr>
            <a:pattFill prst="pct70">
              <a:fgClr>
                <a:srgbClr val="B2B2B2"/>
              </a:fgClr>
              <a:bgClr>
                <a:schemeClr val="bg1"/>
              </a:bgClr>
            </a:pattFill>
            <a:ln>
              <a:solidFill>
                <a:schemeClr val="tx1"/>
              </a:solidFill>
            </a:ln>
          </c:spPr>
          <c:invertIfNegative val="0"/>
          <c:dLbls>
            <c:txPr>
              <a:bodyPr/>
              <a:lstStyle/>
              <a:p>
                <a:pPr>
                  <a:defRPr sz="1400" b="1" i="0" baseline="0">
                    <a:latin typeface="Arial" pitchFamily="34" charset="0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Sheet1!$A$2:$A$4</c:f>
              <c:strCache>
                <c:ptCount val="3"/>
                <c:pt idx="0">
                  <c:v>Continuers</c:v>
                </c:pt>
                <c:pt idx="1">
                  <c:v>Converts</c:v>
                </c:pt>
                <c:pt idx="2">
                  <c:v>Nonusers</c:v>
                </c:pt>
              </c:strCache>
            </c:strRef>
          </c:cat>
          <c:val>
            <c:numRef>
              <c:f>Sheet1!$C$2:$C$4</c:f>
              <c:numCache>
                <c:formatCode>0.0%</c:formatCode>
                <c:ptCount val="3"/>
                <c:pt idx="0">
                  <c:v>0.20899999999999999</c:v>
                </c:pt>
                <c:pt idx="1">
                  <c:v>0.20399999999999999</c:v>
                </c:pt>
                <c:pt idx="2">
                  <c:v>0.22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Low</c:v>
                </c:pt>
              </c:strCache>
            </c:strRef>
          </c:tx>
          <c:spPr>
            <a:pattFill prst="wdDnDiag">
              <a:fgClr>
                <a:schemeClr val="bg1">
                  <a:lumMod val="75000"/>
                </a:schemeClr>
              </a:fgClr>
              <a:bgClr>
                <a:schemeClr val="bg1"/>
              </a:bgClr>
            </a:pattFill>
            <a:ln>
              <a:solidFill>
                <a:schemeClr val="tx1"/>
              </a:solidFill>
            </a:ln>
          </c:spPr>
          <c:invertIfNegative val="0"/>
          <c:dLbls>
            <c:txPr>
              <a:bodyPr/>
              <a:lstStyle/>
              <a:p>
                <a:pPr>
                  <a:defRPr sz="1400" b="1" i="0" baseline="0">
                    <a:latin typeface="Arial" panose="020B0604020202020204" pitchFamily="34" charset="0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Sheet1!$A$2:$A$4</c:f>
              <c:strCache>
                <c:ptCount val="3"/>
                <c:pt idx="0">
                  <c:v>Continuers</c:v>
                </c:pt>
                <c:pt idx="1">
                  <c:v>Converts</c:v>
                </c:pt>
                <c:pt idx="2">
                  <c:v>Nonusers</c:v>
                </c:pt>
              </c:strCache>
            </c:strRef>
          </c:cat>
          <c:val>
            <c:numRef>
              <c:f>Sheet1!$D$2:$D$4</c:f>
              <c:numCache>
                <c:formatCode>0.0%</c:formatCode>
                <c:ptCount val="3"/>
                <c:pt idx="0">
                  <c:v>0.23599999999999999</c:v>
                </c:pt>
                <c:pt idx="1">
                  <c:v>0.22900000000000001</c:v>
                </c:pt>
                <c:pt idx="2">
                  <c:v>0.29899999999999999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Very Low</c:v>
                </c:pt>
              </c:strCache>
            </c:strRef>
          </c:tx>
          <c:spPr>
            <a:pattFill prst="pct70">
              <a:fgClr>
                <a:schemeClr val="bg1">
                  <a:lumMod val="85000"/>
                </a:schemeClr>
              </a:fgClr>
              <a:bgClr>
                <a:schemeClr val="bg1"/>
              </a:bgClr>
            </a:pattFill>
            <a:ln>
              <a:solidFill>
                <a:schemeClr val="tx1"/>
              </a:solidFill>
            </a:ln>
          </c:spPr>
          <c:invertIfNegative val="0"/>
          <c:dLbls>
            <c:txPr>
              <a:bodyPr/>
              <a:lstStyle/>
              <a:p>
                <a:pPr>
                  <a:defRPr sz="1400" b="1" baseline="0">
                    <a:latin typeface="Arial" panose="020B0604020202020204" pitchFamily="34" charset="0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Sheet1!$A$2:$A$4</c:f>
              <c:strCache>
                <c:ptCount val="3"/>
                <c:pt idx="0">
                  <c:v>Continuers</c:v>
                </c:pt>
                <c:pt idx="1">
                  <c:v>Converts</c:v>
                </c:pt>
                <c:pt idx="2">
                  <c:v>Nonusers</c:v>
                </c:pt>
              </c:strCache>
            </c:strRef>
          </c:cat>
          <c:val>
            <c:numRef>
              <c:f>Sheet1!$E$2:$E$4</c:f>
              <c:numCache>
                <c:formatCode>0.0%</c:formatCode>
                <c:ptCount val="3"/>
                <c:pt idx="0">
                  <c:v>0.443</c:v>
                </c:pt>
                <c:pt idx="1">
                  <c:v>0.443</c:v>
                </c:pt>
                <c:pt idx="2">
                  <c:v>0.29199999999999998</c:v>
                </c:pt>
              </c:numCache>
            </c:numRef>
          </c:val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Don't know</c:v>
                </c:pt>
              </c:strCache>
            </c:strRef>
          </c:tx>
          <c:spPr>
            <a:solidFill>
              <a:schemeClr val="bg1"/>
            </a:solidFill>
            <a:ln>
              <a:solidFill>
                <a:schemeClr val="tx1"/>
              </a:solidFill>
            </a:ln>
          </c:spPr>
          <c:invertIfNegative val="0"/>
          <c:dLbls>
            <c:txPr>
              <a:bodyPr/>
              <a:lstStyle/>
              <a:p>
                <a:pPr>
                  <a:defRPr sz="1400" b="1" baseline="0">
                    <a:latin typeface="Arial" panose="020B0604020202020204" pitchFamily="34" charset="0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Sheet1!$A$2:$A$4</c:f>
              <c:strCache>
                <c:ptCount val="3"/>
                <c:pt idx="0">
                  <c:v>Continuers</c:v>
                </c:pt>
                <c:pt idx="1">
                  <c:v>Converts</c:v>
                </c:pt>
                <c:pt idx="2">
                  <c:v>Nonusers</c:v>
                </c:pt>
              </c:strCache>
            </c:strRef>
          </c:cat>
          <c:val>
            <c:numRef>
              <c:f>Sheet1!$F$2:$F$4</c:f>
              <c:numCache>
                <c:formatCode>0.0%</c:formatCode>
                <c:ptCount val="3"/>
                <c:pt idx="0">
                  <c:v>7.8E-2</c:v>
                </c:pt>
                <c:pt idx="1">
                  <c:v>9.5000000000000001E-2</c:v>
                </c:pt>
                <c:pt idx="2">
                  <c:v>0.13100000000000001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83933184"/>
        <c:axId val="183943168"/>
      </c:barChart>
      <c:catAx>
        <c:axId val="18393318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1500" b="1" i="0" baseline="0">
                <a:latin typeface="Arial" pitchFamily="34" charset="0"/>
              </a:defRPr>
            </a:pPr>
            <a:endParaRPr lang="en-US"/>
          </a:p>
        </c:txPr>
        <c:crossAx val="183943168"/>
        <c:crosses val="autoZero"/>
        <c:auto val="1"/>
        <c:lblAlgn val="ctr"/>
        <c:lblOffset val="100"/>
        <c:noMultiLvlLbl val="0"/>
      </c:catAx>
      <c:valAx>
        <c:axId val="183943168"/>
        <c:scaling>
          <c:orientation val="minMax"/>
          <c:max val="1.1000000000000001"/>
          <c:min val="0"/>
        </c:scaling>
        <c:delete val="0"/>
        <c:axPos val="l"/>
        <c:numFmt formatCode="0" sourceLinked="0"/>
        <c:majorTickMark val="none"/>
        <c:minorTickMark val="none"/>
        <c:tickLblPos val="none"/>
        <c:txPr>
          <a:bodyPr/>
          <a:lstStyle/>
          <a:p>
            <a:pPr>
              <a:defRPr baseline="0">
                <a:latin typeface="Arial" pitchFamily="34" charset="0"/>
              </a:defRPr>
            </a:pPr>
            <a:endParaRPr lang="en-US"/>
          </a:p>
        </c:txPr>
        <c:crossAx val="183933184"/>
        <c:crosses val="autoZero"/>
        <c:crossBetween val="between"/>
        <c:majorUnit val="0.1"/>
      </c:valAx>
    </c:plotArea>
    <c:legend>
      <c:legendPos val="b"/>
      <c:layout>
        <c:manualLayout>
          <c:xMode val="edge"/>
          <c:yMode val="edge"/>
          <c:x val="0.12837046283848666"/>
          <c:y val="0.90733716602488312"/>
          <c:w val="0.71564267881149002"/>
          <c:h val="7.4531234739023011E-2"/>
        </c:manualLayout>
      </c:layout>
      <c:overlay val="0"/>
      <c:spPr>
        <a:ln>
          <a:solidFill>
            <a:schemeClr val="tx1"/>
          </a:solidFill>
        </a:ln>
      </c:spPr>
      <c:txPr>
        <a:bodyPr/>
        <a:lstStyle/>
        <a:p>
          <a:pPr>
            <a:defRPr sz="1500" b="1" i="0" baseline="0">
              <a:latin typeface="Arial" pitchFamily="34" charset="0"/>
            </a:defRPr>
          </a:pPr>
          <a:endParaRPr lang="en-US"/>
        </a:p>
      </c:txPr>
    </c:legend>
    <c:plotVisOnly val="1"/>
    <c:dispBlanksAs val="gap"/>
    <c:showDLblsOverMax val="0"/>
  </c:chart>
  <c:txPr>
    <a:bodyPr/>
    <a:lstStyle/>
    <a:p>
      <a:pPr>
        <a:defRPr sz="1799"/>
      </a:pPr>
      <a:endParaRPr lang="en-US"/>
    </a:p>
  </c:tx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35862-89D7-4795-A163-35C5412F0F2C}" type="datetimeFigureOut">
              <a:rPr lang="en-US" smtClean="0"/>
              <a:t>5/19/2015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8CA43-1D94-4498-9A32-4CBBCD2C25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2349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35862-89D7-4795-A163-35C5412F0F2C}" type="datetimeFigureOut">
              <a:rPr lang="en-US" smtClean="0"/>
              <a:t>5/19/2015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8CA43-1D94-4498-9A32-4CBBCD2C25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47588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35862-89D7-4795-A163-35C5412F0F2C}" type="datetimeFigureOut">
              <a:rPr lang="en-US" smtClean="0"/>
              <a:t>5/19/2015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8CA43-1D94-4498-9A32-4CBBCD2C25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46211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35862-89D7-4795-A163-35C5412F0F2C}" type="datetimeFigureOut">
              <a:rPr lang="en-US" smtClean="0"/>
              <a:t>5/19/2015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8CA43-1D94-4498-9A32-4CBBCD2C25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00791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35862-89D7-4795-A163-35C5412F0F2C}" type="datetimeFigureOut">
              <a:rPr lang="en-US" smtClean="0"/>
              <a:t>5/19/2015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8CA43-1D94-4498-9A32-4CBBCD2C25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58960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35862-89D7-4795-A163-35C5412F0F2C}" type="datetimeFigureOut">
              <a:rPr lang="en-US" smtClean="0"/>
              <a:t>5/19/2015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8CA43-1D94-4498-9A32-4CBBCD2C25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68247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35862-89D7-4795-A163-35C5412F0F2C}" type="datetimeFigureOut">
              <a:rPr lang="en-US" smtClean="0"/>
              <a:t>5/19/2015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8CA43-1D94-4498-9A32-4CBBCD2C25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42292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35862-89D7-4795-A163-35C5412F0F2C}" type="datetimeFigureOut">
              <a:rPr lang="en-US" smtClean="0"/>
              <a:t>5/19/2015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8CA43-1D94-4498-9A32-4CBBCD2C25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9965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35862-89D7-4795-A163-35C5412F0F2C}" type="datetimeFigureOut">
              <a:rPr lang="en-US" smtClean="0"/>
              <a:t>5/19/2015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8CA43-1D94-4498-9A32-4CBBCD2C25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61104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35862-89D7-4795-A163-35C5412F0F2C}" type="datetimeFigureOut">
              <a:rPr lang="en-US" smtClean="0"/>
              <a:t>5/19/2015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8CA43-1D94-4498-9A32-4CBBCD2C25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56505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35862-89D7-4795-A163-35C5412F0F2C}" type="datetimeFigureOut">
              <a:rPr lang="en-US" smtClean="0"/>
              <a:t>5/19/2015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8CA43-1D94-4498-9A32-4CBBCD2C25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90272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435862-89D7-4795-A163-35C5412F0F2C}" type="datetimeFigureOut">
              <a:rPr lang="en-US" smtClean="0"/>
              <a:t>5/19/2015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B8CA43-1D94-4498-9A32-4CBBCD2C25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47413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itle 1"/>
          <p:cNvSpPr>
            <a:spLocks noGrp="1"/>
          </p:cNvSpPr>
          <p:nvPr>
            <p:ph type="title"/>
          </p:nvPr>
        </p:nvSpPr>
        <p:spPr>
          <a:xfrm>
            <a:off x="617536" y="838200"/>
            <a:ext cx="8069264" cy="1249362"/>
          </a:xfrm>
        </p:spPr>
        <p:txBody>
          <a:bodyPr/>
          <a:lstStyle/>
          <a:p>
            <a:pPr algn="l"/>
            <a:r>
              <a:rPr lang="en-US" sz="2200" b="1" dirty="0" smtClean="0">
                <a:latin typeface="Arial" charset="0"/>
                <a:cs typeface="Arial" charset="0"/>
              </a:rPr>
              <a:t/>
            </a:r>
            <a:br>
              <a:rPr lang="en-US" sz="2200" b="1" dirty="0" smtClean="0">
                <a:latin typeface="Arial" charset="0"/>
                <a:cs typeface="Arial" charset="0"/>
              </a:rPr>
            </a:br>
            <a:r>
              <a:rPr lang="en-US" sz="1600" b="1" dirty="0" smtClean="0">
                <a:latin typeface="Arial" charset="0"/>
                <a:cs typeface="Arial" charset="0"/>
              </a:rPr>
              <a:t>   </a:t>
            </a:r>
          </a:p>
        </p:txBody>
      </p:sp>
      <p:graphicFrame>
        <p:nvGraphicFramePr>
          <p:cNvPr id="2" name="Content Placeholder 6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233939281"/>
              </p:ext>
            </p:extLst>
          </p:nvPr>
        </p:nvGraphicFramePr>
        <p:xfrm>
          <a:off x="508000" y="2225675"/>
          <a:ext cx="7289800" cy="38496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152400" y="3176641"/>
            <a:ext cx="400110" cy="1217641"/>
          </a:xfrm>
          <a:prstGeom prst="rect">
            <a:avLst/>
          </a:prstGeom>
          <a:noFill/>
        </p:spPr>
        <p:txBody>
          <a:bodyPr vert="vert270" wrap="none" rtlCol="0">
            <a:spAutoFit/>
          </a:bodyPr>
          <a:lstStyle/>
          <a:p>
            <a:r>
              <a:rPr lang="en-US" sz="1400" smtClean="0">
                <a:latin typeface="Arial" panose="020B0604020202020204" pitchFamily="34" charset="0"/>
                <a:cs typeface="Arial" panose="020B0604020202020204" pitchFamily="34" charset="0"/>
              </a:rPr>
              <a:t>Perceived </a:t>
            </a:r>
            <a:r>
              <a:rPr lang="en-US" sz="1400" smtClean="0">
                <a:latin typeface="Arial" panose="020B0604020202020204" pitchFamily="34" charset="0"/>
                <a:cs typeface="Arial" panose="020B0604020202020204" pitchFamily="34" charset="0"/>
              </a:rPr>
              <a:t>risk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447800" y="1066800"/>
            <a:ext cx="5763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Figure S1. Perceived risk of developing colorectal cancer</a:t>
            </a:r>
            <a:endParaRPr lang="en-US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51603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125</TotalTime>
  <Words>11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  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</dc:title>
  <dc:creator>Nancy P Gordon</dc:creator>
  <cp:lastModifiedBy>Nancy P Gordon</cp:lastModifiedBy>
  <cp:revision>10</cp:revision>
  <dcterms:created xsi:type="dcterms:W3CDTF">2015-02-10T23:10:19Z</dcterms:created>
  <dcterms:modified xsi:type="dcterms:W3CDTF">2015-05-19T20:57:44Z</dcterms:modified>
</cp:coreProperties>
</file>