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0F4D4-C4D7-45EA-88AC-184C514CA908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62481-76CC-4740-B77E-971A5225FE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BD22-12B6-467D-80C2-A601E41556B8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7856B-2F7A-4AEA-9191-5CDF85C57E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9C62-287F-48F4-B3D1-6EB035BB5354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66B34-45B1-46D2-96D5-6BFE49E4B3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601B0-48E5-4E23-AD93-3C31C9B147AD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AE9DB-534E-4B1E-8B02-2D2CF1925B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F5F83-C898-4451-8BCC-718BFD036946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CFB7E-B1F7-4589-A21A-B6A033771D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E7DFB-F7F3-4E34-8C07-2A7809D3A626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2EB4-81DF-4416-A0DD-AEEC58EFF4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6917-8F3A-4B23-8C42-D52B2E257330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6240-1EB0-445C-8D23-01EC033B1C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2A3CB-5EB9-4234-AB63-2265CD885C9B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F4E18-CA4F-4FAD-93E2-DDDEB99A04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A6ED3-E57A-47BF-AD7A-D7F05D6AF9EF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37DD-0A98-4820-9DF2-C5F9C5B2D9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51B02-32C9-4521-8F94-AA92003B7424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3E19E-20EB-4D66-A26D-FA0F5616C3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AB507-27AF-4398-8364-8A9843D20DB1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C1D79-5DE8-4322-96DF-6966DF0E2C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1FB1A9-0B9F-4A34-9554-02962C45A90A}" type="datetimeFigureOut">
              <a:rPr lang="en-GB"/>
              <a:pPr>
                <a:defRPr/>
              </a:pPr>
              <a:t>13/05/2015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5A9EDA-0488-4023-9470-38F93B6207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533400" y="4267200"/>
            <a:ext cx="3505200" cy="2438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1" name="TextBox 91"/>
          <p:cNvSpPr txBox="1">
            <a:spLocks noChangeArrowheads="1"/>
          </p:cNvSpPr>
          <p:nvPr/>
        </p:nvSpPr>
        <p:spPr bwMode="auto">
          <a:xfrm>
            <a:off x="533400" y="4267200"/>
            <a:ext cx="35052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700" b="1">
                <a:latin typeface="Calibri" pitchFamily="34" charset="0"/>
              </a:rPr>
              <a:t>Follow-up survey</a:t>
            </a:r>
          </a:p>
          <a:p>
            <a:pPr algn="ctr"/>
            <a:endParaRPr lang="en-GB" sz="700" b="1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1680 households sampled (805 for female sample, 875 for male sample)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1539 (92%) households completed household selection procedure (711 in female sample, 828 in male sample)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 b="1" i="1">
                <a:latin typeface="Calibri" pitchFamily="34" charset="0"/>
              </a:rPr>
              <a:t>Household selection not completed:</a:t>
            </a:r>
          </a:p>
          <a:p>
            <a:r>
              <a:rPr lang="en-GB" sz="700" i="1">
                <a:latin typeface="Calibri" pitchFamily="34" charset="0"/>
              </a:rPr>
              <a:t>17 refused; 20 dwelling vacant; 4 dwelling destroyed; 5 dwelling not found; 14 household absent for extended period; 22 no one home at time of visit; 1 postponed; 1 no one available to complete it at time of visit; 1 only one household member incapacitated; 56 reason not recorded 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1385 households identified as having eligible member (606 in female sample, 779 in male sample)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1368 (99%) successfully completed questionnaires (600 females,768 males)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 b="1" i="1">
                <a:latin typeface="Calibri" pitchFamily="34" charset="0"/>
              </a:rPr>
              <a:t>Not interviewed: </a:t>
            </a:r>
          </a:p>
          <a:p>
            <a:r>
              <a:rPr lang="en-GB" sz="700" i="1">
                <a:latin typeface="Calibri" pitchFamily="34" charset="0"/>
              </a:rPr>
              <a:t>6 refusals</a:t>
            </a:r>
          </a:p>
          <a:p>
            <a:r>
              <a:rPr lang="en-GB" sz="700" i="1">
                <a:latin typeface="Calibri" pitchFamily="34" charset="0"/>
              </a:rPr>
              <a:t>4 not at home on repeated visits</a:t>
            </a:r>
          </a:p>
          <a:p>
            <a:r>
              <a:rPr lang="en-GB" sz="700" i="1">
                <a:latin typeface="Calibri" pitchFamily="34" charset="0"/>
              </a:rPr>
              <a:t>7 reason not recorded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828800"/>
            <a:ext cx="3505200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9" name="TextBox 76"/>
          <p:cNvSpPr txBox="1">
            <a:spLocks noChangeArrowheads="1"/>
          </p:cNvSpPr>
          <p:nvPr/>
        </p:nvSpPr>
        <p:spPr bwMode="auto">
          <a:xfrm>
            <a:off x="533400" y="1828800"/>
            <a:ext cx="3505200" cy="1816100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700" b="1" dirty="0">
                <a:latin typeface="Calibri" pitchFamily="34" charset="0"/>
              </a:rPr>
              <a:t>Baseline survey</a:t>
            </a:r>
          </a:p>
          <a:p>
            <a:pPr algn="ctr"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1120 households sampled (560 for female sample, 560 for male sample)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905 (81%) households completed household selection procedure (431 in female sample, 474 in male sample)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816 households identified as having eligible member (387 in female sample, 429 in male sample)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793 (97%) successfully completed questionnaires (374 females, 419 males)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b="1" i="1" dirty="0">
                <a:latin typeface="Calibri" pitchFamily="34" charset="0"/>
              </a:rPr>
              <a:t>Not interviewed: </a:t>
            </a:r>
          </a:p>
          <a:p>
            <a:pPr>
              <a:defRPr/>
            </a:pPr>
            <a:r>
              <a:rPr lang="en-GB" sz="700" i="1" dirty="0">
                <a:latin typeface="Calibri" pitchFamily="34" charset="0"/>
              </a:rPr>
              <a:t>2 refusals</a:t>
            </a:r>
          </a:p>
          <a:p>
            <a:pPr>
              <a:defRPr/>
            </a:pPr>
            <a:r>
              <a:rPr lang="en-GB" sz="700" i="1" dirty="0">
                <a:latin typeface="Calibri" pitchFamily="34" charset="0"/>
              </a:rPr>
              <a:t>15 not at home on repeated visits</a:t>
            </a:r>
          </a:p>
          <a:p>
            <a:pPr>
              <a:defRPr/>
            </a:pPr>
            <a:r>
              <a:rPr lang="en-GB" sz="700" i="1" dirty="0">
                <a:latin typeface="Calibri" pitchFamily="34" charset="0"/>
              </a:rPr>
              <a:t>6 language barrier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00600" y="1828800"/>
            <a:ext cx="3505200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62" name="TextBox 81"/>
          <p:cNvSpPr txBox="1">
            <a:spLocks noChangeArrowheads="1"/>
          </p:cNvSpPr>
          <p:nvPr/>
        </p:nvSpPr>
        <p:spPr bwMode="auto">
          <a:xfrm>
            <a:off x="4800600" y="1828800"/>
            <a:ext cx="3505200" cy="1816100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700" b="1" dirty="0">
                <a:latin typeface="Calibri" pitchFamily="34" charset="0"/>
              </a:rPr>
              <a:t>Baseline survey</a:t>
            </a:r>
          </a:p>
          <a:p>
            <a:pPr algn="ctr"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1120 households sampled (560 for female sample, 560 for male sample)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922 (82%) households completed household selection procedure (432 in female sample, 490 in male sample)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806 households identified as having eligible member (352 in female sample, 454 in male sample)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dirty="0">
                <a:latin typeface="Calibri" pitchFamily="34" charset="0"/>
              </a:rPr>
              <a:t>790 (98%) successfully completed questionnaires (343 females, 447 males)</a:t>
            </a:r>
          </a:p>
          <a:p>
            <a:pPr>
              <a:defRPr/>
            </a:pPr>
            <a:endParaRPr lang="en-GB" sz="700" dirty="0">
              <a:latin typeface="Calibri" pitchFamily="34" charset="0"/>
            </a:endParaRPr>
          </a:p>
          <a:p>
            <a:pPr>
              <a:defRPr/>
            </a:pPr>
            <a:r>
              <a:rPr lang="en-GB" sz="700" b="1" i="1" dirty="0">
                <a:latin typeface="Calibri" pitchFamily="34" charset="0"/>
              </a:rPr>
              <a:t>Not interviewed: </a:t>
            </a:r>
          </a:p>
          <a:p>
            <a:pPr>
              <a:defRPr/>
            </a:pPr>
            <a:r>
              <a:rPr lang="en-GB" sz="700" i="1" dirty="0">
                <a:latin typeface="Calibri" pitchFamily="34" charset="0"/>
              </a:rPr>
              <a:t>3 refusals</a:t>
            </a:r>
          </a:p>
          <a:p>
            <a:pPr>
              <a:defRPr/>
            </a:pPr>
            <a:r>
              <a:rPr lang="en-GB" sz="700" i="1" dirty="0">
                <a:latin typeface="Calibri" pitchFamily="34" charset="0"/>
              </a:rPr>
              <a:t>12 not at home on repeated visits</a:t>
            </a:r>
          </a:p>
          <a:p>
            <a:pPr>
              <a:defRPr/>
            </a:pPr>
            <a:r>
              <a:rPr lang="en-GB" sz="700" i="1" dirty="0">
                <a:latin typeface="Calibri" pitchFamily="34" charset="0"/>
              </a:rPr>
              <a:t>1 language barrier</a:t>
            </a:r>
          </a:p>
        </p:txBody>
      </p:sp>
      <p:sp>
        <p:nvSpPr>
          <p:cNvPr id="2056" name="TextBox 2"/>
          <p:cNvSpPr txBox="1">
            <a:spLocks noChangeArrowheads="1"/>
          </p:cNvSpPr>
          <p:nvPr/>
        </p:nvSpPr>
        <p:spPr bwMode="auto">
          <a:xfrm>
            <a:off x="1752600" y="228600"/>
            <a:ext cx="5715000" cy="215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>
                <a:latin typeface="Calibri" pitchFamily="34" charset="0"/>
              </a:rPr>
              <a:t>8 potential intervention sites delineated</a:t>
            </a:r>
          </a:p>
        </p:txBody>
      </p:sp>
      <p:sp>
        <p:nvSpPr>
          <p:cNvPr id="6" name="Down Arrow 5"/>
          <p:cNvSpPr/>
          <p:nvPr/>
        </p:nvSpPr>
        <p:spPr>
          <a:xfrm>
            <a:off x="4495800" y="457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8" name="TextBox 15"/>
          <p:cNvSpPr txBox="1">
            <a:spLocks noChangeArrowheads="1"/>
          </p:cNvSpPr>
          <p:nvPr/>
        </p:nvSpPr>
        <p:spPr bwMode="auto">
          <a:xfrm>
            <a:off x="1752600" y="762000"/>
            <a:ext cx="5715000" cy="215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>
                <a:latin typeface="Calibri" pitchFamily="34" charset="0"/>
              </a:rPr>
              <a:t>8 communities randomised</a:t>
            </a:r>
          </a:p>
        </p:txBody>
      </p:sp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457200" y="1371600"/>
            <a:ext cx="3886200" cy="215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>
                <a:latin typeface="Calibri" pitchFamily="34" charset="0"/>
              </a:rPr>
              <a:t>4 communities allocated to intervention</a:t>
            </a:r>
          </a:p>
        </p:txBody>
      </p:sp>
      <p:sp>
        <p:nvSpPr>
          <p:cNvPr id="2060" name="TextBox 17"/>
          <p:cNvSpPr txBox="1">
            <a:spLocks noChangeArrowheads="1"/>
          </p:cNvSpPr>
          <p:nvPr/>
        </p:nvSpPr>
        <p:spPr bwMode="auto">
          <a:xfrm>
            <a:off x="4800600" y="1371600"/>
            <a:ext cx="3886200" cy="215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>
                <a:latin typeface="Calibri" pitchFamily="34" charset="0"/>
              </a:rPr>
              <a:t>4 communities allocated to control</a:t>
            </a:r>
          </a:p>
        </p:txBody>
      </p:sp>
      <p:sp>
        <p:nvSpPr>
          <p:cNvPr id="10" name="Down Arrow 9"/>
          <p:cNvSpPr/>
          <p:nvPr/>
        </p:nvSpPr>
        <p:spPr>
          <a:xfrm>
            <a:off x="2438400" y="1600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6553200" y="1600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8534400" y="1600200"/>
            <a:ext cx="76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Down Arrow 14"/>
          <p:cNvSpPr/>
          <p:nvPr/>
        </p:nvSpPr>
        <p:spPr>
          <a:xfrm>
            <a:off x="4191000" y="1600200"/>
            <a:ext cx="76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Down Arrow 17"/>
          <p:cNvSpPr/>
          <p:nvPr/>
        </p:nvSpPr>
        <p:spPr>
          <a:xfrm>
            <a:off x="2438400" y="9906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Down Arrow 18"/>
          <p:cNvSpPr/>
          <p:nvPr/>
        </p:nvSpPr>
        <p:spPr>
          <a:xfrm>
            <a:off x="6553200" y="9906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67" name="TextBox 86"/>
          <p:cNvSpPr txBox="1">
            <a:spLocks noChangeArrowheads="1"/>
          </p:cNvSpPr>
          <p:nvPr/>
        </p:nvSpPr>
        <p:spPr bwMode="auto">
          <a:xfrm>
            <a:off x="533400" y="3886200"/>
            <a:ext cx="3886200" cy="215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>
                <a:latin typeface="Calibri" pitchFamily="34" charset="0"/>
              </a:rPr>
              <a:t>4 intervention communities surveyed at follow-up</a:t>
            </a:r>
          </a:p>
        </p:txBody>
      </p:sp>
      <p:sp>
        <p:nvSpPr>
          <p:cNvPr id="2068" name="TextBox 87"/>
          <p:cNvSpPr txBox="1">
            <a:spLocks noChangeArrowheads="1"/>
          </p:cNvSpPr>
          <p:nvPr/>
        </p:nvSpPr>
        <p:spPr bwMode="auto">
          <a:xfrm>
            <a:off x="4800600" y="3886200"/>
            <a:ext cx="3886200" cy="215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>
                <a:latin typeface="Calibri" pitchFamily="34" charset="0"/>
              </a:rPr>
              <a:t>4 control communities surveyed at follow-up</a:t>
            </a:r>
          </a:p>
        </p:txBody>
      </p:sp>
      <p:sp>
        <p:nvSpPr>
          <p:cNvPr id="23" name="Down Arrow 22"/>
          <p:cNvSpPr/>
          <p:nvPr/>
        </p:nvSpPr>
        <p:spPr>
          <a:xfrm flipH="1">
            <a:off x="2438400" y="4114800"/>
            <a:ext cx="46038" cy="76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4" name="Down Arrow 23"/>
          <p:cNvSpPr/>
          <p:nvPr/>
        </p:nvSpPr>
        <p:spPr>
          <a:xfrm>
            <a:off x="6705600" y="4114800"/>
            <a:ext cx="46038" cy="76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800600" y="4267200"/>
            <a:ext cx="3505200" cy="2438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72" name="TextBox 93"/>
          <p:cNvSpPr txBox="1">
            <a:spLocks noChangeArrowheads="1"/>
          </p:cNvSpPr>
          <p:nvPr/>
        </p:nvSpPr>
        <p:spPr bwMode="auto">
          <a:xfrm>
            <a:off x="4800600" y="4267200"/>
            <a:ext cx="3505200" cy="233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600" b="1">
                <a:latin typeface="Calibri" pitchFamily="34" charset="0"/>
              </a:rPr>
              <a:t>Follow-up survey</a:t>
            </a:r>
          </a:p>
          <a:p>
            <a:pPr algn="ctr"/>
            <a:endParaRPr lang="en-GB" sz="700" b="1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1677 households sampled (837 for female sample, 840 for male sample)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1425 (85%) households completed household selection procedure (698 in female sample, 727 in male sample)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 b="1" i="1">
                <a:latin typeface="Calibri" pitchFamily="34" charset="0"/>
              </a:rPr>
              <a:t>Household selection not completed:</a:t>
            </a:r>
          </a:p>
          <a:p>
            <a:r>
              <a:rPr lang="en-GB" sz="700" i="1">
                <a:latin typeface="Calibri" pitchFamily="34" charset="0"/>
              </a:rPr>
              <a:t>51 refused; 41 dwelling vacant; 13 dwelling destroyed; 14 dwelling not found; 17 household absent for extended period; 31 no one home at time of visit; 8 no one available to complete it at time of visit; 3 only one household member incapacitated; 74 reason not recorded 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1185 households identified as having eligible member (537 in female sample, 648 in male sample)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>
                <a:latin typeface="Calibri" pitchFamily="34" charset="0"/>
              </a:rPr>
              <a:t>1164 (98%) successfully completed questionnaires (530 females, 634 males)</a:t>
            </a:r>
          </a:p>
          <a:p>
            <a:endParaRPr lang="en-GB" sz="700">
              <a:latin typeface="Calibri" pitchFamily="34" charset="0"/>
            </a:endParaRPr>
          </a:p>
          <a:p>
            <a:r>
              <a:rPr lang="en-GB" sz="700" b="1" i="1">
                <a:latin typeface="Calibri" pitchFamily="34" charset="0"/>
              </a:rPr>
              <a:t>Not interviewed: </a:t>
            </a:r>
          </a:p>
          <a:p>
            <a:r>
              <a:rPr lang="en-GB" sz="700" i="1">
                <a:latin typeface="Calibri" pitchFamily="34" charset="0"/>
              </a:rPr>
              <a:t>8 refusals</a:t>
            </a:r>
          </a:p>
          <a:p>
            <a:r>
              <a:rPr lang="en-GB" sz="700" i="1">
                <a:latin typeface="Calibri" pitchFamily="34" charset="0"/>
              </a:rPr>
              <a:t>3 not at home on repeated visits</a:t>
            </a:r>
          </a:p>
          <a:p>
            <a:r>
              <a:rPr lang="en-GB" sz="700" i="1">
                <a:latin typeface="Calibri" pitchFamily="34" charset="0"/>
              </a:rPr>
              <a:t>10 reason not recorded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485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London School of Hygiene &amp; Tropical Medicine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Tanya Abramsky</dc:creator>
  <cp:lastModifiedBy>Tanya Abramsky</cp:lastModifiedBy>
  <cp:revision>8</cp:revision>
  <dcterms:created xsi:type="dcterms:W3CDTF">2013-11-29T15:57:14Z</dcterms:created>
  <dcterms:modified xsi:type="dcterms:W3CDTF">2015-05-13T09:34:37Z</dcterms:modified>
</cp:coreProperties>
</file>