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8D85"/>
    <a:srgbClr val="00A79D"/>
    <a:srgbClr val="F26522"/>
    <a:srgbClr val="333376"/>
    <a:srgbClr val="A6C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05"/>
    <p:restoredTop sz="78439" autoAdjust="0"/>
  </p:normalViewPr>
  <p:slideViewPr>
    <p:cSldViewPr snapToGrid="0" snapToObjects="1">
      <p:cViewPr>
        <p:scale>
          <a:sx n="100" d="100"/>
          <a:sy n="100" d="100"/>
        </p:scale>
        <p:origin x="544" y="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C90D3-31D7-B04D-AB4F-73573B61FB2F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CD6A49-5C3B-1D48-8D89-94EE3209BF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2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D6A49-5C3B-1D48-8D89-94EE3209BFF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718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4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897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5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20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848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3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059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72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084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1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767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4BE8A-B313-974A-AAC2-909E3990E64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26D33-4736-2547-B92C-2B924640B2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97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9174481" y="961201"/>
            <a:ext cx="2660299" cy="790777"/>
          </a:xfrm>
          <a:prstGeom prst="rect">
            <a:avLst/>
          </a:prstGeom>
          <a:solidFill>
            <a:srgbClr val="F2652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338795" y="258660"/>
            <a:ext cx="3509486" cy="461665"/>
          </a:xfrm>
          <a:prstGeom prst="rect">
            <a:avLst/>
          </a:prstGeom>
          <a:solidFill>
            <a:srgbClr val="A6CE3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/>
            <a:r>
              <a:rPr lang="en-US" sz="1200" b="1" dirty="0">
                <a:solidFill>
                  <a:schemeClr val="bg1"/>
                </a:solidFill>
                <a:latin typeface="+mn-lt"/>
              </a:rPr>
              <a:t>Overall </a:t>
            </a:r>
            <a:r>
              <a:rPr lang="en-US" sz="1200" b="1" dirty="0" smtClean="0">
                <a:solidFill>
                  <a:schemeClr val="bg1"/>
                </a:solidFill>
                <a:latin typeface="+mn-lt"/>
              </a:rPr>
              <a:t>CAPL Score</a:t>
            </a:r>
            <a:endParaRPr lang="en-US" sz="1200" b="1" dirty="0">
              <a:solidFill>
                <a:schemeClr val="bg1"/>
              </a:solidFill>
              <a:latin typeface="+mn-lt"/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+mn-lt"/>
              </a:rPr>
              <a:t>100 Points</a:t>
            </a:r>
            <a:endParaRPr lang="en-US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extBox 33"/>
          <p:cNvSpPr txBox="1">
            <a:spLocks noChangeArrowheads="1"/>
          </p:cNvSpPr>
          <p:nvPr/>
        </p:nvSpPr>
        <p:spPr bwMode="auto">
          <a:xfrm>
            <a:off x="9258300" y="1118637"/>
            <a:ext cx="24926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/>
            <a:r>
              <a:rPr lang="en-US" sz="1200" b="1" dirty="0">
                <a:solidFill>
                  <a:srgbClr val="FFFFFF"/>
                </a:solidFill>
                <a:latin typeface="+mn-lt"/>
              </a:rPr>
              <a:t>Motivation and Confidence</a:t>
            </a:r>
          </a:p>
          <a:p>
            <a:pPr algn="ctr"/>
            <a:r>
              <a:rPr lang="en-US" sz="1200" b="1" dirty="0">
                <a:solidFill>
                  <a:srgbClr val="FFFFFF"/>
                </a:solidFill>
                <a:latin typeface="+mn-lt"/>
              </a:rPr>
              <a:t>18 points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74481" y="1748357"/>
            <a:ext cx="2660299" cy="2292935"/>
          </a:xfrm>
          <a:prstGeom prst="rect">
            <a:avLst/>
          </a:prstGeom>
          <a:solidFill>
            <a:srgbClr val="F26522">
              <a:alpha val="20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300" b="1" u="sng" dirty="0" smtClean="0"/>
              <a:t>Questionnaires:</a:t>
            </a:r>
          </a:p>
          <a:p>
            <a:pPr marL="342900" indent="-342900">
              <a:buFont typeface="+mj-lt"/>
              <a:buAutoNum type="arabicPeriod" startAt="21"/>
              <a:defRPr/>
            </a:pPr>
            <a:r>
              <a:rPr lang="en-US" sz="1300" dirty="0" smtClean="0"/>
              <a:t>Activity </a:t>
            </a:r>
            <a:r>
              <a:rPr lang="en-US" sz="1300" dirty="0"/>
              <a:t>level compared to peers (1 </a:t>
            </a:r>
            <a:r>
              <a:rPr lang="en-US" sz="1300" dirty="0" smtClean="0"/>
              <a:t>point)</a:t>
            </a:r>
            <a:endParaRPr lang="en-US" sz="1300" dirty="0"/>
          </a:p>
          <a:p>
            <a:pPr marL="342900" indent="-342900">
              <a:buFont typeface="+mj-lt"/>
              <a:buAutoNum type="arabicPeriod" startAt="21"/>
              <a:defRPr/>
            </a:pPr>
            <a:r>
              <a:rPr lang="en-US" sz="1300" dirty="0" smtClean="0"/>
              <a:t>Skill </a:t>
            </a:r>
            <a:r>
              <a:rPr lang="en-US" sz="1300" dirty="0"/>
              <a:t>level compared to peers </a:t>
            </a:r>
            <a:r>
              <a:rPr lang="en-US" sz="1300" dirty="0" smtClean="0"/>
              <a:t> (</a:t>
            </a:r>
            <a:r>
              <a:rPr lang="en-US" sz="1300" dirty="0"/>
              <a:t>1 </a:t>
            </a:r>
            <a:r>
              <a:rPr lang="en-US" sz="1300" dirty="0" smtClean="0"/>
              <a:t>point)</a:t>
            </a:r>
            <a:endParaRPr lang="en-US" sz="1300" dirty="0"/>
          </a:p>
          <a:p>
            <a:pPr marL="342900" indent="-342900">
              <a:buFont typeface="+mj-lt"/>
              <a:buAutoNum type="arabicPeriod" startAt="21"/>
              <a:defRPr/>
            </a:pPr>
            <a:r>
              <a:rPr lang="en-US" sz="1300" dirty="0" smtClean="0"/>
              <a:t>Benefits/barriers </a:t>
            </a:r>
            <a:r>
              <a:rPr lang="en-US" sz="1300" dirty="0"/>
              <a:t>ratio </a:t>
            </a:r>
            <a:r>
              <a:rPr lang="en-US" sz="1300" dirty="0" smtClean="0"/>
              <a:t>             (4 points)</a:t>
            </a:r>
            <a:endParaRPr lang="en-US" sz="1300" dirty="0"/>
          </a:p>
          <a:p>
            <a:pPr marL="342900" indent="-342900">
              <a:buFont typeface="+mj-lt"/>
              <a:buAutoNum type="arabicPeriod" startAt="21"/>
              <a:defRPr/>
            </a:pPr>
            <a:r>
              <a:rPr lang="en-US" sz="1300" dirty="0" smtClean="0"/>
              <a:t>CSAPPA* </a:t>
            </a:r>
            <a:r>
              <a:rPr lang="en-US" sz="1300" dirty="0"/>
              <a:t>predilection </a:t>
            </a:r>
            <a:r>
              <a:rPr lang="en-US" sz="1300" dirty="0" smtClean="0"/>
              <a:t>scores     (6 points)</a:t>
            </a:r>
            <a:endParaRPr lang="en-US" sz="1300" dirty="0"/>
          </a:p>
          <a:p>
            <a:pPr marL="342900" indent="-342900">
              <a:buFont typeface="+mj-lt"/>
              <a:buAutoNum type="arabicPeriod" startAt="21"/>
              <a:defRPr/>
            </a:pPr>
            <a:r>
              <a:rPr lang="en-US" sz="1300" dirty="0" smtClean="0"/>
              <a:t>CSAPPA* </a:t>
            </a:r>
            <a:r>
              <a:rPr lang="en-US" sz="1300" dirty="0"/>
              <a:t>adequacy scores </a:t>
            </a:r>
            <a:r>
              <a:rPr lang="en-US" sz="1300" dirty="0" smtClean="0"/>
              <a:t>        (</a:t>
            </a:r>
            <a:r>
              <a:rPr lang="en-US" sz="1300" dirty="0"/>
              <a:t>6 points</a:t>
            </a:r>
            <a:r>
              <a:rPr lang="en-US" sz="1300" dirty="0" smtClean="0"/>
              <a:t>)</a:t>
            </a:r>
            <a:endParaRPr lang="en-US" sz="1300" dirty="0"/>
          </a:p>
        </p:txBody>
      </p:sp>
      <p:sp>
        <p:nvSpPr>
          <p:cNvPr id="12" name="TextBox 11"/>
          <p:cNvSpPr txBox="1"/>
          <p:nvPr/>
        </p:nvSpPr>
        <p:spPr>
          <a:xfrm>
            <a:off x="6228589" y="1739519"/>
            <a:ext cx="2660299" cy="3693319"/>
          </a:xfrm>
          <a:prstGeom prst="rect">
            <a:avLst/>
          </a:prstGeom>
          <a:solidFill>
            <a:srgbClr val="00A79D">
              <a:alpha val="20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300" b="1" u="sng" dirty="0" smtClean="0"/>
              <a:t>Questionnaire:</a:t>
            </a:r>
          </a:p>
          <a:p>
            <a:pPr marL="342900" indent="-342900">
              <a:buFont typeface="+mj-lt"/>
              <a:buAutoNum type="arabicPeriod" startAt="11"/>
              <a:defRPr/>
            </a:pPr>
            <a:r>
              <a:rPr lang="en-US" sz="1300" dirty="0" smtClean="0"/>
              <a:t>PA </a:t>
            </a:r>
            <a:r>
              <a:rPr lang="en-US" sz="1300" dirty="0"/>
              <a:t>comprehension and understanding </a:t>
            </a:r>
            <a:r>
              <a:rPr lang="en-US" sz="1300" dirty="0" smtClean="0"/>
              <a:t>(5 points)</a:t>
            </a:r>
            <a:endParaRPr lang="en-US" sz="1300" dirty="0"/>
          </a:p>
          <a:p>
            <a:pPr marL="342900" indent="-342900">
              <a:buFont typeface="+mj-lt"/>
              <a:buAutoNum type="arabicPeriod" startAt="11"/>
              <a:defRPr/>
            </a:pPr>
            <a:r>
              <a:rPr lang="en-US" sz="1300" dirty="0" smtClean="0"/>
              <a:t>Knowledge </a:t>
            </a:r>
            <a:r>
              <a:rPr lang="en-US" sz="1300" dirty="0"/>
              <a:t>of </a:t>
            </a:r>
            <a:r>
              <a:rPr lang="en-US" sz="1300" dirty="0" smtClean="0"/>
              <a:t>daily PA guidelines (1 point)</a:t>
            </a:r>
            <a:endParaRPr lang="en-US" sz="1300" dirty="0"/>
          </a:p>
          <a:p>
            <a:pPr marL="342900" indent="-342900">
              <a:buFont typeface="+mj-lt"/>
              <a:buAutoNum type="arabicPeriod" startAt="11"/>
              <a:defRPr/>
            </a:pPr>
            <a:r>
              <a:rPr lang="en-US" sz="1300" dirty="0" smtClean="0"/>
              <a:t>Knowledge </a:t>
            </a:r>
            <a:r>
              <a:rPr lang="en-US" sz="1300" dirty="0"/>
              <a:t>of screen time guidelines (1 </a:t>
            </a:r>
            <a:r>
              <a:rPr lang="en-US" sz="1300" dirty="0" smtClean="0"/>
              <a:t>point)</a:t>
            </a:r>
            <a:endParaRPr lang="en-US" sz="1300" dirty="0"/>
          </a:p>
          <a:p>
            <a:pPr marL="342900" indent="-342900">
              <a:buFont typeface="+mj-lt"/>
              <a:buAutoNum type="arabicPeriod" startAt="11"/>
              <a:defRPr/>
            </a:pPr>
            <a:r>
              <a:rPr lang="en-US" sz="1300" dirty="0" smtClean="0"/>
              <a:t>Cardiorespiratory </a:t>
            </a:r>
            <a:r>
              <a:rPr lang="en-US" sz="1300" dirty="0"/>
              <a:t>fitness definition (1 </a:t>
            </a:r>
            <a:r>
              <a:rPr lang="en-US" sz="1300" dirty="0" smtClean="0"/>
              <a:t>point)</a:t>
            </a:r>
            <a:endParaRPr lang="en-US" sz="1300" dirty="0"/>
          </a:p>
          <a:p>
            <a:pPr marL="342900" indent="-342900">
              <a:buFont typeface="+mj-lt"/>
              <a:buAutoNum type="arabicPeriod" startAt="11"/>
              <a:defRPr/>
            </a:pPr>
            <a:r>
              <a:rPr lang="en-US" sz="1300" dirty="0" smtClean="0"/>
              <a:t>Muscular </a:t>
            </a:r>
            <a:r>
              <a:rPr lang="en-US" sz="1300" dirty="0"/>
              <a:t>strength/endurance </a:t>
            </a:r>
            <a:r>
              <a:rPr lang="en-US" sz="1300" dirty="0" smtClean="0"/>
              <a:t>definitions (1 point)</a:t>
            </a:r>
            <a:endParaRPr lang="en-US" sz="1300" dirty="0"/>
          </a:p>
          <a:p>
            <a:pPr marL="342900" indent="-342900">
              <a:buFont typeface="+mj-lt"/>
              <a:buAutoNum type="arabicPeriod" startAt="11"/>
              <a:defRPr/>
            </a:pPr>
            <a:r>
              <a:rPr lang="en-US" sz="1300" dirty="0" smtClean="0"/>
              <a:t>Meaning </a:t>
            </a:r>
            <a:r>
              <a:rPr lang="en-US" sz="1300" dirty="0"/>
              <a:t>of </a:t>
            </a:r>
            <a:r>
              <a:rPr lang="en-US" sz="1300" dirty="0" smtClean="0"/>
              <a:t>healthy (5 points)</a:t>
            </a:r>
            <a:endParaRPr lang="en-US" sz="1300" dirty="0"/>
          </a:p>
          <a:p>
            <a:pPr marL="342900" indent="-342900">
              <a:buFont typeface="+mj-lt"/>
              <a:buAutoNum type="arabicPeriod" startAt="11"/>
              <a:defRPr/>
            </a:pPr>
            <a:r>
              <a:rPr lang="en-US" sz="1300" dirty="0" smtClean="0"/>
              <a:t>Safety </a:t>
            </a:r>
            <a:r>
              <a:rPr lang="en-US" sz="1300" dirty="0"/>
              <a:t>gear use during PA </a:t>
            </a:r>
            <a:r>
              <a:rPr lang="en-US" sz="1300" dirty="0" smtClean="0"/>
              <a:t>      </a:t>
            </a:r>
          </a:p>
          <a:p>
            <a:pPr>
              <a:defRPr/>
            </a:pPr>
            <a:r>
              <a:rPr lang="en-US" sz="1300" dirty="0"/>
              <a:t> </a:t>
            </a:r>
            <a:r>
              <a:rPr lang="en-US" sz="1300" dirty="0" smtClean="0"/>
              <a:t>        (</a:t>
            </a:r>
            <a:r>
              <a:rPr lang="en-US" sz="1300" dirty="0"/>
              <a:t>1 </a:t>
            </a:r>
            <a:r>
              <a:rPr lang="en-US" sz="1300" dirty="0" smtClean="0"/>
              <a:t>point)</a:t>
            </a:r>
            <a:endParaRPr lang="en-US" sz="1300" dirty="0"/>
          </a:p>
          <a:p>
            <a:pPr marL="342900" indent="-342900">
              <a:buFont typeface="+mj-lt"/>
              <a:buAutoNum type="arabicPeriod" startAt="11"/>
              <a:defRPr/>
            </a:pPr>
            <a:r>
              <a:rPr lang="en-US" sz="1300" dirty="0" smtClean="0"/>
              <a:t>Improving sports skills </a:t>
            </a:r>
            <a:r>
              <a:rPr lang="en-US" sz="1300" dirty="0"/>
              <a:t>(1 </a:t>
            </a:r>
            <a:r>
              <a:rPr lang="en-US" sz="1300" dirty="0" smtClean="0"/>
              <a:t>point)</a:t>
            </a:r>
            <a:endParaRPr lang="en-US" sz="1300" dirty="0"/>
          </a:p>
          <a:p>
            <a:pPr marL="342900" indent="-342900">
              <a:buFont typeface="+mj-lt"/>
              <a:buAutoNum type="arabicPeriod" startAt="11"/>
              <a:defRPr/>
            </a:pPr>
            <a:r>
              <a:rPr lang="en-US" sz="1300" dirty="0" smtClean="0"/>
              <a:t>Get </a:t>
            </a:r>
            <a:r>
              <a:rPr lang="en-US" sz="1300" dirty="0"/>
              <a:t>in better shape (1 point</a:t>
            </a:r>
            <a:r>
              <a:rPr lang="en-US" sz="1300" dirty="0" smtClean="0"/>
              <a:t>)      </a:t>
            </a:r>
            <a:endParaRPr lang="en-US" sz="1300" dirty="0"/>
          </a:p>
          <a:p>
            <a:pPr marL="342900" indent="-342900">
              <a:buFont typeface="+mj-lt"/>
              <a:buAutoNum type="arabicPeriod" startAt="11"/>
              <a:defRPr/>
            </a:pPr>
            <a:r>
              <a:rPr lang="en-US" sz="1300" dirty="0" smtClean="0"/>
              <a:t>Preferred </a:t>
            </a:r>
            <a:r>
              <a:rPr lang="en-US" sz="1300" dirty="0"/>
              <a:t>leisure time activity (1 point</a:t>
            </a:r>
            <a:r>
              <a:rPr lang="en-US" sz="1300" dirty="0" smtClean="0"/>
              <a:t>)</a:t>
            </a:r>
            <a:endParaRPr lang="en-US" sz="1300" dirty="0"/>
          </a:p>
        </p:txBody>
      </p:sp>
      <p:sp>
        <p:nvSpPr>
          <p:cNvPr id="13" name="TextBox 12"/>
          <p:cNvSpPr txBox="1"/>
          <p:nvPr/>
        </p:nvSpPr>
        <p:spPr>
          <a:xfrm>
            <a:off x="3282697" y="1736723"/>
            <a:ext cx="2660299" cy="1692771"/>
          </a:xfrm>
          <a:prstGeom prst="rect">
            <a:avLst/>
          </a:prstGeom>
          <a:solidFill>
            <a:srgbClr val="9D8D85">
              <a:alpha val="20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300" b="1" u="sng" dirty="0"/>
              <a:t>Pedometer:</a:t>
            </a:r>
          </a:p>
          <a:p>
            <a:pPr marL="342900" indent="-342900">
              <a:buFont typeface="+mj-lt"/>
              <a:buAutoNum type="arabicPeriod" startAt="8"/>
              <a:defRPr/>
            </a:pPr>
            <a:r>
              <a:rPr lang="en-US" sz="1300" dirty="0"/>
              <a:t>Average daily step </a:t>
            </a:r>
            <a:r>
              <a:rPr lang="en-US" sz="1300" dirty="0" smtClean="0"/>
              <a:t>count      </a:t>
            </a:r>
          </a:p>
          <a:p>
            <a:pPr>
              <a:defRPr/>
            </a:pPr>
            <a:r>
              <a:rPr lang="en-US" sz="1300" dirty="0"/>
              <a:t> </a:t>
            </a:r>
            <a:r>
              <a:rPr lang="en-US" sz="1300" dirty="0" smtClean="0"/>
              <a:t>        (21 points)</a:t>
            </a:r>
            <a:endParaRPr lang="en-US" sz="1300" dirty="0"/>
          </a:p>
          <a:p>
            <a:pPr>
              <a:defRPr/>
            </a:pPr>
            <a:r>
              <a:rPr lang="en-US" sz="1300" b="1" u="sng" dirty="0"/>
              <a:t>Questionnaire:</a:t>
            </a:r>
          </a:p>
          <a:p>
            <a:pPr marL="342900" indent="-342900">
              <a:buFont typeface="+mj-lt"/>
              <a:buAutoNum type="arabicPeriod" startAt="9"/>
              <a:defRPr/>
            </a:pPr>
            <a:r>
              <a:rPr lang="en-US" sz="1300" dirty="0"/>
              <a:t>Self-reported sedentary time </a:t>
            </a:r>
            <a:r>
              <a:rPr lang="en-US" sz="1300" dirty="0" smtClean="0"/>
              <a:t> (8 points)</a:t>
            </a:r>
            <a:endParaRPr lang="en-US" sz="1300" dirty="0"/>
          </a:p>
          <a:p>
            <a:pPr marL="342900" indent="-342900">
              <a:buFont typeface="+mj-lt"/>
              <a:buAutoNum type="arabicPeriod" startAt="9"/>
              <a:defRPr/>
            </a:pPr>
            <a:r>
              <a:rPr lang="en-US" sz="1300" dirty="0" smtClean="0"/>
              <a:t>Self-reported </a:t>
            </a:r>
            <a:r>
              <a:rPr lang="en-US" sz="1300" dirty="0"/>
              <a:t>number of days of </a:t>
            </a:r>
            <a:r>
              <a:rPr lang="en-US" sz="1300" dirty="0" smtClean="0"/>
              <a:t>MVPA/week (3 points)</a:t>
            </a:r>
            <a:endParaRPr lang="en-US" sz="1300" dirty="0"/>
          </a:p>
        </p:txBody>
      </p:sp>
      <p:sp>
        <p:nvSpPr>
          <p:cNvPr id="14" name="TextBox 13"/>
          <p:cNvSpPr txBox="1"/>
          <p:nvPr/>
        </p:nvSpPr>
        <p:spPr>
          <a:xfrm>
            <a:off x="335279" y="1735488"/>
            <a:ext cx="2657648" cy="1892826"/>
          </a:xfrm>
          <a:prstGeom prst="rect">
            <a:avLst/>
          </a:prstGeom>
          <a:solidFill>
            <a:srgbClr val="333376">
              <a:alpha val="20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300" b="1" u="sng" dirty="0" smtClean="0"/>
              <a:t>Measures of Adiposity: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300" dirty="0" smtClean="0"/>
              <a:t>BMI percentile (17 points)</a:t>
            </a:r>
            <a:endParaRPr lang="en-US" sz="1300" dirty="0"/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300" dirty="0" smtClean="0"/>
              <a:t>WC (17 points)</a:t>
            </a:r>
            <a:endParaRPr lang="en-US" sz="1300" dirty="0"/>
          </a:p>
          <a:p>
            <a:pPr>
              <a:defRPr/>
            </a:pPr>
            <a:r>
              <a:rPr lang="en-US" sz="1300" b="1" u="sng" dirty="0"/>
              <a:t>Physical Tests:</a:t>
            </a:r>
          </a:p>
          <a:p>
            <a:pPr marL="342900" indent="-342900">
              <a:buFont typeface="+mj-lt"/>
              <a:buAutoNum type="arabicPeriod" startAt="3"/>
              <a:defRPr/>
            </a:pPr>
            <a:r>
              <a:rPr lang="en-US" sz="1300" dirty="0"/>
              <a:t>PACER </a:t>
            </a:r>
            <a:r>
              <a:rPr lang="en-US" sz="1300" dirty="0" smtClean="0"/>
              <a:t>shuttle run (42 points)</a:t>
            </a:r>
            <a:endParaRPr lang="en-US" sz="1300" dirty="0"/>
          </a:p>
          <a:p>
            <a:pPr marL="342900" indent="-342900">
              <a:buFont typeface="+mj-lt"/>
              <a:buAutoNum type="arabicPeriod" startAt="3"/>
              <a:defRPr/>
            </a:pPr>
            <a:r>
              <a:rPr lang="en-US" sz="1300" dirty="0" smtClean="0"/>
              <a:t>CAMSA (42 points)</a:t>
            </a:r>
            <a:endParaRPr lang="en-US" sz="1300" dirty="0"/>
          </a:p>
          <a:p>
            <a:pPr marL="342900" indent="-342900">
              <a:buFont typeface="+mj-lt"/>
              <a:buAutoNum type="arabicPeriod" startAt="3"/>
              <a:defRPr/>
            </a:pPr>
            <a:r>
              <a:rPr lang="en-US" sz="1300" dirty="0" smtClean="0"/>
              <a:t>Grip strength (17 points)</a:t>
            </a:r>
            <a:endParaRPr lang="en-US" sz="1300" dirty="0"/>
          </a:p>
          <a:p>
            <a:pPr marL="342900" indent="-342900">
              <a:buFont typeface="+mj-lt"/>
              <a:buAutoNum type="arabicPeriod" startAt="3"/>
              <a:defRPr/>
            </a:pPr>
            <a:r>
              <a:rPr lang="en-US" sz="1300" dirty="0" smtClean="0"/>
              <a:t>Plank (17 points)</a:t>
            </a:r>
            <a:endParaRPr lang="en-US" sz="1300" dirty="0"/>
          </a:p>
          <a:p>
            <a:pPr marL="342900" indent="-342900">
              <a:buFont typeface="+mj-lt"/>
              <a:buAutoNum type="arabicPeriod" startAt="3"/>
              <a:defRPr/>
            </a:pPr>
            <a:r>
              <a:rPr lang="en-US" sz="1300" dirty="0" smtClean="0"/>
              <a:t>Sit-and-reach (8 points)</a:t>
            </a:r>
            <a:endParaRPr lang="en-US" sz="1300" dirty="0"/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6228589" y="957580"/>
            <a:ext cx="2660299" cy="790777"/>
          </a:xfrm>
          <a:prstGeom prst="rect">
            <a:avLst/>
          </a:prstGeom>
          <a:solidFill>
            <a:srgbClr val="00A79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3" name="Rectangle 14"/>
          <p:cNvSpPr>
            <a:spLocks noChangeArrowheads="1"/>
          </p:cNvSpPr>
          <p:nvPr/>
        </p:nvSpPr>
        <p:spPr bwMode="auto">
          <a:xfrm>
            <a:off x="3282697" y="950830"/>
            <a:ext cx="2660299" cy="790777"/>
          </a:xfrm>
          <a:prstGeom prst="rect">
            <a:avLst/>
          </a:prstGeom>
          <a:solidFill>
            <a:srgbClr val="9D8D85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335278" y="944957"/>
            <a:ext cx="2660299" cy="790777"/>
          </a:xfrm>
          <a:prstGeom prst="rect">
            <a:avLst/>
          </a:prstGeom>
          <a:solidFill>
            <a:srgbClr val="33337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569952" y="1041118"/>
            <a:ext cx="2043113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/>
            <a:r>
              <a:rPr lang="en-US" sz="1200" b="1" dirty="0">
                <a:solidFill>
                  <a:schemeClr val="bg1"/>
                </a:solidFill>
                <a:latin typeface="+mn-lt"/>
              </a:rPr>
              <a:t>Physical Competence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  <a:latin typeface="+mn-lt"/>
              </a:rPr>
              <a:t>32 </a:t>
            </a:r>
            <a:r>
              <a:rPr lang="en-US" sz="1200" b="1" dirty="0" smtClean="0">
                <a:solidFill>
                  <a:schemeClr val="bg1"/>
                </a:solidFill>
                <a:latin typeface="+mn-lt"/>
              </a:rPr>
              <a:t>points</a:t>
            </a:r>
          </a:p>
          <a:p>
            <a:pPr algn="ctr"/>
            <a:r>
              <a:rPr lang="en-US" sz="1100" dirty="0" smtClean="0">
                <a:solidFill>
                  <a:schemeClr val="bg1"/>
                </a:solidFill>
                <a:latin typeface="+mn-lt"/>
              </a:rPr>
              <a:t>(160/5)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6186678" y="1109514"/>
            <a:ext cx="27441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/>
            <a:r>
              <a:rPr lang="en-US" sz="1200" b="1" dirty="0">
                <a:solidFill>
                  <a:srgbClr val="FFFFFF"/>
                </a:solidFill>
                <a:latin typeface="+mn-lt"/>
              </a:rPr>
              <a:t>Knowledge and Understanding</a:t>
            </a:r>
          </a:p>
          <a:p>
            <a:pPr algn="ctr"/>
            <a:r>
              <a:rPr lang="en-US" sz="1200" b="1" dirty="0">
                <a:solidFill>
                  <a:srgbClr val="FFFFFF"/>
                </a:solidFill>
                <a:latin typeface="+mn-lt"/>
              </a:rPr>
              <a:t>18 points</a:t>
            </a:r>
          </a:p>
        </p:txBody>
      </p:sp>
      <p:sp>
        <p:nvSpPr>
          <p:cNvPr id="8" name="TextBox 31"/>
          <p:cNvSpPr txBox="1">
            <a:spLocks noChangeArrowheads="1"/>
          </p:cNvSpPr>
          <p:nvPr/>
        </p:nvSpPr>
        <p:spPr bwMode="auto">
          <a:xfrm>
            <a:off x="3584146" y="1109216"/>
            <a:ext cx="205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/>
            <a:r>
              <a:rPr lang="en-US" sz="1200" b="1" dirty="0">
                <a:solidFill>
                  <a:srgbClr val="FFFFFF"/>
                </a:solidFill>
                <a:latin typeface="+mn-lt"/>
              </a:rPr>
              <a:t>Daily </a:t>
            </a:r>
            <a:r>
              <a:rPr lang="en-US" sz="1200" b="1" dirty="0" err="1">
                <a:solidFill>
                  <a:srgbClr val="FFFFFF"/>
                </a:solidFill>
                <a:latin typeface="+mn-lt"/>
              </a:rPr>
              <a:t>Behaviour</a:t>
            </a:r>
            <a:endParaRPr lang="en-US" sz="1200" b="1" dirty="0">
              <a:solidFill>
                <a:srgbClr val="FFFFFF"/>
              </a:solidFill>
              <a:latin typeface="+mn-lt"/>
            </a:endParaRPr>
          </a:p>
          <a:p>
            <a:pPr algn="ctr"/>
            <a:r>
              <a:rPr lang="en-US" sz="1200" b="1" dirty="0">
                <a:solidFill>
                  <a:srgbClr val="FFFFFF"/>
                </a:solidFill>
                <a:latin typeface="+mn-lt"/>
              </a:rPr>
              <a:t>32 points</a:t>
            </a:r>
          </a:p>
        </p:txBody>
      </p:sp>
      <p:cxnSp>
        <p:nvCxnSpPr>
          <p:cNvPr id="26" name="Straight Connector 25"/>
          <p:cNvCxnSpPr>
            <a:stCxn id="24" idx="0"/>
            <a:endCxn id="5" idx="1"/>
          </p:cNvCxnSpPr>
          <p:nvPr/>
        </p:nvCxnSpPr>
        <p:spPr>
          <a:xfrm flipV="1">
            <a:off x="1665428" y="489493"/>
            <a:ext cx="2673367" cy="45546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23" idx="0"/>
            <a:endCxn id="5" idx="2"/>
          </p:cNvCxnSpPr>
          <p:nvPr/>
        </p:nvCxnSpPr>
        <p:spPr>
          <a:xfrm flipV="1">
            <a:off x="4612847" y="720325"/>
            <a:ext cx="1480691" cy="2305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5" idx="2"/>
            <a:endCxn id="22" idx="0"/>
          </p:cNvCxnSpPr>
          <p:nvPr/>
        </p:nvCxnSpPr>
        <p:spPr>
          <a:xfrm>
            <a:off x="6093538" y="720325"/>
            <a:ext cx="1465201" cy="2372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5" idx="3"/>
            <a:endCxn id="18" idx="0"/>
          </p:cNvCxnSpPr>
          <p:nvPr/>
        </p:nvCxnSpPr>
        <p:spPr>
          <a:xfrm>
            <a:off x="7848281" y="489493"/>
            <a:ext cx="2656350" cy="4717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90092" y="6047300"/>
            <a:ext cx="2496893" cy="719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</a:rPr>
              <a:t>Height, weight, WC, plank and CAMSA</a:t>
            </a:r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686985" y="6047300"/>
            <a:ext cx="2496893" cy="719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</a:rPr>
              <a:t>PACER shuttle run, Sit and reach, Grip strength and Questionnaires</a:t>
            </a:r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83878" y="6047300"/>
            <a:ext cx="6650902" cy="719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</a:rPr>
              <a:t>At the end of the 2</a:t>
            </a:r>
            <a:r>
              <a:rPr lang="en-US" sz="1300" baseline="30000" dirty="0" smtClean="0">
                <a:solidFill>
                  <a:schemeClr val="tx1"/>
                </a:solidFill>
              </a:rPr>
              <a:t>nd</a:t>
            </a:r>
            <a:r>
              <a:rPr lang="en-US" sz="1300" dirty="0" smtClean="0">
                <a:solidFill>
                  <a:schemeClr val="tx1"/>
                </a:solidFill>
              </a:rPr>
              <a:t> testing day children were issued a pedometer that was worn for 7 days</a:t>
            </a:r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092" y="5331759"/>
            <a:ext cx="2802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Typical Testing Schedule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90092" y="5754912"/>
            <a:ext cx="249689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/>
              <a:t>Day 1</a:t>
            </a:r>
            <a:endParaRPr lang="en-US" sz="1300" dirty="0"/>
          </a:p>
        </p:txBody>
      </p:sp>
      <p:sp>
        <p:nvSpPr>
          <p:cNvPr id="29" name="TextBox 28"/>
          <p:cNvSpPr txBox="1"/>
          <p:nvPr/>
        </p:nvSpPr>
        <p:spPr>
          <a:xfrm>
            <a:off x="2686985" y="5719960"/>
            <a:ext cx="249689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smtClean="0"/>
              <a:t>Day 2</a:t>
            </a:r>
            <a:endParaRPr lang="en-US" sz="1300" dirty="0"/>
          </a:p>
        </p:txBody>
      </p:sp>
      <p:sp>
        <p:nvSpPr>
          <p:cNvPr id="31" name="TextBox 30"/>
          <p:cNvSpPr txBox="1"/>
          <p:nvPr/>
        </p:nvSpPr>
        <p:spPr>
          <a:xfrm>
            <a:off x="7260882" y="5753839"/>
            <a:ext cx="249689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smtClean="0"/>
              <a:t>7 Days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9260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276</Words>
  <Application>Microsoft Macintosh PowerPoint</Application>
  <PresentationFormat>Widescreen</PresentationFormat>
  <Paragraphs>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ヒラギノ角ゴ Pro W3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Dutil</dc:creator>
  <cp:lastModifiedBy>Caroline Dutil</cp:lastModifiedBy>
  <cp:revision>23</cp:revision>
  <dcterms:created xsi:type="dcterms:W3CDTF">2017-04-06T18:23:10Z</dcterms:created>
  <dcterms:modified xsi:type="dcterms:W3CDTF">2018-01-04T20:57:37Z</dcterms:modified>
</cp:coreProperties>
</file>