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42D16-1A7B-45B1-84DE-602266807841}" v="2" dt="2020-10-13T15:54:06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오하나[ 조교수 / 보건과학과 ]" userId="9696ccb4-b036-46bc-ac13-e5ec4a61c261" providerId="ADAL" clId="{7B642D16-1A7B-45B1-84DE-602266807841}"/>
    <pc:docChg chg="undo custSel modSld modMainMaster modNotesMaster">
      <pc:chgData name="오하나[ 조교수 / 보건과학과 ]" userId="9696ccb4-b036-46bc-ac13-e5ec4a61c261" providerId="ADAL" clId="{7B642D16-1A7B-45B1-84DE-602266807841}" dt="2020-10-13T15:54:28.207" v="17" actId="1076"/>
      <pc:docMkLst>
        <pc:docMk/>
      </pc:docMkLst>
      <pc:sldChg chg="addSp modSp mod modNotes">
        <pc:chgData name="오하나[ 조교수 / 보건과학과 ]" userId="9696ccb4-b036-46bc-ac13-e5ec4a61c261" providerId="ADAL" clId="{7B642D16-1A7B-45B1-84DE-602266807841}" dt="2020-10-13T15:54:28.207" v="17" actId="1076"/>
        <pc:sldMkLst>
          <pc:docMk/>
          <pc:sldMk cId="3351385361" sldId="260"/>
        </pc:sldMkLst>
        <pc:spChg chg="add mod">
          <ac:chgData name="오하나[ 조교수 / 보건과학과 ]" userId="9696ccb4-b036-46bc-ac13-e5ec4a61c261" providerId="ADAL" clId="{7B642D16-1A7B-45B1-84DE-602266807841}" dt="2020-10-13T15:54:28.207" v="17" actId="1076"/>
          <ac:spMkLst>
            <pc:docMk/>
            <pc:sldMk cId="3351385361" sldId="260"/>
            <ac:spMk id="2" creationId="{670912E1-DB44-4B48-A147-63FA7EED1DF3}"/>
          </ac:spMkLst>
        </pc:spChg>
        <pc:spChg chg="mod">
          <ac:chgData name="오하나[ 조교수 / 보건과학과 ]" userId="9696ccb4-b036-46bc-ac13-e5ec4a61c261" providerId="ADAL" clId="{7B642D16-1A7B-45B1-84DE-602266807841}" dt="2020-10-13T15:54:18.865" v="15" actId="403"/>
          <ac:spMkLst>
            <pc:docMk/>
            <pc:sldMk cId="3351385361" sldId="260"/>
            <ac:spMk id="3" creationId="{1E930323-54A6-4239-8B66-B708C5079295}"/>
          </ac:spMkLst>
        </pc:spChg>
        <pc:spChg chg="mod">
          <ac:chgData name="오하나[ 조교수 / 보건과학과 ]" userId="9696ccb4-b036-46bc-ac13-e5ec4a61c261" providerId="ADAL" clId="{7B642D16-1A7B-45B1-84DE-602266807841}" dt="2020-10-13T15:54:06.917" v="11" actId="164"/>
          <ac:spMkLst>
            <pc:docMk/>
            <pc:sldMk cId="3351385361" sldId="260"/>
            <ac:spMk id="5" creationId="{87B8C160-DEA7-402E-B7D4-37E03FBC60AA}"/>
          </ac:spMkLst>
        </pc:spChg>
        <pc:spChg chg="mod">
          <ac:chgData name="오하나[ 조교수 / 보건과학과 ]" userId="9696ccb4-b036-46bc-ac13-e5ec4a61c261" providerId="ADAL" clId="{7B642D16-1A7B-45B1-84DE-602266807841}" dt="2020-10-13T15:54:06.917" v="11" actId="164"/>
          <ac:spMkLst>
            <pc:docMk/>
            <pc:sldMk cId="3351385361" sldId="260"/>
            <ac:spMk id="6" creationId="{5D5450AD-AD23-4B9E-888B-0D1767BA4653}"/>
          </ac:spMkLst>
        </pc:spChg>
        <pc:grpChg chg="add mod">
          <ac:chgData name="오하나[ 조교수 / 보건과학과 ]" userId="9696ccb4-b036-46bc-ac13-e5ec4a61c261" providerId="ADAL" clId="{7B642D16-1A7B-45B1-84DE-602266807841}" dt="2020-10-13T15:54:23.954" v="16" actId="1076"/>
          <ac:grpSpMkLst>
            <pc:docMk/>
            <pc:sldMk cId="3351385361" sldId="260"/>
            <ac:grpSpMk id="4" creationId="{25B642E0-4F7E-42D7-872E-6DB787BFAAD9}"/>
          </ac:grpSpMkLst>
        </pc:grpChg>
        <pc:picChg chg="mod">
          <ac:chgData name="오하나[ 조교수 / 보건과학과 ]" userId="9696ccb4-b036-46bc-ac13-e5ec4a61c261" providerId="ADAL" clId="{7B642D16-1A7B-45B1-84DE-602266807841}" dt="2020-10-13T15:54:06.917" v="11" actId="164"/>
          <ac:picMkLst>
            <pc:docMk/>
            <pc:sldMk cId="3351385361" sldId="260"/>
            <ac:picMk id="9" creationId="{F0E11077-30A5-425C-B836-973C55B2461F}"/>
          </ac:picMkLst>
        </pc:picChg>
      </pc:sldChg>
      <pc:sldMasterChg chg="modSp modSldLayout">
        <pc:chgData name="오하나[ 조교수 / 보건과학과 ]" userId="9696ccb4-b036-46bc-ac13-e5ec4a61c261" providerId="ADAL" clId="{7B642D16-1A7B-45B1-84DE-602266807841}" dt="2020-10-13T15:49:12.816" v="0"/>
        <pc:sldMasterMkLst>
          <pc:docMk/>
          <pc:sldMasterMk cId="2636410620" sldId="2147483648"/>
        </pc:sldMasterMkLst>
        <pc:spChg chg="mod">
          <ac:chgData name="오하나[ 조교수 / 보건과학과 ]" userId="9696ccb4-b036-46bc-ac13-e5ec4a61c261" providerId="ADAL" clId="{7B642D16-1A7B-45B1-84DE-602266807841}" dt="2020-10-13T15:49:12.816" v="0"/>
          <ac:spMkLst>
            <pc:docMk/>
            <pc:sldMasterMk cId="2636410620" sldId="2147483648"/>
            <ac:spMk id="2" creationId="{7925E57E-FB7A-4AEA-8F34-409584C11F73}"/>
          </ac:spMkLst>
        </pc:spChg>
        <pc:spChg chg="mod">
          <ac:chgData name="오하나[ 조교수 / 보건과학과 ]" userId="9696ccb4-b036-46bc-ac13-e5ec4a61c261" providerId="ADAL" clId="{7B642D16-1A7B-45B1-84DE-602266807841}" dt="2020-10-13T15:49:12.816" v="0"/>
          <ac:spMkLst>
            <pc:docMk/>
            <pc:sldMasterMk cId="2636410620" sldId="2147483648"/>
            <ac:spMk id="3" creationId="{613877DA-3106-4C9C-B006-D79FB7D37726}"/>
          </ac:spMkLst>
        </pc:spChg>
        <pc:spChg chg="mod">
          <ac:chgData name="오하나[ 조교수 / 보건과학과 ]" userId="9696ccb4-b036-46bc-ac13-e5ec4a61c261" providerId="ADAL" clId="{7B642D16-1A7B-45B1-84DE-602266807841}" dt="2020-10-13T15:49:12.816" v="0"/>
          <ac:spMkLst>
            <pc:docMk/>
            <pc:sldMasterMk cId="2636410620" sldId="2147483648"/>
            <ac:spMk id="4" creationId="{15428984-08AC-46B0-92CE-8554BFA7B5B5}"/>
          </ac:spMkLst>
        </pc:spChg>
        <pc:spChg chg="mod">
          <ac:chgData name="오하나[ 조교수 / 보건과학과 ]" userId="9696ccb4-b036-46bc-ac13-e5ec4a61c261" providerId="ADAL" clId="{7B642D16-1A7B-45B1-84DE-602266807841}" dt="2020-10-13T15:49:12.816" v="0"/>
          <ac:spMkLst>
            <pc:docMk/>
            <pc:sldMasterMk cId="2636410620" sldId="2147483648"/>
            <ac:spMk id="5" creationId="{0D9C03F8-92DF-4DDB-A6FD-E12C4BC070D7}"/>
          </ac:spMkLst>
        </pc:spChg>
        <pc:spChg chg="mod">
          <ac:chgData name="오하나[ 조교수 / 보건과학과 ]" userId="9696ccb4-b036-46bc-ac13-e5ec4a61c261" providerId="ADAL" clId="{7B642D16-1A7B-45B1-84DE-602266807841}" dt="2020-10-13T15:49:12.816" v="0"/>
          <ac:spMkLst>
            <pc:docMk/>
            <pc:sldMasterMk cId="2636410620" sldId="2147483648"/>
            <ac:spMk id="6" creationId="{999CE98E-4A0E-49C7-9052-BE12DAA16AAB}"/>
          </ac:spMkLst>
        </pc:sp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2620031193" sldId="2147483649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620031193" sldId="2147483649"/>
              <ac:spMk id="2" creationId="{53E4B374-E23F-45D9-86ED-785893ADC6C3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620031193" sldId="2147483649"/>
              <ac:spMk id="3" creationId="{E62B8A53-4121-4C09-A64C-42DE5C69077F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3870293695" sldId="2147483651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3870293695" sldId="2147483651"/>
              <ac:spMk id="2" creationId="{629DC10C-59DB-4482-B26C-C861E9DC30C0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3870293695" sldId="2147483651"/>
              <ac:spMk id="3" creationId="{AA400F49-07E9-47B0-83F8-27D1A6CAA17A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1561306712" sldId="2147483652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1561306712" sldId="2147483652"/>
              <ac:spMk id="3" creationId="{30FB9362-E940-4398-9A24-FC151100107C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1561306712" sldId="2147483652"/>
              <ac:spMk id="4" creationId="{94D7AC6D-9F67-4924-8FA8-1D46948F5838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2089500693" sldId="2147483653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89500693" sldId="2147483653"/>
              <ac:spMk id="2" creationId="{086912D2-6D87-4C6F-8841-D0A008974C72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89500693" sldId="2147483653"/>
              <ac:spMk id="3" creationId="{746AEBF2-7502-43EE-90DE-BE06253E76B1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89500693" sldId="2147483653"/>
              <ac:spMk id="4" creationId="{35E12336-A153-4535-92BC-3561ED9BA5E2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89500693" sldId="2147483653"/>
              <ac:spMk id="5" creationId="{618212B2-8189-46E1-AD5D-B0D046579DE1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89500693" sldId="2147483653"/>
              <ac:spMk id="6" creationId="{89F80FF9-0CEC-4D6D-A480-536599112394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2061721837" sldId="2147483656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61721837" sldId="2147483656"/>
              <ac:spMk id="2" creationId="{1E80B802-9DCE-4524-BDA2-749BD695EC56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61721837" sldId="2147483656"/>
              <ac:spMk id="3" creationId="{7DF91B7D-D22B-4ACF-BF9D-1FA4276E9018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2061721837" sldId="2147483656"/>
              <ac:spMk id="4" creationId="{35B62094-CF1B-43DE-A0A6-49DF067FFA80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871606517" sldId="2147483657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871606517" sldId="2147483657"/>
              <ac:spMk id="2" creationId="{8788E4F6-406D-4548-A744-892BAFFA547C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871606517" sldId="2147483657"/>
              <ac:spMk id="3" creationId="{BF304F1A-F270-49C2-AABB-9F9AE55C736A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871606517" sldId="2147483657"/>
              <ac:spMk id="4" creationId="{5FC76EC7-1621-40AD-9267-723ED1A8B3F5}"/>
            </ac:spMkLst>
          </pc:spChg>
        </pc:sldLayoutChg>
        <pc:sldLayoutChg chg="modSp">
          <pc:chgData name="오하나[ 조교수 / 보건과학과 ]" userId="9696ccb4-b036-46bc-ac13-e5ec4a61c261" providerId="ADAL" clId="{7B642D16-1A7B-45B1-84DE-602266807841}" dt="2020-10-13T15:49:12.816" v="0"/>
          <pc:sldLayoutMkLst>
            <pc:docMk/>
            <pc:sldMasterMk cId="2636410620" sldId="2147483648"/>
            <pc:sldLayoutMk cId="1199343460" sldId="2147483659"/>
          </pc:sldLayoutMkLst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1199343460" sldId="2147483659"/>
              <ac:spMk id="2" creationId="{CABEE9FC-6BBD-4AE7-9A82-79E69EF6B554}"/>
            </ac:spMkLst>
          </pc:spChg>
          <pc:spChg chg="mod">
            <ac:chgData name="오하나[ 조교수 / 보건과학과 ]" userId="9696ccb4-b036-46bc-ac13-e5ec4a61c261" providerId="ADAL" clId="{7B642D16-1A7B-45B1-84DE-602266807841}" dt="2020-10-13T15:49:12.816" v="0"/>
            <ac:spMkLst>
              <pc:docMk/>
              <pc:sldMasterMk cId="2636410620" sldId="2147483648"/>
              <pc:sldLayoutMk cId="1199343460" sldId="2147483659"/>
              <ac:spMk id="3" creationId="{58F7006E-30E1-4FFF-BD67-37A3B663C62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4F05C-D645-417D-84FF-511037EB21D0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18DF4-F5CE-4F0A-878B-58D035D013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82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Ref=7, p-nonlinearity</a:t>
            </a:r>
            <a:r>
              <a:rPr lang="en-US" altLang="ko-KR"/>
              <a:t>=0.79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E3A403-CBB5-4829-87A4-FF7F8C1356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67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88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782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21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38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33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45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663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77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6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623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643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6C36D-FB9C-4684-8BF0-4815444A69E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BB070-9363-4056-BD60-DB1E59064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80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1E930323-54A6-4239-8B66-B708C5079295}"/>
              </a:ext>
            </a:extLst>
          </p:cNvPr>
          <p:cNvSpPr/>
          <p:nvPr/>
        </p:nvSpPr>
        <p:spPr>
          <a:xfrm>
            <a:off x="70296" y="147919"/>
            <a:ext cx="8979435" cy="1786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  <a:tabLst>
                <a:tab pos="2117408" algn="l"/>
              </a:tabLst>
            </a:pPr>
            <a:r>
              <a:rPr lang="en-US" altLang="ko-KR" sz="1600" b="1" kern="100" dirty="0">
                <a:latin typeface="Arial" panose="020B0604020202020204" pitchFamily="34" charset="0"/>
                <a:ea typeface="Times New Roman Uni" panose="02020603050405020304" pitchFamily="18" charset="-127"/>
                <a:cs typeface="Arial" panose="020B0604020202020204" pitchFamily="34" charset="0"/>
              </a:rPr>
              <a:t>Supplementary Figure 2. Non-linear relationship of sleep duration with CVD mortality </a:t>
            </a:r>
            <a:endParaRPr lang="ko-KR" altLang="ko-KR" sz="16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  <a:tabLst>
                <a:tab pos="2117408" algn="l"/>
              </a:tabLst>
            </a:pPr>
            <a:r>
              <a:rPr lang="en-US" altLang="ko-KR" sz="1400" kern="100" dirty="0">
                <a:latin typeface="Arial" panose="020B0604020202020204" pitchFamily="34" charset="0"/>
                <a:ea typeface="Times New Roman Uni" panose="02020603050405020304" pitchFamily="18" charset="-127"/>
                <a:cs typeface="Arial" panose="020B0604020202020204" pitchFamily="34" charset="0"/>
              </a:rPr>
              <a:t>This figure shows the results from spline analysis that describes a non-linear relationship between sleep duration and cancer mortality, adjusting for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age (in month, as time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metameter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sex (male, female), marital status (married, divorced/separated/widowed, never married), education attainment (less than high school, high school, college or higher), occupation (non-physical labor, physical labor, unemployed), household income (quartiles), region (rural, urban), smoking status (never, former, current), physical activity (&lt;10, ≥10 MET-</a:t>
            </a:r>
            <a:r>
              <a:rPr lang="en-US" altLang="ko-KR" sz="1400" kern="1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400" kern="1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), BMI (&lt;18.5, 18.5-22.9, 23.0–24.9, ≥25.0 kg/m</a:t>
            </a:r>
            <a:r>
              <a:rPr lang="en-US" altLang="ko-KR" sz="1400" kern="1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400" kern="100" dirty="0">
                <a:latin typeface="Arial" panose="020B0604020202020204" pitchFamily="34" charset="0"/>
                <a:cs typeface="Arial" panose="020B0604020202020204" pitchFamily="34" charset="0"/>
              </a:rPr>
              <a:t>), and alcohol drinking (glass/day).</a:t>
            </a:r>
            <a:endParaRPr lang="ko-KR" altLang="ko-KR" sz="14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5B642E0-4F7E-42D7-872E-6DB787BFAAD9}"/>
              </a:ext>
            </a:extLst>
          </p:cNvPr>
          <p:cNvGrpSpPr/>
          <p:nvPr/>
        </p:nvGrpSpPr>
        <p:grpSpPr>
          <a:xfrm>
            <a:off x="441058" y="2185956"/>
            <a:ext cx="7939153" cy="4135776"/>
            <a:chOff x="649035" y="1574742"/>
            <a:chExt cx="6280915" cy="29012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B8C160-DEA7-402E-B7D4-37E03FBC60AA}"/>
                </a:ext>
              </a:extLst>
            </p:cNvPr>
            <p:cNvSpPr txBox="1"/>
            <p:nvPr/>
          </p:nvSpPr>
          <p:spPr>
            <a:xfrm rot="10800000">
              <a:off x="649035" y="1645441"/>
              <a:ext cx="415498" cy="168747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Hazard ratio</a:t>
              </a:r>
              <a:endParaRPr lang="en-US" sz="1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5450AD-AD23-4B9E-888B-0D1767BA4653}"/>
                </a:ext>
              </a:extLst>
            </p:cNvPr>
            <p:cNvSpPr txBox="1"/>
            <p:nvPr/>
          </p:nvSpPr>
          <p:spPr>
            <a:xfrm>
              <a:off x="2547384" y="4152824"/>
              <a:ext cx="273433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Sleep duration (hour/day)</a:t>
              </a:r>
              <a:endParaRPr lang="en-US" sz="1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0E11077-30A5-425C-B836-973C55B246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7" t="44268" r="28453" b="23728"/>
            <a:stretch/>
          </p:blipFill>
          <p:spPr>
            <a:xfrm>
              <a:off x="899152" y="1574742"/>
              <a:ext cx="6030798" cy="2634644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0912E1-DB44-4B48-A147-63FA7EED1DF3}"/>
              </a:ext>
            </a:extLst>
          </p:cNvPr>
          <p:cNvSpPr txBox="1"/>
          <p:nvPr/>
        </p:nvSpPr>
        <p:spPr>
          <a:xfrm>
            <a:off x="105401" y="6180572"/>
            <a:ext cx="8909223" cy="473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Note: Hazard ratios are indicated by solid lines and 95% confidence intervals by shaded areas. Restricted cubic spline models were performed with 5 knots placed at 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35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50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65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and 95</a:t>
            </a:r>
            <a:r>
              <a:rPr lang="en-US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percentile of sleep duration (hour/day) distribution. A reference point was 7 hour/day. </a:t>
            </a:r>
            <a:endParaRPr lang="en-US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8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3F5E3F285748FB4490593A0D82AE7845" ma:contentTypeVersion="9" ma:contentTypeDescription="새 문서를 만듭니다." ma:contentTypeScope="" ma:versionID="241e320753b880f2c2bef5a9e1a5c98b">
  <xsd:schema xmlns:xsd="http://www.w3.org/2001/XMLSchema" xmlns:xs="http://www.w3.org/2001/XMLSchema" xmlns:p="http://schemas.microsoft.com/office/2006/metadata/properties" xmlns:ns3="6f923da4-9bce-4f61-9cae-cf1a43fd3ff9" targetNamespace="http://schemas.microsoft.com/office/2006/metadata/properties" ma:root="true" ma:fieldsID="7af79731f50ee6f8db00adb4deac7cb0" ns3:_="">
    <xsd:import namespace="6f923da4-9bce-4f61-9cae-cf1a43fd3f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23da4-9bce-4f61-9cae-cf1a43fd3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EB41C5-0F44-43E5-AC98-DB468E04A0BD}">
  <ds:schemaRefs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6f923da4-9bce-4f61-9cae-cf1a43fd3ff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379AC9-6485-4096-8DD3-74562E8450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CDE89A-DFC2-4CAF-9189-C3E8FBB45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23da4-9bce-4f61-9cae-cf1a43fd3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217</Words>
  <Application>Microsoft Office PowerPoint</Application>
  <PresentationFormat>화면 슬라이드 쇼(4:3)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 </dc:creator>
  <cp:lastModifiedBy>오하나[ 조교수 / 보건과학과 ]</cp:lastModifiedBy>
  <cp:revision>2</cp:revision>
  <dcterms:created xsi:type="dcterms:W3CDTF">2020-10-13T10:46:27Z</dcterms:created>
  <dcterms:modified xsi:type="dcterms:W3CDTF">2020-10-13T15:54:29Z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0x0101003F5E3F285748FB4490593A0D82AE7845</vt:lpwstr>
  </property>
</Properties>
</file>