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drawings/drawing2.xml" ContentType="application/vnd.openxmlformats-officedocument.drawingml.chartshapes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drawings/drawing3.xml" ContentType="application/vnd.openxmlformats-officedocument.drawingml.chartshapes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drawings/drawing4.xml" ContentType="application/vnd.openxmlformats-officedocument.drawingml.chartshapes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drawings/drawing5.xml" ContentType="application/vnd.openxmlformats-officedocument.drawingml.chartshapes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65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6009"/>
    <p:restoredTop sz="94643"/>
  </p:normalViewPr>
  <p:slideViewPr>
    <p:cSldViewPr snapToGrid="0" snapToObjects="1">
      <p:cViewPr varScale="1">
        <p:scale>
          <a:sx n="127" d="100"/>
          <a:sy n="127" d="100"/>
        </p:scale>
        <p:origin x="9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chartUserShapes" Target="../drawings/drawing2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31.xml"/><Relationship Id="rId1" Type="http://schemas.microsoft.com/office/2011/relationships/chartStyle" Target="style31.xml"/><Relationship Id="rId4" Type="http://schemas.openxmlformats.org/officeDocument/2006/relationships/chartUserShapes" Target="../drawings/drawing3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32.xml"/><Relationship Id="rId1" Type="http://schemas.microsoft.com/office/2011/relationships/chartStyle" Target="style32.xml"/><Relationship Id="rId4" Type="http://schemas.openxmlformats.org/officeDocument/2006/relationships/chartUserShapes" Target="../drawings/drawing4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34.xml"/><Relationship Id="rId1" Type="http://schemas.microsoft.com/office/2011/relationships/chartStyle" Target="style34.xml"/><Relationship Id="rId4" Type="http://schemas.openxmlformats.org/officeDocument/2006/relationships/chartUserShapes" Target="../drawings/drawing5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xgotfr/Desktop/UtbildningMedmeraAnalys/MS&amp;ANALYSES/Skola&#778;r,Ekonomi,Relig,Contra/Fo&#776;rklaringsvariabler_Kolinearitet%20(kopia)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Contraceptive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prevalence</a:t>
            </a:r>
            <a:r>
              <a:rPr lang="sv-SE" baseline="0" dirty="0">
                <a:solidFill>
                  <a:schemeClr val="tx1"/>
                </a:solidFill>
              </a:rPr>
              <a:t> (%)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3.6119774819288075E-2"/>
          <c:y val="4.54245333970469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Blad1!$J$5:$J$26</c:f>
              <c:numCache>
                <c:formatCode>0.0</c:formatCode>
                <c:ptCount val="22"/>
                <c:pt idx="0">
                  <c:v>12.7</c:v>
                </c:pt>
                <c:pt idx="1">
                  <c:v>11.579999999999998</c:v>
                </c:pt>
                <c:pt idx="2">
                  <c:v>11.12</c:v>
                </c:pt>
                <c:pt idx="3">
                  <c:v>13.040000000000001</c:v>
                </c:pt>
                <c:pt idx="4">
                  <c:v>12.9</c:v>
                </c:pt>
                <c:pt idx="5">
                  <c:v>12.5</c:v>
                </c:pt>
                <c:pt idx="6">
                  <c:v>11.020000000000001</c:v>
                </c:pt>
                <c:pt idx="7">
                  <c:v>13.36</c:v>
                </c:pt>
                <c:pt idx="8">
                  <c:v>12.64</c:v>
                </c:pt>
                <c:pt idx="9">
                  <c:v>10.16</c:v>
                </c:pt>
                <c:pt idx="10">
                  <c:v>11.9</c:v>
                </c:pt>
                <c:pt idx="11">
                  <c:v>12.839999999999998</c:v>
                </c:pt>
                <c:pt idx="12">
                  <c:v>9.7799999999999994</c:v>
                </c:pt>
                <c:pt idx="13">
                  <c:v>10.559999999999999</c:v>
                </c:pt>
                <c:pt idx="14">
                  <c:v>11.76</c:v>
                </c:pt>
                <c:pt idx="15">
                  <c:v>12.66</c:v>
                </c:pt>
                <c:pt idx="16">
                  <c:v>12.580000000000002</c:v>
                </c:pt>
                <c:pt idx="17">
                  <c:v>8.6999999999999993</c:v>
                </c:pt>
                <c:pt idx="18">
                  <c:v>9.4400000000000013</c:v>
                </c:pt>
                <c:pt idx="19">
                  <c:v>12.46</c:v>
                </c:pt>
                <c:pt idx="20">
                  <c:v>13.88</c:v>
                </c:pt>
                <c:pt idx="21">
                  <c:v>13.3</c:v>
                </c:pt>
              </c:numCache>
            </c:numRef>
          </c:xVal>
          <c:yVal>
            <c:numRef>
              <c:f>Blad1!$K$5:$K$26</c:f>
              <c:numCache>
                <c:formatCode>General</c:formatCode>
                <c:ptCount val="22"/>
                <c:pt idx="0">
                  <c:v>59.2</c:v>
                </c:pt>
                <c:pt idx="1">
                  <c:v>67.599999999999994</c:v>
                </c:pt>
                <c:pt idx="2">
                  <c:v>69.099999999999994</c:v>
                </c:pt>
                <c:pt idx="3">
                  <c:v>71</c:v>
                </c:pt>
                <c:pt idx="4">
                  <c:v>66.400000000000006</c:v>
                </c:pt>
                <c:pt idx="5">
                  <c:v>68.900000000000006</c:v>
                </c:pt>
                <c:pt idx="6">
                  <c:v>73.400000000000006</c:v>
                </c:pt>
                <c:pt idx="7">
                  <c:v>49.2</c:v>
                </c:pt>
                <c:pt idx="8">
                  <c:v>83.3</c:v>
                </c:pt>
                <c:pt idx="9">
                  <c:v>42.7</c:v>
                </c:pt>
                <c:pt idx="10">
                  <c:v>61.7</c:v>
                </c:pt>
                <c:pt idx="11">
                  <c:v>54.7</c:v>
                </c:pt>
                <c:pt idx="12">
                  <c:v>48.1</c:v>
                </c:pt>
                <c:pt idx="13">
                  <c:v>61.7</c:v>
                </c:pt>
                <c:pt idx="14" formatCode="0.00">
                  <c:v>72</c:v>
                </c:pt>
                <c:pt idx="15">
                  <c:v>70</c:v>
                </c:pt>
                <c:pt idx="16">
                  <c:v>68.099999999999994</c:v>
                </c:pt>
                <c:pt idx="17">
                  <c:v>64.2</c:v>
                </c:pt>
                <c:pt idx="18">
                  <c:v>62.3</c:v>
                </c:pt>
                <c:pt idx="19">
                  <c:v>62.1</c:v>
                </c:pt>
                <c:pt idx="20" formatCode="0.00">
                  <c:v>70.900000000000006</c:v>
                </c:pt>
                <c:pt idx="21" formatCode="0.00">
                  <c:v>71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6A1-DD4B-8EB2-7D96F038A7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0150768"/>
        <c:axId val="1810261056"/>
      </c:scatterChart>
      <c:valAx>
        <c:axId val="1810150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10261056"/>
        <c:crosses val="autoZero"/>
        <c:crossBetween val="midCat"/>
        <c:majorUnit val="2"/>
      </c:valAx>
      <c:valAx>
        <c:axId val="1810261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1015076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sz="1400" b="0" i="0" baseline="0" dirty="0" err="1">
                <a:solidFill>
                  <a:schemeClr val="tx1"/>
                </a:solidFill>
                <a:effectLst/>
              </a:rPr>
              <a:t>School</a:t>
            </a:r>
            <a:r>
              <a:rPr lang="sv-SE" sz="1400" b="0" i="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400" b="0" i="0" baseline="0" dirty="0" err="1">
                <a:solidFill>
                  <a:schemeClr val="tx1"/>
                </a:solidFill>
                <a:effectLst/>
              </a:rPr>
              <a:t>years</a:t>
            </a:r>
            <a:r>
              <a:rPr lang="sv-SE" sz="1400" b="0" i="0" baseline="0" dirty="0">
                <a:solidFill>
                  <a:schemeClr val="tx1"/>
                </a:solidFill>
                <a:effectLst/>
              </a:rPr>
              <a:t> </a:t>
            </a:r>
            <a:endParaRPr lang="sv-SE" sz="1400" dirty="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"/>
          <c:y val="3.89408099688473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Blad1!$AD$5:$AD$24</c:f>
              <c:numCache>
                <c:formatCode>0.00</c:formatCode>
                <c:ptCount val="20"/>
                <c:pt idx="0">
                  <c:v>0.72</c:v>
                </c:pt>
                <c:pt idx="1">
                  <c:v>0.39</c:v>
                </c:pt>
                <c:pt idx="2">
                  <c:v>0.73</c:v>
                </c:pt>
                <c:pt idx="3">
                  <c:v>0.5</c:v>
                </c:pt>
                <c:pt idx="4">
                  <c:v>0.25</c:v>
                </c:pt>
                <c:pt idx="5">
                  <c:v>0.83</c:v>
                </c:pt>
                <c:pt idx="6">
                  <c:v>0.66</c:v>
                </c:pt>
                <c:pt idx="7">
                  <c:v>0.47</c:v>
                </c:pt>
                <c:pt idx="8">
                  <c:v>0.36</c:v>
                </c:pt>
                <c:pt idx="9">
                  <c:v>0.41</c:v>
                </c:pt>
                <c:pt idx="10">
                  <c:v>0.43</c:v>
                </c:pt>
                <c:pt idx="11">
                  <c:v>0.18</c:v>
                </c:pt>
                <c:pt idx="12">
                  <c:v>0.55000000000000004</c:v>
                </c:pt>
                <c:pt idx="13">
                  <c:v>0.43</c:v>
                </c:pt>
                <c:pt idx="14">
                  <c:v>0.37</c:v>
                </c:pt>
                <c:pt idx="15">
                  <c:v>0.72</c:v>
                </c:pt>
                <c:pt idx="16">
                  <c:v>0.62</c:v>
                </c:pt>
                <c:pt idx="17">
                  <c:v>0.42</c:v>
                </c:pt>
                <c:pt idx="18">
                  <c:v>0.81</c:v>
                </c:pt>
                <c:pt idx="19">
                  <c:v>0.85</c:v>
                </c:pt>
              </c:numCache>
            </c:numRef>
          </c:xVal>
          <c:yVal>
            <c:numRef>
              <c:f>Blad1!$AE$5:$AE$24</c:f>
              <c:numCache>
                <c:formatCode>0.0</c:formatCode>
                <c:ptCount val="20"/>
                <c:pt idx="0">
                  <c:v>7.2</c:v>
                </c:pt>
                <c:pt idx="1">
                  <c:v>11.68</c:v>
                </c:pt>
                <c:pt idx="2">
                  <c:v>12.059999999999999</c:v>
                </c:pt>
                <c:pt idx="3">
                  <c:v>12.08</c:v>
                </c:pt>
                <c:pt idx="4">
                  <c:v>12.38</c:v>
                </c:pt>
                <c:pt idx="5">
                  <c:v>10.5</c:v>
                </c:pt>
                <c:pt idx="6">
                  <c:v>11.28</c:v>
                </c:pt>
                <c:pt idx="7">
                  <c:v>11.279999999999998</c:v>
                </c:pt>
                <c:pt idx="8">
                  <c:v>12.16</c:v>
                </c:pt>
                <c:pt idx="9">
                  <c:v>11.040000000000001</c:v>
                </c:pt>
                <c:pt idx="10">
                  <c:v>11.78</c:v>
                </c:pt>
                <c:pt idx="11">
                  <c:v>12.9</c:v>
                </c:pt>
                <c:pt idx="12">
                  <c:v>10.16</c:v>
                </c:pt>
                <c:pt idx="13">
                  <c:v>12.680000000000001</c:v>
                </c:pt>
                <c:pt idx="14">
                  <c:v>11.98</c:v>
                </c:pt>
                <c:pt idx="15">
                  <c:v>11.46</c:v>
                </c:pt>
                <c:pt idx="16">
                  <c:v>10.64</c:v>
                </c:pt>
                <c:pt idx="17">
                  <c:v>9.36</c:v>
                </c:pt>
                <c:pt idx="18">
                  <c:v>12.38</c:v>
                </c:pt>
                <c:pt idx="19">
                  <c:v>6.82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245-CB4D-95B5-D937E72841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0311632"/>
        <c:axId val="1874281616"/>
      </c:scatterChart>
      <c:valAx>
        <c:axId val="18703116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4281616"/>
        <c:crosses val="autoZero"/>
        <c:crossBetween val="midCat"/>
      </c:valAx>
      <c:valAx>
        <c:axId val="1874281616"/>
        <c:scaling>
          <c:orientation val="minMax"/>
          <c:max val="1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03116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dirty="0">
                <a:solidFill>
                  <a:schemeClr val="tx1"/>
                </a:solidFill>
              </a:rPr>
              <a:t>GDP</a:t>
            </a:r>
            <a:r>
              <a:rPr lang="sv-SE" baseline="0" dirty="0">
                <a:solidFill>
                  <a:schemeClr val="tx1"/>
                </a:solidFill>
              </a:rPr>
              <a:t> per capita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3.0458861449048993E-2"/>
          <c:y val="3.46140533056420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Blad1!$AF$5:$AF$24</c:f>
              <c:numCache>
                <c:formatCode>0.00</c:formatCode>
                <c:ptCount val="20"/>
                <c:pt idx="0">
                  <c:v>0.72</c:v>
                </c:pt>
                <c:pt idx="1">
                  <c:v>0.39</c:v>
                </c:pt>
                <c:pt idx="2">
                  <c:v>0.73</c:v>
                </c:pt>
                <c:pt idx="3">
                  <c:v>0.5</c:v>
                </c:pt>
                <c:pt idx="4">
                  <c:v>0.25</c:v>
                </c:pt>
                <c:pt idx="5">
                  <c:v>0.83</c:v>
                </c:pt>
                <c:pt idx="6">
                  <c:v>0.66</c:v>
                </c:pt>
                <c:pt idx="7">
                  <c:v>0.47</c:v>
                </c:pt>
                <c:pt idx="8">
                  <c:v>0.36</c:v>
                </c:pt>
                <c:pt idx="9">
                  <c:v>0.41</c:v>
                </c:pt>
                <c:pt idx="10">
                  <c:v>0.43</c:v>
                </c:pt>
                <c:pt idx="11">
                  <c:v>0.18</c:v>
                </c:pt>
                <c:pt idx="12">
                  <c:v>0.55000000000000004</c:v>
                </c:pt>
                <c:pt idx="13">
                  <c:v>0.43</c:v>
                </c:pt>
                <c:pt idx="14">
                  <c:v>0.37</c:v>
                </c:pt>
                <c:pt idx="15">
                  <c:v>0.72</c:v>
                </c:pt>
                <c:pt idx="16">
                  <c:v>0.62</c:v>
                </c:pt>
                <c:pt idx="17">
                  <c:v>0.42</c:v>
                </c:pt>
                <c:pt idx="18">
                  <c:v>0.81</c:v>
                </c:pt>
                <c:pt idx="19">
                  <c:v>0.85</c:v>
                </c:pt>
              </c:numCache>
            </c:numRef>
          </c:xVal>
          <c:yVal>
            <c:numRef>
              <c:f>Blad1!$AG$5:$AG$24</c:f>
              <c:numCache>
                <c:formatCode>0</c:formatCode>
                <c:ptCount val="20"/>
                <c:pt idx="0">
                  <c:v>10313.069590653306</c:v>
                </c:pt>
                <c:pt idx="1">
                  <c:v>23547.635273363903</c:v>
                </c:pt>
                <c:pt idx="2">
                  <c:v>23854.258872476363</c:v>
                </c:pt>
                <c:pt idx="3">
                  <c:v>28371.940298290072</c:v>
                </c:pt>
                <c:pt idx="4">
                  <c:v>29085.867989347673</c:v>
                </c:pt>
                <c:pt idx="5">
                  <c:v>19110.461018792834</c:v>
                </c:pt>
                <c:pt idx="6">
                  <c:v>20537.382108132439</c:v>
                </c:pt>
                <c:pt idx="7">
                  <c:v>8130.2737119040194</c:v>
                </c:pt>
                <c:pt idx="8">
                  <c:v>21471.217273240534</c:v>
                </c:pt>
                <c:pt idx="9">
                  <c:v>16149.620504902417</c:v>
                </c:pt>
                <c:pt idx="10">
                  <c:v>44077.19722258384</c:v>
                </c:pt>
                <c:pt idx="11">
                  <c:v>26236.248647187</c:v>
                </c:pt>
                <c:pt idx="12">
                  <c:v>13110.458586919052</c:v>
                </c:pt>
                <c:pt idx="13">
                  <c:v>25070.304875769194</c:v>
                </c:pt>
                <c:pt idx="14">
                  <c:v>17495.301883655535</c:v>
                </c:pt>
                <c:pt idx="15">
                  <c:v>7685.6434188561443</c:v>
                </c:pt>
                <c:pt idx="16">
                  <c:v>14635.342488558084</c:v>
                </c:pt>
                <c:pt idx="17">
                  <c:v>10548.393478866139</c:v>
                </c:pt>
                <c:pt idx="18">
                  <c:v>8244.9440086823324</c:v>
                </c:pt>
                <c:pt idx="19">
                  <c:v>21476.80727301558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29E-4944-8926-AB347542A2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8482640"/>
        <c:axId val="1873112144"/>
      </c:scatterChart>
      <c:valAx>
        <c:axId val="187848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3112144"/>
        <c:crosses val="autoZero"/>
        <c:crossBetween val="midCat"/>
      </c:valAx>
      <c:valAx>
        <c:axId val="1873112144"/>
        <c:scaling>
          <c:orientation val="minMax"/>
          <c:max val="7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8482640"/>
        <c:crosses val="autoZero"/>
        <c:crossBetween val="midCat"/>
        <c:majorUnit val="1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Contraceptive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prevalence</a:t>
            </a:r>
            <a:r>
              <a:rPr lang="sv-SE" baseline="0" dirty="0">
                <a:solidFill>
                  <a:schemeClr val="tx1"/>
                </a:solidFill>
              </a:rPr>
              <a:t> (%)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2.488652385955931E-2"/>
          <c:y val="4.36318011929003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Blad1!$AH$5:$AH$24</c:f>
              <c:numCache>
                <c:formatCode>0.00</c:formatCode>
                <c:ptCount val="20"/>
                <c:pt idx="0">
                  <c:v>0.72</c:v>
                </c:pt>
                <c:pt idx="1">
                  <c:v>0.39</c:v>
                </c:pt>
                <c:pt idx="2">
                  <c:v>0.73</c:v>
                </c:pt>
                <c:pt idx="3">
                  <c:v>0.5</c:v>
                </c:pt>
                <c:pt idx="4">
                  <c:v>0.25</c:v>
                </c:pt>
                <c:pt idx="5">
                  <c:v>0.83</c:v>
                </c:pt>
                <c:pt idx="6">
                  <c:v>0.66</c:v>
                </c:pt>
                <c:pt idx="7">
                  <c:v>0.47</c:v>
                </c:pt>
                <c:pt idx="8">
                  <c:v>0.36</c:v>
                </c:pt>
                <c:pt idx="9">
                  <c:v>0.41</c:v>
                </c:pt>
                <c:pt idx="10">
                  <c:v>0.43</c:v>
                </c:pt>
                <c:pt idx="11">
                  <c:v>0.18</c:v>
                </c:pt>
                <c:pt idx="12">
                  <c:v>0.55000000000000004</c:v>
                </c:pt>
                <c:pt idx="13">
                  <c:v>0.43</c:v>
                </c:pt>
                <c:pt idx="14">
                  <c:v>0.37</c:v>
                </c:pt>
                <c:pt idx="15">
                  <c:v>0.72</c:v>
                </c:pt>
                <c:pt idx="16">
                  <c:v>0.62</c:v>
                </c:pt>
                <c:pt idx="17">
                  <c:v>0.42</c:v>
                </c:pt>
                <c:pt idx="18">
                  <c:v>0.81</c:v>
                </c:pt>
                <c:pt idx="19">
                  <c:v>0.85</c:v>
                </c:pt>
              </c:numCache>
            </c:numRef>
          </c:xVal>
          <c:yVal>
            <c:numRef>
              <c:f>Blad1!$AI$5:$AI$24</c:f>
              <c:numCache>
                <c:formatCode>General</c:formatCode>
                <c:ptCount val="20"/>
                <c:pt idx="0">
                  <c:v>11.3</c:v>
                </c:pt>
                <c:pt idx="1">
                  <c:v>54</c:v>
                </c:pt>
                <c:pt idx="2">
                  <c:v>41.2</c:v>
                </c:pt>
                <c:pt idx="3">
                  <c:v>56.160000000000004</c:v>
                </c:pt>
                <c:pt idx="4">
                  <c:v>77.599999999999994</c:v>
                </c:pt>
                <c:pt idx="5">
                  <c:v>50.2</c:v>
                </c:pt>
                <c:pt idx="6">
                  <c:v>39.58</c:v>
                </c:pt>
                <c:pt idx="7">
                  <c:v>47.5</c:v>
                </c:pt>
                <c:pt idx="8">
                  <c:v>60.660000000000004</c:v>
                </c:pt>
                <c:pt idx="9">
                  <c:v>40.1</c:v>
                </c:pt>
                <c:pt idx="10">
                  <c:v>62.88000000000001</c:v>
                </c:pt>
                <c:pt idx="11">
                  <c:v>59.339999999999996</c:v>
                </c:pt>
                <c:pt idx="12">
                  <c:v>22.3</c:v>
                </c:pt>
                <c:pt idx="13">
                  <c:v>50.4</c:v>
                </c:pt>
                <c:pt idx="14">
                  <c:v>54.620000000000005</c:v>
                </c:pt>
                <c:pt idx="15">
                  <c:v>26.8</c:v>
                </c:pt>
                <c:pt idx="16">
                  <c:v>19.78</c:v>
                </c:pt>
                <c:pt idx="17">
                  <c:v>10.6</c:v>
                </c:pt>
                <c:pt idx="18">
                  <c:v>30.833333333333332</c:v>
                </c:pt>
                <c:pt idx="19">
                  <c:v>46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827-B74E-A243-691D929815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0704000"/>
        <c:axId val="1873287920"/>
      </c:scatterChart>
      <c:valAx>
        <c:axId val="18107040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3287920"/>
        <c:crosses val="autoZero"/>
        <c:crossBetween val="midCat"/>
      </c:valAx>
      <c:valAx>
        <c:axId val="1873287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107040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Contraceptive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prevalence</a:t>
            </a:r>
            <a:r>
              <a:rPr lang="sv-SE" baseline="0" dirty="0">
                <a:solidFill>
                  <a:schemeClr val="tx1"/>
                </a:solidFill>
              </a:rPr>
              <a:t> (%)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3.4708886367759047E-2"/>
          <c:y val="3.39542103220799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Blad1!$AX$5:$AX$27</c:f>
              <c:numCache>
                <c:formatCode>0.0</c:formatCode>
                <c:ptCount val="23"/>
                <c:pt idx="0">
                  <c:v>7.5399999999999991</c:v>
                </c:pt>
                <c:pt idx="1">
                  <c:v>10.819999999999999</c:v>
                </c:pt>
                <c:pt idx="2">
                  <c:v>9.86</c:v>
                </c:pt>
                <c:pt idx="3">
                  <c:v>8.6199999999999992</c:v>
                </c:pt>
                <c:pt idx="4">
                  <c:v>7.919999999999999</c:v>
                </c:pt>
                <c:pt idx="5">
                  <c:v>8.8000000000000007</c:v>
                </c:pt>
                <c:pt idx="6">
                  <c:v>9.6</c:v>
                </c:pt>
                <c:pt idx="7">
                  <c:v>6.24</c:v>
                </c:pt>
                <c:pt idx="8">
                  <c:v>8.1999999999999993</c:v>
                </c:pt>
                <c:pt idx="9">
                  <c:v>6.6</c:v>
                </c:pt>
                <c:pt idx="10">
                  <c:v>9.98</c:v>
                </c:pt>
                <c:pt idx="11">
                  <c:v>10.1</c:v>
                </c:pt>
                <c:pt idx="12">
                  <c:v>8.4600000000000009</c:v>
                </c:pt>
                <c:pt idx="13">
                  <c:v>7.7799999999999994</c:v>
                </c:pt>
                <c:pt idx="14">
                  <c:v>8.3000000000000007</c:v>
                </c:pt>
                <c:pt idx="15">
                  <c:v>8.1</c:v>
                </c:pt>
                <c:pt idx="16">
                  <c:v>8.6</c:v>
                </c:pt>
                <c:pt idx="17">
                  <c:v>10.059999999999999</c:v>
                </c:pt>
                <c:pt idx="18">
                  <c:v>10.5</c:v>
                </c:pt>
                <c:pt idx="19">
                  <c:v>5.94</c:v>
                </c:pt>
                <c:pt idx="20">
                  <c:v>7.6599999999999993</c:v>
                </c:pt>
                <c:pt idx="21">
                  <c:v>3.66</c:v>
                </c:pt>
                <c:pt idx="22">
                  <c:v>5.04</c:v>
                </c:pt>
              </c:numCache>
            </c:numRef>
          </c:xVal>
          <c:yVal>
            <c:numRef>
              <c:f>Blad1!$AY$5:$AY$27</c:f>
              <c:numCache>
                <c:formatCode>General</c:formatCode>
                <c:ptCount val="23"/>
                <c:pt idx="0">
                  <c:v>77.099999999999994</c:v>
                </c:pt>
                <c:pt idx="1">
                  <c:v>38.1</c:v>
                </c:pt>
                <c:pt idx="2">
                  <c:v>64.2</c:v>
                </c:pt>
                <c:pt idx="3">
                  <c:v>79.900000000000006</c:v>
                </c:pt>
                <c:pt idx="4">
                  <c:v>72.900000000000006</c:v>
                </c:pt>
                <c:pt idx="5">
                  <c:v>75.72</c:v>
                </c:pt>
                <c:pt idx="6">
                  <c:v>68.400000000000006</c:v>
                </c:pt>
                <c:pt idx="7">
                  <c:v>66.099999999999994</c:v>
                </c:pt>
                <c:pt idx="8">
                  <c:v>66.95</c:v>
                </c:pt>
                <c:pt idx="9">
                  <c:v>69.8</c:v>
                </c:pt>
                <c:pt idx="10">
                  <c:v>59.92</c:v>
                </c:pt>
                <c:pt idx="11">
                  <c:v>66.820000000000007</c:v>
                </c:pt>
                <c:pt idx="12">
                  <c:v>49.9</c:v>
                </c:pt>
                <c:pt idx="13">
                  <c:v>67.03</c:v>
                </c:pt>
                <c:pt idx="14">
                  <c:v>71.7</c:v>
                </c:pt>
                <c:pt idx="15">
                  <c:v>70.7</c:v>
                </c:pt>
                <c:pt idx="16">
                  <c:v>36.5</c:v>
                </c:pt>
                <c:pt idx="17">
                  <c:v>48.8</c:v>
                </c:pt>
                <c:pt idx="18">
                  <c:v>31.5</c:v>
                </c:pt>
                <c:pt idx="19">
                  <c:v>58.4</c:v>
                </c:pt>
                <c:pt idx="20">
                  <c:v>34.5</c:v>
                </c:pt>
                <c:pt idx="21">
                  <c:v>27.139999999999997</c:v>
                </c:pt>
                <c:pt idx="22">
                  <c:v>44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596-5B4C-AF95-2D07EAF116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7345584"/>
        <c:axId val="1867466560"/>
      </c:scatterChart>
      <c:valAx>
        <c:axId val="18773455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67466560"/>
        <c:crosses val="autoZero"/>
        <c:crossBetween val="midCat"/>
      </c:valAx>
      <c:valAx>
        <c:axId val="1867466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734558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School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years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1.1390168821260451E-2"/>
          <c:y val="4.135269251975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Blad1!$BB$5:$BB$27</c:f>
              <c:numCache>
                <c:formatCode>0.00</c:formatCode>
                <c:ptCount val="23"/>
                <c:pt idx="0">
                  <c:v>0.89</c:v>
                </c:pt>
                <c:pt idx="1">
                  <c:v>0.87</c:v>
                </c:pt>
                <c:pt idx="2">
                  <c:v>0.69</c:v>
                </c:pt>
                <c:pt idx="3">
                  <c:v>0.84</c:v>
                </c:pt>
                <c:pt idx="4">
                  <c:v>0.86</c:v>
                </c:pt>
                <c:pt idx="5">
                  <c:v>0.4</c:v>
                </c:pt>
                <c:pt idx="6">
                  <c:v>0.79</c:v>
                </c:pt>
                <c:pt idx="7">
                  <c:v>0.88</c:v>
                </c:pt>
                <c:pt idx="8">
                  <c:v>0.66</c:v>
                </c:pt>
                <c:pt idx="9">
                  <c:v>0.85</c:v>
                </c:pt>
                <c:pt idx="10">
                  <c:v>0.63</c:v>
                </c:pt>
                <c:pt idx="11">
                  <c:v>0.78</c:v>
                </c:pt>
                <c:pt idx="12">
                  <c:v>0.84</c:v>
                </c:pt>
                <c:pt idx="13">
                  <c:v>0.88</c:v>
                </c:pt>
                <c:pt idx="14">
                  <c:v>0.84</c:v>
                </c:pt>
                <c:pt idx="15">
                  <c:v>0.92</c:v>
                </c:pt>
                <c:pt idx="16">
                  <c:v>0.89</c:v>
                </c:pt>
                <c:pt idx="17">
                  <c:v>0.84</c:v>
                </c:pt>
                <c:pt idx="18">
                  <c:v>0.65</c:v>
                </c:pt>
                <c:pt idx="19">
                  <c:v>0.86</c:v>
                </c:pt>
                <c:pt idx="20">
                  <c:v>0.88</c:v>
                </c:pt>
                <c:pt idx="21">
                  <c:v>0.83</c:v>
                </c:pt>
                <c:pt idx="22">
                  <c:v>0.89</c:v>
                </c:pt>
              </c:numCache>
            </c:numRef>
          </c:xVal>
          <c:yVal>
            <c:numRef>
              <c:f>Blad1!$BC$5:$BC$27</c:f>
              <c:numCache>
                <c:formatCode>0.0</c:formatCode>
                <c:ptCount val="23"/>
                <c:pt idx="0">
                  <c:v>7.5399999999999991</c:v>
                </c:pt>
                <c:pt idx="1">
                  <c:v>10.819999999999999</c:v>
                </c:pt>
                <c:pt idx="2">
                  <c:v>9.86</c:v>
                </c:pt>
                <c:pt idx="3">
                  <c:v>8.6199999999999992</c:v>
                </c:pt>
                <c:pt idx="4">
                  <c:v>7.919999999999999</c:v>
                </c:pt>
                <c:pt idx="5">
                  <c:v>8.8000000000000007</c:v>
                </c:pt>
                <c:pt idx="6">
                  <c:v>9.6</c:v>
                </c:pt>
                <c:pt idx="7">
                  <c:v>6.24</c:v>
                </c:pt>
                <c:pt idx="8">
                  <c:v>8.1999999999999993</c:v>
                </c:pt>
                <c:pt idx="9">
                  <c:v>6.6</c:v>
                </c:pt>
                <c:pt idx="10">
                  <c:v>9.98</c:v>
                </c:pt>
                <c:pt idx="11">
                  <c:v>10.1</c:v>
                </c:pt>
                <c:pt idx="12">
                  <c:v>8.4600000000000009</c:v>
                </c:pt>
                <c:pt idx="13">
                  <c:v>7.7799999999999994</c:v>
                </c:pt>
                <c:pt idx="14">
                  <c:v>8.3000000000000007</c:v>
                </c:pt>
                <c:pt idx="15">
                  <c:v>8.1</c:v>
                </c:pt>
                <c:pt idx="16">
                  <c:v>8.6</c:v>
                </c:pt>
                <c:pt idx="17">
                  <c:v>10.059999999999999</c:v>
                </c:pt>
                <c:pt idx="18">
                  <c:v>10.5</c:v>
                </c:pt>
                <c:pt idx="19">
                  <c:v>5.94</c:v>
                </c:pt>
                <c:pt idx="20">
                  <c:v>7.6599999999999993</c:v>
                </c:pt>
                <c:pt idx="21">
                  <c:v>3.66</c:v>
                </c:pt>
                <c:pt idx="22">
                  <c:v>5.04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9B3-2445-9BBD-56C1A5E6D4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80728816"/>
        <c:axId val="1880730496"/>
      </c:scatterChart>
      <c:valAx>
        <c:axId val="18807288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80730496"/>
        <c:crosses val="autoZero"/>
        <c:crossBetween val="midCat"/>
      </c:valAx>
      <c:valAx>
        <c:axId val="1880730496"/>
        <c:scaling>
          <c:orientation val="minMax"/>
          <c:max val="1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8072881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Contraceptive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prevalence</a:t>
            </a:r>
            <a:r>
              <a:rPr lang="sv-SE" baseline="0" dirty="0">
                <a:solidFill>
                  <a:schemeClr val="tx1"/>
                </a:solidFill>
              </a:rPr>
              <a:t> (%)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3.1980485644519066E-2"/>
          <c:y val="3.67579489064510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Blad1!$AR$5:$AR$27</c:f>
              <c:numCache>
                <c:formatCode>0.00</c:formatCode>
                <c:ptCount val="23"/>
                <c:pt idx="0">
                  <c:v>0.89</c:v>
                </c:pt>
                <c:pt idx="1">
                  <c:v>0.87</c:v>
                </c:pt>
                <c:pt idx="2">
                  <c:v>0.69</c:v>
                </c:pt>
                <c:pt idx="3">
                  <c:v>0.84</c:v>
                </c:pt>
                <c:pt idx="4">
                  <c:v>0.86</c:v>
                </c:pt>
                <c:pt idx="5">
                  <c:v>0.4</c:v>
                </c:pt>
                <c:pt idx="6">
                  <c:v>0.79</c:v>
                </c:pt>
                <c:pt idx="7">
                  <c:v>0.88</c:v>
                </c:pt>
                <c:pt idx="8">
                  <c:v>0.66</c:v>
                </c:pt>
                <c:pt idx="9">
                  <c:v>0.85</c:v>
                </c:pt>
                <c:pt idx="10">
                  <c:v>0.63</c:v>
                </c:pt>
                <c:pt idx="11">
                  <c:v>0.78</c:v>
                </c:pt>
                <c:pt idx="12">
                  <c:v>0.84</c:v>
                </c:pt>
                <c:pt idx="13">
                  <c:v>0.88</c:v>
                </c:pt>
                <c:pt idx="14">
                  <c:v>0.84</c:v>
                </c:pt>
                <c:pt idx="15">
                  <c:v>0.92</c:v>
                </c:pt>
                <c:pt idx="16">
                  <c:v>0.89</c:v>
                </c:pt>
                <c:pt idx="17">
                  <c:v>0.84</c:v>
                </c:pt>
                <c:pt idx="18">
                  <c:v>0.65</c:v>
                </c:pt>
                <c:pt idx="19">
                  <c:v>0.86</c:v>
                </c:pt>
                <c:pt idx="20">
                  <c:v>0.88</c:v>
                </c:pt>
                <c:pt idx="21">
                  <c:v>0.83</c:v>
                </c:pt>
                <c:pt idx="22">
                  <c:v>0.89</c:v>
                </c:pt>
              </c:numCache>
            </c:numRef>
          </c:xVal>
          <c:yVal>
            <c:numRef>
              <c:f>Blad1!$AS$5:$AS$27</c:f>
              <c:numCache>
                <c:formatCode>General</c:formatCode>
                <c:ptCount val="23"/>
                <c:pt idx="0">
                  <c:v>77.099999999999994</c:v>
                </c:pt>
                <c:pt idx="1">
                  <c:v>38.1</c:v>
                </c:pt>
                <c:pt idx="2">
                  <c:v>64.2</c:v>
                </c:pt>
                <c:pt idx="3">
                  <c:v>79.900000000000006</c:v>
                </c:pt>
                <c:pt idx="4">
                  <c:v>72.900000000000006</c:v>
                </c:pt>
                <c:pt idx="5">
                  <c:v>75.72</c:v>
                </c:pt>
                <c:pt idx="6">
                  <c:v>68.400000000000006</c:v>
                </c:pt>
                <c:pt idx="7">
                  <c:v>66.099999999999994</c:v>
                </c:pt>
                <c:pt idx="8">
                  <c:v>66.95</c:v>
                </c:pt>
                <c:pt idx="9">
                  <c:v>69.8</c:v>
                </c:pt>
                <c:pt idx="10">
                  <c:v>59.92</c:v>
                </c:pt>
                <c:pt idx="11">
                  <c:v>66.820000000000007</c:v>
                </c:pt>
                <c:pt idx="12">
                  <c:v>49.9</c:v>
                </c:pt>
                <c:pt idx="13">
                  <c:v>67.03</c:v>
                </c:pt>
                <c:pt idx="14">
                  <c:v>71.7</c:v>
                </c:pt>
                <c:pt idx="15">
                  <c:v>70.7</c:v>
                </c:pt>
                <c:pt idx="16">
                  <c:v>36.5</c:v>
                </c:pt>
                <c:pt idx="17">
                  <c:v>48.8</c:v>
                </c:pt>
                <c:pt idx="18">
                  <c:v>31.5</c:v>
                </c:pt>
                <c:pt idx="19">
                  <c:v>58.4</c:v>
                </c:pt>
                <c:pt idx="20">
                  <c:v>34.5</c:v>
                </c:pt>
                <c:pt idx="21">
                  <c:v>27.139999999999997</c:v>
                </c:pt>
                <c:pt idx="22">
                  <c:v>44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254-4741-B0E9-0CA8F119D2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03929488"/>
        <c:axId val="1834054784"/>
      </c:scatterChart>
      <c:valAx>
        <c:axId val="18039294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34054784"/>
        <c:crosses val="autoZero"/>
        <c:crossBetween val="midCat"/>
      </c:valAx>
      <c:valAx>
        <c:axId val="1834054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039294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School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years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3.5542281127496717E-2"/>
          <c:y val="4.36554132712456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Blad1!$AT$5:$AT$27</c:f>
              <c:numCache>
                <c:formatCode>0</c:formatCode>
                <c:ptCount val="23"/>
                <c:pt idx="0">
                  <c:v>15120.551403575586</c:v>
                </c:pt>
                <c:pt idx="1">
                  <c:v>31275.872248708991</c:v>
                </c:pt>
                <c:pt idx="2">
                  <c:v>21695.626762227366</c:v>
                </c:pt>
                <c:pt idx="3">
                  <c:v>14084.314865494098</c:v>
                </c:pt>
                <c:pt idx="4">
                  <c:v>12266.872840009168</c:v>
                </c:pt>
                <c:pt idx="5">
                  <c:v>19062.342386727069</c:v>
                </c:pt>
                <c:pt idx="6">
                  <c:v>8057.4352038678435</c:v>
                </c:pt>
                <c:pt idx="7">
                  <c:v>6775.0860731070934</c:v>
                </c:pt>
                <c:pt idx="8">
                  <c:v>16478.051395929284</c:v>
                </c:pt>
                <c:pt idx="9">
                  <c:v>4609.0459975902859</c:v>
                </c:pt>
                <c:pt idx="10">
                  <c:v>19250.174480219219</c:v>
                </c:pt>
                <c:pt idx="11">
                  <c:v>17267.602491230828</c:v>
                </c:pt>
                <c:pt idx="12">
                  <c:v>11228.227394573483</c:v>
                </c:pt>
                <c:pt idx="13">
                  <c:v>12158.932141108589</c:v>
                </c:pt>
                <c:pt idx="14">
                  <c:v>10513.018471277299</c:v>
                </c:pt>
                <c:pt idx="15">
                  <c:v>8037.02171539135</c:v>
                </c:pt>
                <c:pt idx="16">
                  <c:v>6646.1366838948261</c:v>
                </c:pt>
                <c:pt idx="17">
                  <c:v>19143.550231151301</c:v>
                </c:pt>
                <c:pt idx="18">
                  <c:v>7962.9788657696972</c:v>
                </c:pt>
                <c:pt idx="19">
                  <c:v>4182.2547531915479</c:v>
                </c:pt>
                <c:pt idx="20">
                  <c:v>6067.69674446098</c:v>
                </c:pt>
                <c:pt idx="21">
                  <c:v>1616.1107013287292</c:v>
                </c:pt>
                <c:pt idx="22">
                  <c:v>7037.7559279421566</c:v>
                </c:pt>
              </c:numCache>
            </c:numRef>
          </c:xVal>
          <c:yVal>
            <c:numRef>
              <c:f>Blad1!$AU$5:$AU$27</c:f>
              <c:numCache>
                <c:formatCode>0.0</c:formatCode>
                <c:ptCount val="23"/>
                <c:pt idx="0">
                  <c:v>7.5399999999999991</c:v>
                </c:pt>
                <c:pt idx="1">
                  <c:v>10.819999999999999</c:v>
                </c:pt>
                <c:pt idx="2">
                  <c:v>9.86</c:v>
                </c:pt>
                <c:pt idx="3">
                  <c:v>8.6199999999999992</c:v>
                </c:pt>
                <c:pt idx="4">
                  <c:v>7.919999999999999</c:v>
                </c:pt>
                <c:pt idx="5">
                  <c:v>8.8000000000000007</c:v>
                </c:pt>
                <c:pt idx="6">
                  <c:v>9.6</c:v>
                </c:pt>
                <c:pt idx="7">
                  <c:v>6.24</c:v>
                </c:pt>
                <c:pt idx="8">
                  <c:v>8.1999999999999993</c:v>
                </c:pt>
                <c:pt idx="9">
                  <c:v>6.6</c:v>
                </c:pt>
                <c:pt idx="10">
                  <c:v>9.98</c:v>
                </c:pt>
                <c:pt idx="11">
                  <c:v>10.1</c:v>
                </c:pt>
                <c:pt idx="12">
                  <c:v>8.4600000000000009</c:v>
                </c:pt>
                <c:pt idx="13">
                  <c:v>7.7799999999999994</c:v>
                </c:pt>
                <c:pt idx="14">
                  <c:v>8.3000000000000007</c:v>
                </c:pt>
                <c:pt idx="15">
                  <c:v>8.1</c:v>
                </c:pt>
                <c:pt idx="16">
                  <c:v>8.6</c:v>
                </c:pt>
                <c:pt idx="17">
                  <c:v>10.059999999999999</c:v>
                </c:pt>
                <c:pt idx="18">
                  <c:v>10.5</c:v>
                </c:pt>
                <c:pt idx="19">
                  <c:v>5.94</c:v>
                </c:pt>
                <c:pt idx="20">
                  <c:v>7.6599999999999993</c:v>
                </c:pt>
                <c:pt idx="21">
                  <c:v>3.66</c:v>
                </c:pt>
                <c:pt idx="22">
                  <c:v>5.04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A9E-294D-9ECB-C0C63D76AB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96936480"/>
        <c:axId val="1997130944"/>
      </c:scatterChart>
      <c:valAx>
        <c:axId val="1996936480"/>
        <c:scaling>
          <c:orientation val="minMax"/>
          <c:max val="7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997130944"/>
        <c:crosses val="autoZero"/>
        <c:crossBetween val="midCat"/>
      </c:valAx>
      <c:valAx>
        <c:axId val="1997130944"/>
        <c:scaling>
          <c:orientation val="minMax"/>
          <c:max val="1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9969364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Contraceptive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prevalence</a:t>
            </a:r>
            <a:r>
              <a:rPr lang="sv-SE" baseline="0" dirty="0">
                <a:solidFill>
                  <a:schemeClr val="tx1"/>
                </a:solidFill>
              </a:rPr>
              <a:t> (%)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4.018114498801334E-2"/>
          <c:y val="4.36554132712456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Blad1!$AV$5:$AV$27</c:f>
              <c:numCache>
                <c:formatCode>0</c:formatCode>
                <c:ptCount val="23"/>
                <c:pt idx="0">
                  <c:v>15120.551403575586</c:v>
                </c:pt>
                <c:pt idx="1">
                  <c:v>31275.872248708991</c:v>
                </c:pt>
                <c:pt idx="2">
                  <c:v>21695.626762227366</c:v>
                </c:pt>
                <c:pt idx="3">
                  <c:v>14084.314865494098</c:v>
                </c:pt>
                <c:pt idx="4">
                  <c:v>12266.872840009168</c:v>
                </c:pt>
                <c:pt idx="5">
                  <c:v>19062.342386727069</c:v>
                </c:pt>
                <c:pt idx="6">
                  <c:v>8057.4352038678435</c:v>
                </c:pt>
                <c:pt idx="7">
                  <c:v>6775.0860731070934</c:v>
                </c:pt>
                <c:pt idx="8">
                  <c:v>16478.051395929284</c:v>
                </c:pt>
                <c:pt idx="9">
                  <c:v>4609.0459975902859</c:v>
                </c:pt>
                <c:pt idx="10">
                  <c:v>19250.174480219219</c:v>
                </c:pt>
                <c:pt idx="11">
                  <c:v>17267.602491230828</c:v>
                </c:pt>
                <c:pt idx="12">
                  <c:v>11228.227394573483</c:v>
                </c:pt>
                <c:pt idx="13">
                  <c:v>12158.932141108589</c:v>
                </c:pt>
                <c:pt idx="14">
                  <c:v>10513.018471277299</c:v>
                </c:pt>
                <c:pt idx="15">
                  <c:v>8037.02171539135</c:v>
                </c:pt>
                <c:pt idx="16">
                  <c:v>6646.1366838948261</c:v>
                </c:pt>
                <c:pt idx="17">
                  <c:v>19143.550231151301</c:v>
                </c:pt>
                <c:pt idx="18">
                  <c:v>7962.9788657696972</c:v>
                </c:pt>
                <c:pt idx="19">
                  <c:v>4182.2547531915479</c:v>
                </c:pt>
                <c:pt idx="20">
                  <c:v>6067.69674446098</c:v>
                </c:pt>
                <c:pt idx="21">
                  <c:v>1616.1107013287292</c:v>
                </c:pt>
                <c:pt idx="22">
                  <c:v>7037.7559279421566</c:v>
                </c:pt>
              </c:numCache>
            </c:numRef>
          </c:xVal>
          <c:yVal>
            <c:numRef>
              <c:f>Blad1!$AW$5:$AW$27</c:f>
              <c:numCache>
                <c:formatCode>General</c:formatCode>
                <c:ptCount val="23"/>
                <c:pt idx="0">
                  <c:v>77.099999999999994</c:v>
                </c:pt>
                <c:pt idx="1">
                  <c:v>38.1</c:v>
                </c:pt>
                <c:pt idx="2">
                  <c:v>64.2</c:v>
                </c:pt>
                <c:pt idx="3">
                  <c:v>79.900000000000006</c:v>
                </c:pt>
                <c:pt idx="4">
                  <c:v>72.900000000000006</c:v>
                </c:pt>
                <c:pt idx="5">
                  <c:v>75.72</c:v>
                </c:pt>
                <c:pt idx="6">
                  <c:v>68.400000000000006</c:v>
                </c:pt>
                <c:pt idx="7">
                  <c:v>66.099999999999994</c:v>
                </c:pt>
                <c:pt idx="8">
                  <c:v>66.95</c:v>
                </c:pt>
                <c:pt idx="9">
                  <c:v>69.8</c:v>
                </c:pt>
                <c:pt idx="10">
                  <c:v>59.92</c:v>
                </c:pt>
                <c:pt idx="11">
                  <c:v>66.820000000000007</c:v>
                </c:pt>
                <c:pt idx="12">
                  <c:v>49.9</c:v>
                </c:pt>
                <c:pt idx="13">
                  <c:v>67.03</c:v>
                </c:pt>
                <c:pt idx="14">
                  <c:v>71.7</c:v>
                </c:pt>
                <c:pt idx="15">
                  <c:v>70.7</c:v>
                </c:pt>
                <c:pt idx="16">
                  <c:v>36.5</c:v>
                </c:pt>
                <c:pt idx="17">
                  <c:v>48.8</c:v>
                </c:pt>
                <c:pt idx="18">
                  <c:v>31.5</c:v>
                </c:pt>
                <c:pt idx="19">
                  <c:v>58.4</c:v>
                </c:pt>
                <c:pt idx="20">
                  <c:v>34.5</c:v>
                </c:pt>
                <c:pt idx="21">
                  <c:v>27.139999999999997</c:v>
                </c:pt>
                <c:pt idx="22">
                  <c:v>44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D57-4043-AD5F-8AD66F92F6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5271856"/>
        <c:axId val="1878391408"/>
      </c:scatterChart>
      <c:valAx>
        <c:axId val="1875271856"/>
        <c:scaling>
          <c:orientation val="minMax"/>
          <c:max val="7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8391408"/>
        <c:crosses val="autoZero"/>
        <c:crossBetween val="midCat"/>
      </c:valAx>
      <c:valAx>
        <c:axId val="1878391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527185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>
                <a:solidFill>
                  <a:schemeClr val="tx1"/>
                </a:solidFill>
              </a:rPr>
              <a:t>GDP</a:t>
            </a:r>
            <a:r>
              <a:rPr lang="sv-SE" baseline="0" dirty="0">
                <a:solidFill>
                  <a:schemeClr val="tx1"/>
                </a:solidFill>
              </a:rPr>
              <a:t> per capita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7.0151953367721225E-3"/>
          <c:y val="3.67579489064510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Blad1!$AZ$5:$AZ$27</c:f>
              <c:numCache>
                <c:formatCode>0.00</c:formatCode>
                <c:ptCount val="23"/>
                <c:pt idx="0">
                  <c:v>0.89</c:v>
                </c:pt>
                <c:pt idx="1">
                  <c:v>0.87</c:v>
                </c:pt>
                <c:pt idx="2">
                  <c:v>0.69</c:v>
                </c:pt>
                <c:pt idx="3">
                  <c:v>0.84</c:v>
                </c:pt>
                <c:pt idx="4">
                  <c:v>0.86</c:v>
                </c:pt>
                <c:pt idx="5">
                  <c:v>0.4</c:v>
                </c:pt>
                <c:pt idx="6">
                  <c:v>0.79</c:v>
                </c:pt>
                <c:pt idx="7">
                  <c:v>0.88</c:v>
                </c:pt>
                <c:pt idx="8">
                  <c:v>0.66</c:v>
                </c:pt>
                <c:pt idx="9">
                  <c:v>0.85</c:v>
                </c:pt>
                <c:pt idx="10">
                  <c:v>0.63</c:v>
                </c:pt>
                <c:pt idx="11">
                  <c:v>0.78</c:v>
                </c:pt>
                <c:pt idx="12">
                  <c:v>0.84</c:v>
                </c:pt>
                <c:pt idx="13">
                  <c:v>0.88</c:v>
                </c:pt>
                <c:pt idx="14">
                  <c:v>0.84</c:v>
                </c:pt>
                <c:pt idx="15">
                  <c:v>0.92</c:v>
                </c:pt>
                <c:pt idx="16">
                  <c:v>0.89</c:v>
                </c:pt>
                <c:pt idx="17">
                  <c:v>0.84</c:v>
                </c:pt>
                <c:pt idx="18">
                  <c:v>0.65</c:v>
                </c:pt>
                <c:pt idx="19">
                  <c:v>0.86</c:v>
                </c:pt>
                <c:pt idx="20">
                  <c:v>0.88</c:v>
                </c:pt>
                <c:pt idx="21">
                  <c:v>0.83</c:v>
                </c:pt>
                <c:pt idx="22">
                  <c:v>0.89</c:v>
                </c:pt>
              </c:numCache>
            </c:numRef>
          </c:xVal>
          <c:yVal>
            <c:numRef>
              <c:f>Blad1!$BA$5:$BA$27</c:f>
              <c:numCache>
                <c:formatCode>0</c:formatCode>
                <c:ptCount val="23"/>
                <c:pt idx="0">
                  <c:v>15120.551403575586</c:v>
                </c:pt>
                <c:pt idx="1">
                  <c:v>31275.872248708991</c:v>
                </c:pt>
                <c:pt idx="2">
                  <c:v>21695.626762227366</c:v>
                </c:pt>
                <c:pt idx="3">
                  <c:v>14084.314865494098</c:v>
                </c:pt>
                <c:pt idx="4">
                  <c:v>12266.872840009168</c:v>
                </c:pt>
                <c:pt idx="5">
                  <c:v>19062.342386727069</c:v>
                </c:pt>
                <c:pt idx="6">
                  <c:v>8057.4352038678435</c:v>
                </c:pt>
                <c:pt idx="7">
                  <c:v>6775.0860731070934</c:v>
                </c:pt>
                <c:pt idx="8">
                  <c:v>16478.051395929284</c:v>
                </c:pt>
                <c:pt idx="9">
                  <c:v>4609.0459975902859</c:v>
                </c:pt>
                <c:pt idx="10">
                  <c:v>19250.174480219219</c:v>
                </c:pt>
                <c:pt idx="11">
                  <c:v>17267.602491230828</c:v>
                </c:pt>
                <c:pt idx="12">
                  <c:v>11228.227394573483</c:v>
                </c:pt>
                <c:pt idx="13">
                  <c:v>12158.932141108589</c:v>
                </c:pt>
                <c:pt idx="14">
                  <c:v>10513.018471277299</c:v>
                </c:pt>
                <c:pt idx="15">
                  <c:v>8037.02171539135</c:v>
                </c:pt>
                <c:pt idx="16">
                  <c:v>6646.1366838948261</c:v>
                </c:pt>
                <c:pt idx="17">
                  <c:v>19143.550231151301</c:v>
                </c:pt>
                <c:pt idx="18">
                  <c:v>7962.9788657696972</c:v>
                </c:pt>
                <c:pt idx="19">
                  <c:v>4182.2547531915479</c:v>
                </c:pt>
                <c:pt idx="20">
                  <c:v>6067.69674446098</c:v>
                </c:pt>
                <c:pt idx="21">
                  <c:v>1616.1107013287292</c:v>
                </c:pt>
                <c:pt idx="22">
                  <c:v>7037.7559279421566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4A7-F145-A324-6E07010822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0656576"/>
        <c:axId val="1878530656"/>
      </c:scatterChart>
      <c:valAx>
        <c:axId val="18106565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8530656"/>
        <c:crosses val="autoZero"/>
        <c:crossBetween val="midCat"/>
      </c:valAx>
      <c:valAx>
        <c:axId val="1878530656"/>
        <c:scaling>
          <c:orientation val="minMax"/>
          <c:max val="7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1065657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Contraceptive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prevalence</a:t>
            </a:r>
            <a:r>
              <a:rPr lang="sv-SE" baseline="0" dirty="0">
                <a:solidFill>
                  <a:schemeClr val="tx1"/>
                </a:solidFill>
              </a:rPr>
              <a:t> (%)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3.0294004316570571E-2"/>
          <c:y val="3.4186364524321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Blad1!$BK$5:$BK$22</c:f>
              <c:numCache>
                <c:formatCode>0.00</c:formatCode>
                <c:ptCount val="18"/>
                <c:pt idx="0">
                  <c:v>0.88</c:v>
                </c:pt>
                <c:pt idx="1">
                  <c:v>0.95</c:v>
                </c:pt>
                <c:pt idx="2">
                  <c:v>0.96</c:v>
                </c:pt>
                <c:pt idx="3">
                  <c:v>0.93</c:v>
                </c:pt>
                <c:pt idx="4">
                  <c:v>0.97</c:v>
                </c:pt>
                <c:pt idx="5">
                  <c:v>0.95</c:v>
                </c:pt>
                <c:pt idx="6">
                  <c:v>0.85</c:v>
                </c:pt>
                <c:pt idx="7">
                  <c:v>0.95</c:v>
                </c:pt>
                <c:pt idx="8">
                  <c:v>0.97</c:v>
                </c:pt>
                <c:pt idx="9">
                  <c:v>0.93</c:v>
                </c:pt>
                <c:pt idx="10">
                  <c:v>0.95</c:v>
                </c:pt>
                <c:pt idx="11">
                  <c:v>0.95</c:v>
                </c:pt>
                <c:pt idx="12">
                  <c:v>0.93</c:v>
                </c:pt>
                <c:pt idx="13">
                  <c:v>0.97</c:v>
                </c:pt>
                <c:pt idx="14">
                  <c:v>0.86</c:v>
                </c:pt>
                <c:pt idx="15">
                  <c:v>0.98</c:v>
                </c:pt>
                <c:pt idx="16">
                  <c:v>0.95</c:v>
                </c:pt>
                <c:pt idx="17">
                  <c:v>0.98</c:v>
                </c:pt>
              </c:numCache>
            </c:numRef>
          </c:xVal>
          <c:yVal>
            <c:numRef>
              <c:f>Blad1!$BL$5:$BL$22</c:f>
              <c:numCache>
                <c:formatCode>General</c:formatCode>
                <c:ptCount val="18"/>
                <c:pt idx="0">
                  <c:v>46.8</c:v>
                </c:pt>
                <c:pt idx="1">
                  <c:v>34.96</c:v>
                </c:pt>
                <c:pt idx="2">
                  <c:v>36.64</c:v>
                </c:pt>
                <c:pt idx="3">
                  <c:v>41.519999999999996</c:v>
                </c:pt>
                <c:pt idx="4">
                  <c:v>42.92</c:v>
                </c:pt>
                <c:pt idx="5">
                  <c:v>51.5</c:v>
                </c:pt>
                <c:pt idx="6">
                  <c:v>20.399999999999999</c:v>
                </c:pt>
                <c:pt idx="7">
                  <c:v>58.6</c:v>
                </c:pt>
                <c:pt idx="8">
                  <c:v>22.880000000000003</c:v>
                </c:pt>
                <c:pt idx="9">
                  <c:v>53.9</c:v>
                </c:pt>
                <c:pt idx="10">
                  <c:v>57.6</c:v>
                </c:pt>
                <c:pt idx="11">
                  <c:v>41.95</c:v>
                </c:pt>
                <c:pt idx="12">
                  <c:v>41.55</c:v>
                </c:pt>
                <c:pt idx="13">
                  <c:v>25</c:v>
                </c:pt>
                <c:pt idx="14">
                  <c:v>39.9</c:v>
                </c:pt>
                <c:pt idx="15">
                  <c:v>15.919999999999998</c:v>
                </c:pt>
                <c:pt idx="16">
                  <c:v>9</c:v>
                </c:pt>
                <c:pt idx="17">
                  <c:v>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686-424E-907B-6088B76DFB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36606704"/>
        <c:axId val="2033365008"/>
      </c:scatterChart>
      <c:valAx>
        <c:axId val="2036606704"/>
        <c:scaling>
          <c:orientation val="minMax"/>
          <c:min val="0.70000000000000007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33365008"/>
        <c:crosses val="autoZero"/>
        <c:crossBetween val="midCat"/>
      </c:valAx>
      <c:valAx>
        <c:axId val="2033365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366067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School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years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2.9583868970401772E-2"/>
          <c:y val="4.12844036697247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Blad1!$N$5:$N$29</c:f>
              <c:numCache>
                <c:formatCode>0.00</c:formatCode>
                <c:ptCount val="25"/>
                <c:pt idx="0">
                  <c:v>0.32</c:v>
                </c:pt>
                <c:pt idx="1">
                  <c:v>0.51</c:v>
                </c:pt>
                <c:pt idx="2">
                  <c:v>0.37</c:v>
                </c:pt>
                <c:pt idx="3">
                  <c:v>0.43</c:v>
                </c:pt>
                <c:pt idx="4">
                  <c:v>0.75</c:v>
                </c:pt>
                <c:pt idx="5">
                  <c:v>0.18</c:v>
                </c:pt>
                <c:pt idx="6">
                  <c:v>0.28999999999999998</c:v>
                </c:pt>
                <c:pt idx="7">
                  <c:v>0.27</c:v>
                </c:pt>
                <c:pt idx="8">
                  <c:v>0.4</c:v>
                </c:pt>
                <c:pt idx="9">
                  <c:v>0.28999999999999998</c:v>
                </c:pt>
                <c:pt idx="10">
                  <c:v>0.72</c:v>
                </c:pt>
                <c:pt idx="11">
                  <c:v>0.37</c:v>
                </c:pt>
                <c:pt idx="12">
                  <c:v>0.54</c:v>
                </c:pt>
                <c:pt idx="13">
                  <c:v>0.48</c:v>
                </c:pt>
                <c:pt idx="14">
                  <c:v>0.7</c:v>
                </c:pt>
                <c:pt idx="15">
                  <c:v>0.35</c:v>
                </c:pt>
                <c:pt idx="16">
                  <c:v>0.88</c:v>
                </c:pt>
                <c:pt idx="17">
                  <c:v>0.32</c:v>
                </c:pt>
                <c:pt idx="18">
                  <c:v>0.23</c:v>
                </c:pt>
                <c:pt idx="19">
                  <c:v>0.33</c:v>
                </c:pt>
                <c:pt idx="20">
                  <c:v>0.67</c:v>
                </c:pt>
                <c:pt idx="21">
                  <c:v>0.44</c:v>
                </c:pt>
                <c:pt idx="22">
                  <c:v>0.16</c:v>
                </c:pt>
                <c:pt idx="23">
                  <c:v>0.41</c:v>
                </c:pt>
                <c:pt idx="24">
                  <c:v>0.66</c:v>
                </c:pt>
              </c:numCache>
            </c:numRef>
          </c:xVal>
          <c:yVal>
            <c:numRef>
              <c:f>Blad1!$O$5:$O$29</c:f>
              <c:numCache>
                <c:formatCode>0.0</c:formatCode>
                <c:ptCount val="25"/>
                <c:pt idx="0">
                  <c:v>12.7</c:v>
                </c:pt>
                <c:pt idx="1">
                  <c:v>11.579999999999998</c:v>
                </c:pt>
                <c:pt idx="2">
                  <c:v>11.12</c:v>
                </c:pt>
                <c:pt idx="3">
                  <c:v>13.040000000000001</c:v>
                </c:pt>
                <c:pt idx="4">
                  <c:v>11.68</c:v>
                </c:pt>
                <c:pt idx="5">
                  <c:v>12.9</c:v>
                </c:pt>
                <c:pt idx="6">
                  <c:v>12.5</c:v>
                </c:pt>
                <c:pt idx="7">
                  <c:v>11.020000000000001</c:v>
                </c:pt>
                <c:pt idx="8">
                  <c:v>13.36</c:v>
                </c:pt>
                <c:pt idx="9">
                  <c:v>12.64</c:v>
                </c:pt>
                <c:pt idx="10">
                  <c:v>10.16</c:v>
                </c:pt>
                <c:pt idx="11">
                  <c:v>11.9</c:v>
                </c:pt>
                <c:pt idx="12">
                  <c:v>11.9</c:v>
                </c:pt>
                <c:pt idx="13">
                  <c:v>12.839999999999998</c:v>
                </c:pt>
                <c:pt idx="14">
                  <c:v>9.7799999999999994</c:v>
                </c:pt>
                <c:pt idx="15">
                  <c:v>11.5</c:v>
                </c:pt>
                <c:pt idx="16">
                  <c:v>10.559999999999999</c:v>
                </c:pt>
                <c:pt idx="17">
                  <c:v>11.76</c:v>
                </c:pt>
                <c:pt idx="18">
                  <c:v>12.66</c:v>
                </c:pt>
                <c:pt idx="19">
                  <c:v>12.580000000000002</c:v>
                </c:pt>
                <c:pt idx="20">
                  <c:v>8.6999999999999993</c:v>
                </c:pt>
                <c:pt idx="21">
                  <c:v>9.4400000000000013</c:v>
                </c:pt>
                <c:pt idx="22">
                  <c:v>12.46</c:v>
                </c:pt>
                <c:pt idx="23">
                  <c:v>13.88</c:v>
                </c:pt>
                <c:pt idx="24">
                  <c:v>13.3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0AA-144B-A0E2-607BF33075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36183440"/>
        <c:axId val="2036185120"/>
      </c:scatterChart>
      <c:valAx>
        <c:axId val="20361834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36185120"/>
        <c:crosses val="autoZero"/>
        <c:crossBetween val="midCat"/>
      </c:valAx>
      <c:valAx>
        <c:axId val="2036185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361834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School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years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8.4757373310945586E-4"/>
          <c:y val="3.28462858480354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Blad1!$BT$5:$BT$22</c:f>
              <c:numCache>
                <c:formatCode>0</c:formatCode>
                <c:ptCount val="18"/>
                <c:pt idx="0">
                  <c:v>14467.140747410522</c:v>
                </c:pt>
                <c:pt idx="1">
                  <c:v>61996.747449691655</c:v>
                </c:pt>
                <c:pt idx="2">
                  <c:v>123579.68281317975</c:v>
                </c:pt>
                <c:pt idx="3">
                  <c:v>73694.150698289421</c:v>
                </c:pt>
                <c:pt idx="4">
                  <c:v>42313.787072645864</c:v>
                </c:pt>
                <c:pt idx="5">
                  <c:v>10527.38760856427</c:v>
                </c:pt>
                <c:pt idx="6">
                  <c:v>17787.707097402472</c:v>
                </c:pt>
                <c:pt idx="7">
                  <c:v>6970.2983634618577</c:v>
                </c:pt>
                <c:pt idx="8">
                  <c:v>49680.605379465058</c:v>
                </c:pt>
                <c:pt idx="9">
                  <c:v>13322.796776236912</c:v>
                </c:pt>
                <c:pt idx="10">
                  <c:v>9887.173024756592</c:v>
                </c:pt>
                <c:pt idx="11">
                  <c:v>8809.6833347484771</c:v>
                </c:pt>
                <c:pt idx="12">
                  <c:v>4545.8970773041028</c:v>
                </c:pt>
                <c:pt idx="13">
                  <c:v>3509.3754462074962</c:v>
                </c:pt>
                <c:pt idx="14">
                  <c:v>14604.481959158056</c:v>
                </c:pt>
                <c:pt idx="15">
                  <c:v>1423.7988284470371</c:v>
                </c:pt>
                <c:pt idx="16">
                  <c:v>4076.9549589417466</c:v>
                </c:pt>
                <c:pt idx="17">
                  <c:v>3531.4162148565169</c:v>
                </c:pt>
              </c:numCache>
            </c:numRef>
          </c:xVal>
          <c:yVal>
            <c:numRef>
              <c:f>Blad1!$BU$5:$BU$22</c:f>
              <c:numCache>
                <c:formatCode>0.0</c:formatCode>
                <c:ptCount val="18"/>
                <c:pt idx="0">
                  <c:v>8.2200000000000024</c:v>
                </c:pt>
                <c:pt idx="1">
                  <c:v>10.860000000000001</c:v>
                </c:pt>
                <c:pt idx="2">
                  <c:v>10.6</c:v>
                </c:pt>
                <c:pt idx="3">
                  <c:v>7.4</c:v>
                </c:pt>
                <c:pt idx="4">
                  <c:v>8.7600000000000016</c:v>
                </c:pt>
                <c:pt idx="5">
                  <c:v>5.98</c:v>
                </c:pt>
                <c:pt idx="6">
                  <c:v>7.7</c:v>
                </c:pt>
                <c:pt idx="7">
                  <c:v>3.6399999999999997</c:v>
                </c:pt>
                <c:pt idx="8">
                  <c:v>8.6999999999999993</c:v>
                </c:pt>
                <c:pt idx="9">
                  <c:v>6.24</c:v>
                </c:pt>
                <c:pt idx="10">
                  <c:v>6</c:v>
                </c:pt>
                <c:pt idx="11">
                  <c:v>9.5400000000000009</c:v>
                </c:pt>
                <c:pt idx="12">
                  <c:v>8.52</c:v>
                </c:pt>
                <c:pt idx="13">
                  <c:v>1.78</c:v>
                </c:pt>
                <c:pt idx="14">
                  <c:v>5.339999999999999</c:v>
                </c:pt>
                <c:pt idx="15">
                  <c:v>3.56</c:v>
                </c:pt>
                <c:pt idx="16">
                  <c:v>2.8600000000000003</c:v>
                </c:pt>
                <c:pt idx="17">
                  <c:v>3.12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A55-E243-850C-AE796BF324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34072912"/>
        <c:axId val="2034074592"/>
      </c:scatterChart>
      <c:valAx>
        <c:axId val="20340729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34074592"/>
        <c:crosses val="autoZero"/>
        <c:crossBetween val="midCat"/>
        <c:majorUnit val="40000"/>
      </c:valAx>
      <c:valAx>
        <c:axId val="2034074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340729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Contraceptive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prevalence</a:t>
            </a:r>
            <a:r>
              <a:rPr lang="sv-SE" baseline="0" dirty="0">
                <a:solidFill>
                  <a:schemeClr val="tx1"/>
                </a:solidFill>
              </a:rPr>
              <a:t> (%)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7.77739166613478E-3"/>
          <c:y val="4.10578573100443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>
        <c:manualLayout>
          <c:layoutTarget val="inner"/>
          <c:xMode val="edge"/>
          <c:yMode val="edge"/>
          <c:x val="8.2528795470814084E-2"/>
          <c:y val="0.15916325909905041"/>
          <c:w val="0.83919021279364869"/>
          <c:h val="0.74130884390524143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Blad1!$BM$5:$BM$22</c:f>
              <c:numCache>
                <c:formatCode>0</c:formatCode>
                <c:ptCount val="18"/>
                <c:pt idx="0">
                  <c:v>14467.140747410522</c:v>
                </c:pt>
                <c:pt idx="1">
                  <c:v>61996.747449691655</c:v>
                </c:pt>
                <c:pt idx="2">
                  <c:v>123579.68281317975</c:v>
                </c:pt>
                <c:pt idx="3">
                  <c:v>73694.150698289421</c:v>
                </c:pt>
                <c:pt idx="4">
                  <c:v>42313.787072645864</c:v>
                </c:pt>
                <c:pt idx="5">
                  <c:v>10527.38760856427</c:v>
                </c:pt>
                <c:pt idx="6">
                  <c:v>17787.707097402472</c:v>
                </c:pt>
                <c:pt idx="7">
                  <c:v>6970.2983634618577</c:v>
                </c:pt>
                <c:pt idx="8">
                  <c:v>49680.605379465058</c:v>
                </c:pt>
                <c:pt idx="9">
                  <c:v>13322.796776236912</c:v>
                </c:pt>
                <c:pt idx="10">
                  <c:v>9887.173024756592</c:v>
                </c:pt>
                <c:pt idx="11">
                  <c:v>8809.6833347484771</c:v>
                </c:pt>
                <c:pt idx="12">
                  <c:v>4545.8970773041028</c:v>
                </c:pt>
                <c:pt idx="13">
                  <c:v>3509.3754462074962</c:v>
                </c:pt>
                <c:pt idx="14">
                  <c:v>14604.481959158056</c:v>
                </c:pt>
                <c:pt idx="15">
                  <c:v>1423.7988284470371</c:v>
                </c:pt>
                <c:pt idx="16">
                  <c:v>4076.9549589417466</c:v>
                </c:pt>
                <c:pt idx="17">
                  <c:v>3531.4162148565169</c:v>
                </c:pt>
              </c:numCache>
            </c:numRef>
          </c:xVal>
          <c:yVal>
            <c:numRef>
              <c:f>Blad1!$BN$5:$BN$22</c:f>
              <c:numCache>
                <c:formatCode>General</c:formatCode>
                <c:ptCount val="18"/>
                <c:pt idx="0">
                  <c:v>46.8</c:v>
                </c:pt>
                <c:pt idx="1">
                  <c:v>34.96</c:v>
                </c:pt>
                <c:pt idx="2">
                  <c:v>36.64</c:v>
                </c:pt>
                <c:pt idx="3">
                  <c:v>41.519999999999996</c:v>
                </c:pt>
                <c:pt idx="4">
                  <c:v>42.92</c:v>
                </c:pt>
                <c:pt idx="5">
                  <c:v>51.5</c:v>
                </c:pt>
                <c:pt idx="6">
                  <c:v>20.399999999999999</c:v>
                </c:pt>
                <c:pt idx="7">
                  <c:v>58.6</c:v>
                </c:pt>
                <c:pt idx="8">
                  <c:v>22.880000000000003</c:v>
                </c:pt>
                <c:pt idx="9">
                  <c:v>53.9</c:v>
                </c:pt>
                <c:pt idx="10">
                  <c:v>57.6</c:v>
                </c:pt>
                <c:pt idx="11">
                  <c:v>41.95</c:v>
                </c:pt>
                <c:pt idx="12">
                  <c:v>41.55</c:v>
                </c:pt>
                <c:pt idx="13">
                  <c:v>25</c:v>
                </c:pt>
                <c:pt idx="14">
                  <c:v>39.9</c:v>
                </c:pt>
                <c:pt idx="15">
                  <c:v>15.919999999999998</c:v>
                </c:pt>
                <c:pt idx="16">
                  <c:v>9</c:v>
                </c:pt>
                <c:pt idx="17">
                  <c:v>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A06-C64A-875E-45C6EC949E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3847824"/>
        <c:axId val="1874023568"/>
      </c:scatterChart>
      <c:valAx>
        <c:axId val="18738478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4023568"/>
        <c:crosses val="autoZero"/>
        <c:crossBetween val="midCat"/>
        <c:majorUnit val="40000"/>
      </c:valAx>
      <c:valAx>
        <c:axId val="1874023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384782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Contraceptive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prevalence</a:t>
            </a:r>
            <a:r>
              <a:rPr lang="sv-SE" baseline="0" dirty="0">
                <a:solidFill>
                  <a:schemeClr val="tx1"/>
                </a:solidFill>
              </a:rPr>
              <a:t> (%)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2.6639817165317999E-2"/>
          <c:y val="3.28462858480354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Blad1!$BO$5:$BO$22</c:f>
              <c:numCache>
                <c:formatCode>0.0</c:formatCode>
                <c:ptCount val="18"/>
                <c:pt idx="0">
                  <c:v>8.2200000000000024</c:v>
                </c:pt>
                <c:pt idx="1">
                  <c:v>10.860000000000001</c:v>
                </c:pt>
                <c:pt idx="2">
                  <c:v>10.6</c:v>
                </c:pt>
                <c:pt idx="3">
                  <c:v>7.4</c:v>
                </c:pt>
                <c:pt idx="4">
                  <c:v>8.7600000000000016</c:v>
                </c:pt>
                <c:pt idx="5">
                  <c:v>5.98</c:v>
                </c:pt>
                <c:pt idx="6">
                  <c:v>7.7</c:v>
                </c:pt>
                <c:pt idx="7">
                  <c:v>3.6399999999999997</c:v>
                </c:pt>
                <c:pt idx="8">
                  <c:v>8.6999999999999993</c:v>
                </c:pt>
                <c:pt idx="9">
                  <c:v>6.24</c:v>
                </c:pt>
                <c:pt idx="10">
                  <c:v>6</c:v>
                </c:pt>
                <c:pt idx="11">
                  <c:v>9.5400000000000009</c:v>
                </c:pt>
                <c:pt idx="12">
                  <c:v>8.52</c:v>
                </c:pt>
                <c:pt idx="13">
                  <c:v>1.78</c:v>
                </c:pt>
                <c:pt idx="14">
                  <c:v>5.339999999999999</c:v>
                </c:pt>
                <c:pt idx="15">
                  <c:v>3.56</c:v>
                </c:pt>
                <c:pt idx="16">
                  <c:v>2.8600000000000003</c:v>
                </c:pt>
                <c:pt idx="17">
                  <c:v>3.12</c:v>
                </c:pt>
              </c:numCache>
            </c:numRef>
          </c:xVal>
          <c:yVal>
            <c:numRef>
              <c:f>Blad1!$BP$5:$BP$22</c:f>
              <c:numCache>
                <c:formatCode>General</c:formatCode>
                <c:ptCount val="18"/>
                <c:pt idx="0">
                  <c:v>46.8</c:v>
                </c:pt>
                <c:pt idx="1">
                  <c:v>34.96</c:v>
                </c:pt>
                <c:pt idx="2">
                  <c:v>36.64</c:v>
                </c:pt>
                <c:pt idx="3">
                  <c:v>41.519999999999996</c:v>
                </c:pt>
                <c:pt idx="4">
                  <c:v>42.92</c:v>
                </c:pt>
                <c:pt idx="5">
                  <c:v>51.5</c:v>
                </c:pt>
                <c:pt idx="6">
                  <c:v>20.399999999999999</c:v>
                </c:pt>
                <c:pt idx="7">
                  <c:v>58.6</c:v>
                </c:pt>
                <c:pt idx="8">
                  <c:v>22.880000000000003</c:v>
                </c:pt>
                <c:pt idx="9">
                  <c:v>53.9</c:v>
                </c:pt>
                <c:pt idx="10">
                  <c:v>57.6</c:v>
                </c:pt>
                <c:pt idx="11">
                  <c:v>41.95</c:v>
                </c:pt>
                <c:pt idx="12">
                  <c:v>41.55</c:v>
                </c:pt>
                <c:pt idx="13">
                  <c:v>25</c:v>
                </c:pt>
                <c:pt idx="14">
                  <c:v>39.9</c:v>
                </c:pt>
                <c:pt idx="15">
                  <c:v>15.919999999999998</c:v>
                </c:pt>
                <c:pt idx="16">
                  <c:v>9</c:v>
                </c:pt>
                <c:pt idx="17">
                  <c:v>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43A-3C4C-BD0A-14294E9065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3630960"/>
        <c:axId val="1878249248"/>
      </c:scatterChart>
      <c:valAx>
        <c:axId val="18736309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8249248"/>
        <c:crosses val="autoZero"/>
        <c:crossBetween val="midCat"/>
      </c:valAx>
      <c:valAx>
        <c:axId val="1878249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36309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School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years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2.9455076097804015E-2"/>
          <c:y val="4.3953897245555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Blad1!$BQ$5:$BQ$22</c:f>
              <c:numCache>
                <c:formatCode>0.00</c:formatCode>
                <c:ptCount val="18"/>
                <c:pt idx="0">
                  <c:v>0.88</c:v>
                </c:pt>
                <c:pt idx="1">
                  <c:v>0.95</c:v>
                </c:pt>
                <c:pt idx="2">
                  <c:v>0.96</c:v>
                </c:pt>
                <c:pt idx="3">
                  <c:v>0.93</c:v>
                </c:pt>
                <c:pt idx="4">
                  <c:v>0.97</c:v>
                </c:pt>
                <c:pt idx="5">
                  <c:v>0.95</c:v>
                </c:pt>
                <c:pt idx="6">
                  <c:v>0.85</c:v>
                </c:pt>
                <c:pt idx="7">
                  <c:v>0.95</c:v>
                </c:pt>
                <c:pt idx="8">
                  <c:v>0.97</c:v>
                </c:pt>
                <c:pt idx="9">
                  <c:v>0.93</c:v>
                </c:pt>
                <c:pt idx="10">
                  <c:v>0.95</c:v>
                </c:pt>
                <c:pt idx="11">
                  <c:v>0.95</c:v>
                </c:pt>
                <c:pt idx="12">
                  <c:v>0.93</c:v>
                </c:pt>
                <c:pt idx="13">
                  <c:v>0.97</c:v>
                </c:pt>
                <c:pt idx="14">
                  <c:v>0.86</c:v>
                </c:pt>
                <c:pt idx="15">
                  <c:v>0.98</c:v>
                </c:pt>
                <c:pt idx="16">
                  <c:v>0.95</c:v>
                </c:pt>
                <c:pt idx="17">
                  <c:v>0.98</c:v>
                </c:pt>
              </c:numCache>
            </c:numRef>
          </c:xVal>
          <c:yVal>
            <c:numRef>
              <c:f>Blad1!$BR$5:$BR$22</c:f>
              <c:numCache>
                <c:formatCode>0.0</c:formatCode>
                <c:ptCount val="18"/>
                <c:pt idx="0">
                  <c:v>8.2200000000000024</c:v>
                </c:pt>
                <c:pt idx="1">
                  <c:v>10.860000000000001</c:v>
                </c:pt>
                <c:pt idx="2">
                  <c:v>10.6</c:v>
                </c:pt>
                <c:pt idx="3">
                  <c:v>7.4</c:v>
                </c:pt>
                <c:pt idx="4">
                  <c:v>8.7600000000000016</c:v>
                </c:pt>
                <c:pt idx="5">
                  <c:v>5.98</c:v>
                </c:pt>
                <c:pt idx="6">
                  <c:v>7.7</c:v>
                </c:pt>
                <c:pt idx="7">
                  <c:v>3.6399999999999997</c:v>
                </c:pt>
                <c:pt idx="8">
                  <c:v>8.6999999999999993</c:v>
                </c:pt>
                <c:pt idx="9">
                  <c:v>6.24</c:v>
                </c:pt>
                <c:pt idx="10">
                  <c:v>6</c:v>
                </c:pt>
                <c:pt idx="11">
                  <c:v>9.5400000000000009</c:v>
                </c:pt>
                <c:pt idx="12">
                  <c:v>8.52</c:v>
                </c:pt>
                <c:pt idx="13">
                  <c:v>1.78</c:v>
                </c:pt>
                <c:pt idx="14">
                  <c:v>5.339999999999999</c:v>
                </c:pt>
                <c:pt idx="15">
                  <c:v>3.56</c:v>
                </c:pt>
                <c:pt idx="16">
                  <c:v>2.8600000000000003</c:v>
                </c:pt>
                <c:pt idx="17">
                  <c:v>3.12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5FD-FB42-9C7A-43B950DE00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40145232"/>
        <c:axId val="2031399760"/>
      </c:scatterChart>
      <c:valAx>
        <c:axId val="1940145232"/>
        <c:scaling>
          <c:orientation val="minMax"/>
          <c:min val="0.70000000000000007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31399760"/>
        <c:crosses val="autoZero"/>
        <c:crossBetween val="midCat"/>
      </c:valAx>
      <c:valAx>
        <c:axId val="2031399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9401452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>
                <a:solidFill>
                  <a:schemeClr val="tx1"/>
                </a:solidFill>
              </a:rPr>
              <a:t>GDP</a:t>
            </a:r>
            <a:r>
              <a:rPr lang="sv-SE" baseline="0" dirty="0">
                <a:solidFill>
                  <a:schemeClr val="tx1"/>
                </a:solidFill>
              </a:rPr>
              <a:t> per capita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2.6194030556402636E-2"/>
          <c:y val="3.90701308849384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Blad1!$BS$5:$BS$22</c:f>
              <c:numCache>
                <c:formatCode>0.00</c:formatCode>
                <c:ptCount val="18"/>
                <c:pt idx="0">
                  <c:v>0.88</c:v>
                </c:pt>
                <c:pt idx="1">
                  <c:v>0.95</c:v>
                </c:pt>
                <c:pt idx="2">
                  <c:v>0.96</c:v>
                </c:pt>
                <c:pt idx="3">
                  <c:v>0.93</c:v>
                </c:pt>
                <c:pt idx="4">
                  <c:v>0.97</c:v>
                </c:pt>
                <c:pt idx="5">
                  <c:v>0.95</c:v>
                </c:pt>
                <c:pt idx="6">
                  <c:v>0.85</c:v>
                </c:pt>
                <c:pt idx="7">
                  <c:v>0.95</c:v>
                </c:pt>
                <c:pt idx="8">
                  <c:v>0.97</c:v>
                </c:pt>
                <c:pt idx="9">
                  <c:v>0.93</c:v>
                </c:pt>
                <c:pt idx="10">
                  <c:v>0.95</c:v>
                </c:pt>
                <c:pt idx="11">
                  <c:v>0.95</c:v>
                </c:pt>
                <c:pt idx="12">
                  <c:v>0.93</c:v>
                </c:pt>
                <c:pt idx="13">
                  <c:v>0.97</c:v>
                </c:pt>
                <c:pt idx="14">
                  <c:v>0.86</c:v>
                </c:pt>
                <c:pt idx="15">
                  <c:v>0.98</c:v>
                </c:pt>
                <c:pt idx="16">
                  <c:v>0.95</c:v>
                </c:pt>
                <c:pt idx="17">
                  <c:v>0.98</c:v>
                </c:pt>
              </c:numCache>
            </c:numRef>
          </c:xVal>
          <c:yVal>
            <c:numRef>
              <c:f>Blad1!$BT$5:$BT$22</c:f>
              <c:numCache>
                <c:formatCode>0</c:formatCode>
                <c:ptCount val="18"/>
                <c:pt idx="0">
                  <c:v>14467.140747410522</c:v>
                </c:pt>
                <c:pt idx="1">
                  <c:v>61996.747449691655</c:v>
                </c:pt>
                <c:pt idx="2">
                  <c:v>123579.68281317975</c:v>
                </c:pt>
                <c:pt idx="3">
                  <c:v>73694.150698289421</c:v>
                </c:pt>
                <c:pt idx="4">
                  <c:v>42313.787072645864</c:v>
                </c:pt>
                <c:pt idx="5">
                  <c:v>10527.38760856427</c:v>
                </c:pt>
                <c:pt idx="6">
                  <c:v>17787.707097402472</c:v>
                </c:pt>
                <c:pt idx="7">
                  <c:v>6970.2983634618577</c:v>
                </c:pt>
                <c:pt idx="8">
                  <c:v>49680.605379465058</c:v>
                </c:pt>
                <c:pt idx="9">
                  <c:v>13322.796776236912</c:v>
                </c:pt>
                <c:pt idx="10">
                  <c:v>9887.173024756592</c:v>
                </c:pt>
                <c:pt idx="11">
                  <c:v>8809.6833347484771</c:v>
                </c:pt>
                <c:pt idx="12">
                  <c:v>4545.8970773041028</c:v>
                </c:pt>
                <c:pt idx="13">
                  <c:v>3509.3754462074962</c:v>
                </c:pt>
                <c:pt idx="14">
                  <c:v>14604.481959158056</c:v>
                </c:pt>
                <c:pt idx="15">
                  <c:v>1423.7988284470371</c:v>
                </c:pt>
                <c:pt idx="16">
                  <c:v>4076.9549589417466</c:v>
                </c:pt>
                <c:pt idx="17">
                  <c:v>3531.4162148565169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AB8-1F43-ACD2-8AC9FD1D3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38859264"/>
        <c:axId val="2037325040"/>
      </c:scatterChart>
      <c:valAx>
        <c:axId val="2038859264"/>
        <c:scaling>
          <c:orientation val="minMax"/>
          <c:min val="0.70000000000000007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37325040"/>
        <c:crosses val="autoZero"/>
        <c:crossBetween val="midCat"/>
      </c:valAx>
      <c:valAx>
        <c:axId val="2037325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3885926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Contraceptive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prevalence</a:t>
            </a:r>
            <a:r>
              <a:rPr lang="sv-SE" baseline="0" dirty="0">
                <a:solidFill>
                  <a:schemeClr val="tx1"/>
                </a:solidFill>
              </a:rPr>
              <a:t> (%)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1.6060733527359938E-2"/>
          <c:y val="5.23180940115904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>
        <c:manualLayout>
          <c:layoutTarget val="inner"/>
          <c:xMode val="edge"/>
          <c:yMode val="edge"/>
          <c:x val="8.6444277374920581E-2"/>
          <c:y val="0.16132098909400652"/>
          <c:w val="0.83433447236626213"/>
          <c:h val="0.72120476750612228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Blad1!$CF$2:$CF$32</c:f>
              <c:numCache>
                <c:formatCode>0.0</c:formatCode>
                <c:ptCount val="31"/>
                <c:pt idx="0">
                  <c:v>9.82</c:v>
                </c:pt>
                <c:pt idx="1">
                  <c:v>9</c:v>
                </c:pt>
                <c:pt idx="2">
                  <c:v>5.8600000000000012</c:v>
                </c:pt>
                <c:pt idx="3">
                  <c:v>6.7399999999999993</c:v>
                </c:pt>
                <c:pt idx="4">
                  <c:v>7.3599999999999994</c:v>
                </c:pt>
                <c:pt idx="5">
                  <c:v>5.74</c:v>
                </c:pt>
                <c:pt idx="6">
                  <c:v>5.78</c:v>
                </c:pt>
                <c:pt idx="7">
                  <c:v>3.44</c:v>
                </c:pt>
                <c:pt idx="8">
                  <c:v>6.7</c:v>
                </c:pt>
                <c:pt idx="9">
                  <c:v>3.0199999999999996</c:v>
                </c:pt>
                <c:pt idx="10">
                  <c:v>2.88</c:v>
                </c:pt>
                <c:pt idx="11">
                  <c:v>2.4</c:v>
                </c:pt>
                <c:pt idx="12">
                  <c:v>5.26</c:v>
                </c:pt>
                <c:pt idx="13">
                  <c:v>3.7</c:v>
                </c:pt>
                <c:pt idx="14">
                  <c:v>4.32</c:v>
                </c:pt>
                <c:pt idx="15">
                  <c:v>2.06</c:v>
                </c:pt>
                <c:pt idx="16">
                  <c:v>2.7</c:v>
                </c:pt>
                <c:pt idx="17">
                  <c:v>1.3800000000000001</c:v>
                </c:pt>
                <c:pt idx="18">
                  <c:v>3.5799999999999996</c:v>
                </c:pt>
                <c:pt idx="19">
                  <c:v>6.2200000000000006</c:v>
                </c:pt>
                <c:pt idx="20">
                  <c:v>2.5200000000000005</c:v>
                </c:pt>
                <c:pt idx="21">
                  <c:v>5.0599999999999996</c:v>
                </c:pt>
                <c:pt idx="22">
                  <c:v>2.44</c:v>
                </c:pt>
                <c:pt idx="23">
                  <c:v>1</c:v>
                </c:pt>
                <c:pt idx="24">
                  <c:v>4.7799999999999994</c:v>
                </c:pt>
                <c:pt idx="25">
                  <c:v>4.2799999999999994</c:v>
                </c:pt>
                <c:pt idx="26">
                  <c:v>2.54</c:v>
                </c:pt>
                <c:pt idx="27">
                  <c:v>1.1200000000000001</c:v>
                </c:pt>
                <c:pt idx="28">
                  <c:v>1.6199999999999999</c:v>
                </c:pt>
                <c:pt idx="29">
                  <c:v>4.0400000000000009</c:v>
                </c:pt>
                <c:pt idx="30">
                  <c:v>1.1599999999999999</c:v>
                </c:pt>
              </c:numCache>
            </c:numRef>
          </c:xVal>
          <c:yVal>
            <c:numRef>
              <c:f>Blad1!$CG$2:$CG$32</c:f>
              <c:numCache>
                <c:formatCode>General</c:formatCode>
                <c:ptCount val="31"/>
                <c:pt idx="0">
                  <c:v>58.14</c:v>
                </c:pt>
                <c:pt idx="1">
                  <c:v>51.2</c:v>
                </c:pt>
                <c:pt idx="2">
                  <c:v>55.400000000000006</c:v>
                </c:pt>
                <c:pt idx="3">
                  <c:v>53.5</c:v>
                </c:pt>
                <c:pt idx="4">
                  <c:v>60.15</c:v>
                </c:pt>
                <c:pt idx="5">
                  <c:v>39.4</c:v>
                </c:pt>
                <c:pt idx="6">
                  <c:v>15.3</c:v>
                </c:pt>
                <c:pt idx="7">
                  <c:v>35.799999999999997</c:v>
                </c:pt>
                <c:pt idx="8">
                  <c:v>29.2</c:v>
                </c:pt>
                <c:pt idx="9">
                  <c:v>12.649999999999999</c:v>
                </c:pt>
                <c:pt idx="10">
                  <c:v>10.3</c:v>
                </c:pt>
                <c:pt idx="11">
                  <c:v>8.35</c:v>
                </c:pt>
                <c:pt idx="12">
                  <c:v>17.380000000000003</c:v>
                </c:pt>
                <c:pt idx="13">
                  <c:v>40.400000000000006</c:v>
                </c:pt>
                <c:pt idx="14">
                  <c:v>15.2</c:v>
                </c:pt>
                <c:pt idx="15">
                  <c:v>12.1</c:v>
                </c:pt>
                <c:pt idx="16">
                  <c:v>11.649999999999999</c:v>
                </c:pt>
                <c:pt idx="17">
                  <c:v>5.2799999999999994</c:v>
                </c:pt>
                <c:pt idx="18">
                  <c:v>9.3000000000000007</c:v>
                </c:pt>
                <c:pt idx="19">
                  <c:v>32.700000000000003</c:v>
                </c:pt>
                <c:pt idx="20">
                  <c:v>6.1</c:v>
                </c:pt>
                <c:pt idx="21">
                  <c:v>27.4</c:v>
                </c:pt>
                <c:pt idx="22">
                  <c:v>14.7</c:v>
                </c:pt>
                <c:pt idx="23">
                  <c:v>14.7</c:v>
                </c:pt>
                <c:pt idx="24">
                  <c:v>10.1</c:v>
                </c:pt>
                <c:pt idx="25">
                  <c:v>17.899999999999999</c:v>
                </c:pt>
                <c:pt idx="26">
                  <c:v>18.649999999999999</c:v>
                </c:pt>
                <c:pt idx="27">
                  <c:v>4.5</c:v>
                </c:pt>
                <c:pt idx="28">
                  <c:v>6.9</c:v>
                </c:pt>
                <c:pt idx="29">
                  <c:v>6.75</c:v>
                </c:pt>
                <c:pt idx="30">
                  <c:v>9.6999999999999993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91A-BB4E-9C61-3BD8EF7CA9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82141312"/>
        <c:axId val="1882142992"/>
      </c:scatterChart>
      <c:valAx>
        <c:axId val="18821413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82142992"/>
        <c:crosses val="autoZero"/>
        <c:crossBetween val="midCat"/>
      </c:valAx>
      <c:valAx>
        <c:axId val="1882142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821413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userShapes r:id="rId4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Contraceptive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prevalence</a:t>
            </a:r>
            <a:r>
              <a:rPr lang="sv-SE" baseline="0" dirty="0">
                <a:solidFill>
                  <a:schemeClr val="tx1"/>
                </a:solidFill>
              </a:rPr>
              <a:t> (%)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2.6882067062161313E-2"/>
          <c:y val="4.80310303147658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Blad1!$CB$2:$CB$32</c:f>
              <c:numCache>
                <c:formatCode>0.00</c:formatCode>
                <c:ptCount val="31"/>
                <c:pt idx="0">
                  <c:v>0.85</c:v>
                </c:pt>
                <c:pt idx="1">
                  <c:v>0.82</c:v>
                </c:pt>
                <c:pt idx="2">
                  <c:v>0.94</c:v>
                </c:pt>
                <c:pt idx="3">
                  <c:v>0.92</c:v>
                </c:pt>
                <c:pt idx="4">
                  <c:v>0.86</c:v>
                </c:pt>
                <c:pt idx="5">
                  <c:v>0.94</c:v>
                </c:pt>
                <c:pt idx="6">
                  <c:v>0.94</c:v>
                </c:pt>
                <c:pt idx="7">
                  <c:v>0.93</c:v>
                </c:pt>
                <c:pt idx="8">
                  <c:v>0.91</c:v>
                </c:pt>
                <c:pt idx="9">
                  <c:v>0.87</c:v>
                </c:pt>
                <c:pt idx="10">
                  <c:v>0.93</c:v>
                </c:pt>
                <c:pt idx="11">
                  <c:v>0.97</c:v>
                </c:pt>
                <c:pt idx="12">
                  <c:v>0.91</c:v>
                </c:pt>
                <c:pt idx="13">
                  <c:v>0.98</c:v>
                </c:pt>
                <c:pt idx="14">
                  <c:v>0.95</c:v>
                </c:pt>
                <c:pt idx="15">
                  <c:v>0.97</c:v>
                </c:pt>
                <c:pt idx="16">
                  <c:v>0.98</c:v>
                </c:pt>
                <c:pt idx="17">
                  <c:v>0.97</c:v>
                </c:pt>
                <c:pt idx="18">
                  <c:v>0.88</c:v>
                </c:pt>
                <c:pt idx="19">
                  <c:v>0.95</c:v>
                </c:pt>
                <c:pt idx="20">
                  <c:v>0.87</c:v>
                </c:pt>
                <c:pt idx="21">
                  <c:v>0.95</c:v>
                </c:pt>
                <c:pt idx="22">
                  <c:v>0.88</c:v>
                </c:pt>
                <c:pt idx="23">
                  <c:v>0.92</c:v>
                </c:pt>
                <c:pt idx="24">
                  <c:v>0.97</c:v>
                </c:pt>
                <c:pt idx="25">
                  <c:v>0.94</c:v>
                </c:pt>
                <c:pt idx="26">
                  <c:v>0.95</c:v>
                </c:pt>
                <c:pt idx="27">
                  <c:v>0.93</c:v>
                </c:pt>
                <c:pt idx="28">
                  <c:v>0.95</c:v>
                </c:pt>
                <c:pt idx="29">
                  <c:v>0.96</c:v>
                </c:pt>
                <c:pt idx="30">
                  <c:v>0.98</c:v>
                </c:pt>
              </c:numCache>
            </c:numRef>
          </c:xVal>
          <c:yVal>
            <c:numRef>
              <c:f>Blad1!$CC$2:$CC$32</c:f>
              <c:numCache>
                <c:formatCode>General</c:formatCode>
                <c:ptCount val="31"/>
                <c:pt idx="0">
                  <c:v>58.14</c:v>
                </c:pt>
                <c:pt idx="1">
                  <c:v>51.2</c:v>
                </c:pt>
                <c:pt idx="2">
                  <c:v>55.400000000000006</c:v>
                </c:pt>
                <c:pt idx="3">
                  <c:v>53.5</c:v>
                </c:pt>
                <c:pt idx="4">
                  <c:v>60.15</c:v>
                </c:pt>
                <c:pt idx="5">
                  <c:v>39.4</c:v>
                </c:pt>
                <c:pt idx="6">
                  <c:v>15.3</c:v>
                </c:pt>
                <c:pt idx="7">
                  <c:v>35.799999999999997</c:v>
                </c:pt>
                <c:pt idx="8">
                  <c:v>29.2</c:v>
                </c:pt>
                <c:pt idx="9">
                  <c:v>12.649999999999999</c:v>
                </c:pt>
                <c:pt idx="10">
                  <c:v>10.3</c:v>
                </c:pt>
                <c:pt idx="11">
                  <c:v>8.35</c:v>
                </c:pt>
                <c:pt idx="12">
                  <c:v>17.380000000000003</c:v>
                </c:pt>
                <c:pt idx="13">
                  <c:v>40.400000000000006</c:v>
                </c:pt>
                <c:pt idx="14">
                  <c:v>15.2</c:v>
                </c:pt>
                <c:pt idx="15">
                  <c:v>12.1</c:v>
                </c:pt>
                <c:pt idx="16">
                  <c:v>11.649999999999999</c:v>
                </c:pt>
                <c:pt idx="17">
                  <c:v>5.2799999999999994</c:v>
                </c:pt>
                <c:pt idx="18">
                  <c:v>9.3000000000000007</c:v>
                </c:pt>
                <c:pt idx="19">
                  <c:v>32.700000000000003</c:v>
                </c:pt>
                <c:pt idx="20">
                  <c:v>6.1</c:v>
                </c:pt>
                <c:pt idx="21">
                  <c:v>27.4</c:v>
                </c:pt>
                <c:pt idx="22">
                  <c:v>14.7</c:v>
                </c:pt>
                <c:pt idx="23">
                  <c:v>14.7</c:v>
                </c:pt>
                <c:pt idx="24">
                  <c:v>10.1</c:v>
                </c:pt>
                <c:pt idx="25">
                  <c:v>17.899999999999999</c:v>
                </c:pt>
                <c:pt idx="26">
                  <c:v>18.649999999999999</c:v>
                </c:pt>
                <c:pt idx="27">
                  <c:v>4.5</c:v>
                </c:pt>
                <c:pt idx="28">
                  <c:v>6.9</c:v>
                </c:pt>
                <c:pt idx="29">
                  <c:v>6.75</c:v>
                </c:pt>
                <c:pt idx="30">
                  <c:v>9.6999999999999993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EF0-7743-847B-C0EE2A7016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8474432"/>
        <c:axId val="1875741776"/>
      </c:scatterChart>
      <c:valAx>
        <c:axId val="1878474432"/>
        <c:scaling>
          <c:orientation val="minMax"/>
          <c:min val="0.70000000000000007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5741776"/>
        <c:crosses val="autoZero"/>
        <c:crossBetween val="midCat"/>
      </c:valAx>
      <c:valAx>
        <c:axId val="1875741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84744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School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years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2.7522268969637758E-2"/>
          <c:y val="3.73878364905284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Blad1!$CK$2:$CK$32</c:f>
              <c:numCache>
                <c:formatCode>0</c:formatCode>
                <c:ptCount val="31"/>
                <c:pt idx="0">
                  <c:v>12288.219209948578</c:v>
                </c:pt>
                <c:pt idx="1">
                  <c:v>14994.695862750796</c:v>
                </c:pt>
                <c:pt idx="2">
                  <c:v>7669.5488041761155</c:v>
                </c:pt>
                <c:pt idx="3">
                  <c:v>9307.3195266985458</c:v>
                </c:pt>
                <c:pt idx="4">
                  <c:v>1861.137648664429</c:v>
                </c:pt>
                <c:pt idx="5">
                  <c:v>2686.3678274623617</c:v>
                </c:pt>
                <c:pt idx="6">
                  <c:v>3727.9115675620005</c:v>
                </c:pt>
                <c:pt idx="7">
                  <c:v>1574.4318884109964</c:v>
                </c:pt>
                <c:pt idx="8">
                  <c:v>1370.4056879646109</c:v>
                </c:pt>
                <c:pt idx="9">
                  <c:v>1286.9518119482823</c:v>
                </c:pt>
                <c:pt idx="10">
                  <c:v>782.95757283040587</c:v>
                </c:pt>
                <c:pt idx="11">
                  <c:v>1462.0974915411548</c:v>
                </c:pt>
                <c:pt idx="12">
                  <c:v>5376.6294392956224</c:v>
                </c:pt>
                <c:pt idx="13">
                  <c:v>1066.4358618037729</c:v>
                </c:pt>
                <c:pt idx="14">
                  <c:v>3115.1701852717547</c:v>
                </c:pt>
                <c:pt idx="15">
                  <c:v>2210.7459164879979</c:v>
                </c:pt>
                <c:pt idx="16">
                  <c:v>731.03904633495711</c:v>
                </c:pt>
                <c:pt idx="17">
                  <c:v>1702.8950901157871</c:v>
                </c:pt>
                <c:pt idx="18">
                  <c:v>2879.9590735416909</c:v>
                </c:pt>
                <c:pt idx="19">
                  <c:v>3541.3823747088818</c:v>
                </c:pt>
                <c:pt idx="20">
                  <c:v>1919.943225535038</c:v>
                </c:pt>
                <c:pt idx="21">
                  <c:v>2324.6919602116759</c:v>
                </c:pt>
                <c:pt idx="22">
                  <c:v>1036.3120286725366</c:v>
                </c:pt>
                <c:pt idx="23">
                  <c:v>1547.0287524108755</c:v>
                </c:pt>
                <c:pt idx="24">
                  <c:v>5484.0691111315664</c:v>
                </c:pt>
                <c:pt idx="25">
                  <c:v>1625.0041021209829</c:v>
                </c:pt>
                <c:pt idx="26">
                  <c:v>778.50950671305486</c:v>
                </c:pt>
                <c:pt idx="27">
                  <c:v>1995.5103968244839</c:v>
                </c:pt>
                <c:pt idx="28">
                  <c:v>1851.5516686695089</c:v>
                </c:pt>
                <c:pt idx="29">
                  <c:v>745.71985200689835</c:v>
                </c:pt>
                <c:pt idx="30">
                  <c:v>870.23647751809676</c:v>
                </c:pt>
              </c:numCache>
            </c:numRef>
          </c:xVal>
          <c:yVal>
            <c:numRef>
              <c:f>Blad1!$CL$2:$CL$32</c:f>
              <c:numCache>
                <c:formatCode>0.0</c:formatCode>
                <c:ptCount val="31"/>
                <c:pt idx="0">
                  <c:v>9.82</c:v>
                </c:pt>
                <c:pt idx="1">
                  <c:v>9</c:v>
                </c:pt>
                <c:pt idx="2">
                  <c:v>5.8600000000000012</c:v>
                </c:pt>
                <c:pt idx="3">
                  <c:v>6.7399999999999993</c:v>
                </c:pt>
                <c:pt idx="4">
                  <c:v>7.3599999999999994</c:v>
                </c:pt>
                <c:pt idx="5">
                  <c:v>5.74</c:v>
                </c:pt>
                <c:pt idx="6">
                  <c:v>5.78</c:v>
                </c:pt>
                <c:pt idx="7">
                  <c:v>3.44</c:v>
                </c:pt>
                <c:pt idx="8">
                  <c:v>6.7</c:v>
                </c:pt>
                <c:pt idx="9">
                  <c:v>3.0199999999999996</c:v>
                </c:pt>
                <c:pt idx="10">
                  <c:v>2.88</c:v>
                </c:pt>
                <c:pt idx="11">
                  <c:v>2.4</c:v>
                </c:pt>
                <c:pt idx="12">
                  <c:v>5.26</c:v>
                </c:pt>
                <c:pt idx="13">
                  <c:v>3.7</c:v>
                </c:pt>
                <c:pt idx="14">
                  <c:v>4.32</c:v>
                </c:pt>
                <c:pt idx="15">
                  <c:v>2.06</c:v>
                </c:pt>
                <c:pt idx="16">
                  <c:v>2.7</c:v>
                </c:pt>
                <c:pt idx="17">
                  <c:v>1.3800000000000001</c:v>
                </c:pt>
                <c:pt idx="18">
                  <c:v>3.5799999999999996</c:v>
                </c:pt>
                <c:pt idx="19">
                  <c:v>6.2200000000000006</c:v>
                </c:pt>
                <c:pt idx="20">
                  <c:v>2.5200000000000005</c:v>
                </c:pt>
                <c:pt idx="21">
                  <c:v>5.0599999999999996</c:v>
                </c:pt>
                <c:pt idx="22">
                  <c:v>2.44</c:v>
                </c:pt>
                <c:pt idx="23">
                  <c:v>1</c:v>
                </c:pt>
                <c:pt idx="24">
                  <c:v>4.7799999999999994</c:v>
                </c:pt>
                <c:pt idx="25">
                  <c:v>4.2799999999999994</c:v>
                </c:pt>
                <c:pt idx="26">
                  <c:v>2.54</c:v>
                </c:pt>
                <c:pt idx="27">
                  <c:v>1.1200000000000001</c:v>
                </c:pt>
                <c:pt idx="28">
                  <c:v>1.6199999999999999</c:v>
                </c:pt>
                <c:pt idx="29">
                  <c:v>4.0400000000000009</c:v>
                </c:pt>
                <c:pt idx="30">
                  <c:v>1.1599999999999999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F8F-F741-B5E9-CB4FFF7DF3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33494928"/>
        <c:axId val="2030393136"/>
      </c:scatterChart>
      <c:valAx>
        <c:axId val="2033494928"/>
        <c:scaling>
          <c:orientation val="minMax"/>
          <c:max val="5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30393136"/>
        <c:crosses val="autoZero"/>
        <c:crossBetween val="midCat"/>
      </c:valAx>
      <c:valAx>
        <c:axId val="2030393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334949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Contraceptive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prevalence</a:t>
            </a:r>
            <a:r>
              <a:rPr lang="sv-SE" baseline="0" dirty="0">
                <a:solidFill>
                  <a:schemeClr val="tx1"/>
                </a:solidFill>
              </a:rPr>
              <a:t> (%)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2.5919977642892767E-2"/>
          <c:y val="3.73878364905284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Blad1!$CD$2:$CD$32</c:f>
              <c:numCache>
                <c:formatCode>0</c:formatCode>
                <c:ptCount val="31"/>
                <c:pt idx="0">
                  <c:v>12288.219209948578</c:v>
                </c:pt>
                <c:pt idx="1">
                  <c:v>14994.695862750796</c:v>
                </c:pt>
                <c:pt idx="2">
                  <c:v>7669.5488041761155</c:v>
                </c:pt>
                <c:pt idx="3">
                  <c:v>9307.3195266985458</c:v>
                </c:pt>
                <c:pt idx="4">
                  <c:v>1861.137648664429</c:v>
                </c:pt>
                <c:pt idx="5">
                  <c:v>2686.3678274623617</c:v>
                </c:pt>
                <c:pt idx="6">
                  <c:v>3727.9115675620005</c:v>
                </c:pt>
                <c:pt idx="7">
                  <c:v>1574.4318884109964</c:v>
                </c:pt>
                <c:pt idx="8">
                  <c:v>1370.4056879646109</c:v>
                </c:pt>
                <c:pt idx="9">
                  <c:v>1286.9518119482823</c:v>
                </c:pt>
                <c:pt idx="10">
                  <c:v>782.95757283040587</c:v>
                </c:pt>
                <c:pt idx="11">
                  <c:v>1462.0974915411548</c:v>
                </c:pt>
                <c:pt idx="12">
                  <c:v>5376.6294392956224</c:v>
                </c:pt>
                <c:pt idx="13">
                  <c:v>1066.4358618037729</c:v>
                </c:pt>
                <c:pt idx="14">
                  <c:v>3115.1701852717547</c:v>
                </c:pt>
                <c:pt idx="15">
                  <c:v>2210.7459164879979</c:v>
                </c:pt>
                <c:pt idx="16">
                  <c:v>731.03904633495711</c:v>
                </c:pt>
                <c:pt idx="17">
                  <c:v>1702.8950901157871</c:v>
                </c:pt>
                <c:pt idx="18">
                  <c:v>2879.9590735416909</c:v>
                </c:pt>
                <c:pt idx="19">
                  <c:v>3541.3823747088818</c:v>
                </c:pt>
                <c:pt idx="20">
                  <c:v>1919.943225535038</c:v>
                </c:pt>
                <c:pt idx="21">
                  <c:v>2324.6919602116759</c:v>
                </c:pt>
                <c:pt idx="22">
                  <c:v>1036.3120286725366</c:v>
                </c:pt>
                <c:pt idx="23">
                  <c:v>1547.0287524108755</c:v>
                </c:pt>
                <c:pt idx="24">
                  <c:v>5484.0691111315664</c:v>
                </c:pt>
                <c:pt idx="25">
                  <c:v>1625.0041021209829</c:v>
                </c:pt>
                <c:pt idx="26">
                  <c:v>778.50950671305486</c:v>
                </c:pt>
                <c:pt idx="27">
                  <c:v>1995.5103968244839</c:v>
                </c:pt>
                <c:pt idx="28">
                  <c:v>1851.5516686695089</c:v>
                </c:pt>
                <c:pt idx="29">
                  <c:v>745.71985200689835</c:v>
                </c:pt>
                <c:pt idx="30">
                  <c:v>870.23647751809676</c:v>
                </c:pt>
              </c:numCache>
            </c:numRef>
          </c:xVal>
          <c:yVal>
            <c:numRef>
              <c:f>Blad1!$CE$2:$CE$32</c:f>
              <c:numCache>
                <c:formatCode>General</c:formatCode>
                <c:ptCount val="31"/>
                <c:pt idx="0">
                  <c:v>58.14</c:v>
                </c:pt>
                <c:pt idx="1">
                  <c:v>51.2</c:v>
                </c:pt>
                <c:pt idx="2">
                  <c:v>55.400000000000006</c:v>
                </c:pt>
                <c:pt idx="3">
                  <c:v>53.5</c:v>
                </c:pt>
                <c:pt idx="4">
                  <c:v>60.15</c:v>
                </c:pt>
                <c:pt idx="5">
                  <c:v>39.4</c:v>
                </c:pt>
                <c:pt idx="6">
                  <c:v>15.3</c:v>
                </c:pt>
                <c:pt idx="7">
                  <c:v>35.799999999999997</c:v>
                </c:pt>
                <c:pt idx="8">
                  <c:v>29.2</c:v>
                </c:pt>
                <c:pt idx="9">
                  <c:v>12.649999999999999</c:v>
                </c:pt>
                <c:pt idx="10">
                  <c:v>10.3</c:v>
                </c:pt>
                <c:pt idx="11">
                  <c:v>8.35</c:v>
                </c:pt>
                <c:pt idx="12">
                  <c:v>17.380000000000003</c:v>
                </c:pt>
                <c:pt idx="13">
                  <c:v>40.400000000000006</c:v>
                </c:pt>
                <c:pt idx="14">
                  <c:v>15.2</c:v>
                </c:pt>
                <c:pt idx="15">
                  <c:v>12.1</c:v>
                </c:pt>
                <c:pt idx="16">
                  <c:v>11.649999999999999</c:v>
                </c:pt>
                <c:pt idx="17">
                  <c:v>5.2799999999999994</c:v>
                </c:pt>
                <c:pt idx="18">
                  <c:v>9.3000000000000007</c:v>
                </c:pt>
                <c:pt idx="19">
                  <c:v>32.700000000000003</c:v>
                </c:pt>
                <c:pt idx="20">
                  <c:v>6.1</c:v>
                </c:pt>
                <c:pt idx="21">
                  <c:v>27.4</c:v>
                </c:pt>
                <c:pt idx="22">
                  <c:v>14.7</c:v>
                </c:pt>
                <c:pt idx="23">
                  <c:v>14.7</c:v>
                </c:pt>
                <c:pt idx="24">
                  <c:v>10.1</c:v>
                </c:pt>
                <c:pt idx="25">
                  <c:v>17.899999999999999</c:v>
                </c:pt>
                <c:pt idx="26">
                  <c:v>18.649999999999999</c:v>
                </c:pt>
                <c:pt idx="27">
                  <c:v>4.5</c:v>
                </c:pt>
                <c:pt idx="28">
                  <c:v>6.9</c:v>
                </c:pt>
                <c:pt idx="29">
                  <c:v>6.75</c:v>
                </c:pt>
                <c:pt idx="30">
                  <c:v>9.6999999999999993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4C8-9845-A195-B12B099A8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67742848"/>
        <c:axId val="1875879488"/>
      </c:scatterChart>
      <c:valAx>
        <c:axId val="1867742848"/>
        <c:scaling>
          <c:orientation val="minMax"/>
          <c:max val="5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5879488"/>
        <c:crosses val="autoZero"/>
        <c:crossBetween val="midCat"/>
      </c:valAx>
      <c:valAx>
        <c:axId val="1875879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677428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School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years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3.0577372324331477E-2"/>
          <c:y val="5.65827578525283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Blad1!$CH$2:$CH$32</c:f>
              <c:numCache>
                <c:formatCode>0.00</c:formatCode>
                <c:ptCount val="31"/>
                <c:pt idx="0">
                  <c:v>0.85</c:v>
                </c:pt>
                <c:pt idx="1">
                  <c:v>0.82</c:v>
                </c:pt>
                <c:pt idx="2">
                  <c:v>0.94</c:v>
                </c:pt>
                <c:pt idx="3">
                  <c:v>0.92</c:v>
                </c:pt>
                <c:pt idx="4">
                  <c:v>0.86</c:v>
                </c:pt>
                <c:pt idx="5">
                  <c:v>0.94</c:v>
                </c:pt>
                <c:pt idx="6">
                  <c:v>0.94</c:v>
                </c:pt>
                <c:pt idx="7">
                  <c:v>0.93</c:v>
                </c:pt>
                <c:pt idx="8">
                  <c:v>0.91</c:v>
                </c:pt>
                <c:pt idx="9">
                  <c:v>0.87</c:v>
                </c:pt>
                <c:pt idx="10">
                  <c:v>0.93</c:v>
                </c:pt>
                <c:pt idx="11">
                  <c:v>0.97</c:v>
                </c:pt>
                <c:pt idx="12">
                  <c:v>0.91</c:v>
                </c:pt>
                <c:pt idx="13">
                  <c:v>0.98</c:v>
                </c:pt>
                <c:pt idx="14">
                  <c:v>0.95</c:v>
                </c:pt>
                <c:pt idx="15">
                  <c:v>0.97</c:v>
                </c:pt>
                <c:pt idx="16">
                  <c:v>0.98</c:v>
                </c:pt>
                <c:pt idx="17">
                  <c:v>0.97</c:v>
                </c:pt>
                <c:pt idx="18">
                  <c:v>0.88</c:v>
                </c:pt>
                <c:pt idx="19">
                  <c:v>0.95</c:v>
                </c:pt>
                <c:pt idx="20">
                  <c:v>0.87</c:v>
                </c:pt>
                <c:pt idx="21">
                  <c:v>0.95</c:v>
                </c:pt>
                <c:pt idx="22">
                  <c:v>0.88</c:v>
                </c:pt>
                <c:pt idx="23">
                  <c:v>0.92</c:v>
                </c:pt>
                <c:pt idx="24">
                  <c:v>0.97</c:v>
                </c:pt>
                <c:pt idx="25">
                  <c:v>0.94</c:v>
                </c:pt>
                <c:pt idx="26">
                  <c:v>0.95</c:v>
                </c:pt>
                <c:pt idx="27">
                  <c:v>0.93</c:v>
                </c:pt>
                <c:pt idx="28">
                  <c:v>0.95</c:v>
                </c:pt>
                <c:pt idx="29">
                  <c:v>0.96</c:v>
                </c:pt>
                <c:pt idx="30">
                  <c:v>0.98</c:v>
                </c:pt>
              </c:numCache>
            </c:numRef>
          </c:xVal>
          <c:yVal>
            <c:numRef>
              <c:f>Blad1!$CI$2:$CI$32</c:f>
              <c:numCache>
                <c:formatCode>0.0</c:formatCode>
                <c:ptCount val="31"/>
                <c:pt idx="0">
                  <c:v>9.82</c:v>
                </c:pt>
                <c:pt idx="1">
                  <c:v>9</c:v>
                </c:pt>
                <c:pt idx="2">
                  <c:v>5.8600000000000012</c:v>
                </c:pt>
                <c:pt idx="3">
                  <c:v>6.7399999999999993</c:v>
                </c:pt>
                <c:pt idx="4">
                  <c:v>7.3599999999999994</c:v>
                </c:pt>
                <c:pt idx="5">
                  <c:v>5.74</c:v>
                </c:pt>
                <c:pt idx="6">
                  <c:v>5.78</c:v>
                </c:pt>
                <c:pt idx="7">
                  <c:v>3.44</c:v>
                </c:pt>
                <c:pt idx="8">
                  <c:v>6.7</c:v>
                </c:pt>
                <c:pt idx="9">
                  <c:v>3.0199999999999996</c:v>
                </c:pt>
                <c:pt idx="10">
                  <c:v>2.88</c:v>
                </c:pt>
                <c:pt idx="11">
                  <c:v>2.4</c:v>
                </c:pt>
                <c:pt idx="12">
                  <c:v>5.26</c:v>
                </c:pt>
                <c:pt idx="13">
                  <c:v>3.7</c:v>
                </c:pt>
                <c:pt idx="14">
                  <c:v>4.32</c:v>
                </c:pt>
                <c:pt idx="15">
                  <c:v>2.06</c:v>
                </c:pt>
                <c:pt idx="16">
                  <c:v>2.7</c:v>
                </c:pt>
                <c:pt idx="17">
                  <c:v>1.3800000000000001</c:v>
                </c:pt>
                <c:pt idx="18">
                  <c:v>3.5799999999999996</c:v>
                </c:pt>
                <c:pt idx="19">
                  <c:v>6.2200000000000006</c:v>
                </c:pt>
                <c:pt idx="20">
                  <c:v>2.5200000000000005</c:v>
                </c:pt>
                <c:pt idx="21">
                  <c:v>5.0599999999999996</c:v>
                </c:pt>
                <c:pt idx="22">
                  <c:v>2.44</c:v>
                </c:pt>
                <c:pt idx="23">
                  <c:v>1</c:v>
                </c:pt>
                <c:pt idx="24">
                  <c:v>4.7799999999999994</c:v>
                </c:pt>
                <c:pt idx="25">
                  <c:v>4.2799999999999994</c:v>
                </c:pt>
                <c:pt idx="26">
                  <c:v>2.54</c:v>
                </c:pt>
                <c:pt idx="27">
                  <c:v>1.1200000000000001</c:v>
                </c:pt>
                <c:pt idx="28">
                  <c:v>1.6199999999999999</c:v>
                </c:pt>
                <c:pt idx="29">
                  <c:v>4.0400000000000009</c:v>
                </c:pt>
                <c:pt idx="30">
                  <c:v>1.1599999999999999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106-714E-9DE9-8E8A552078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4541040"/>
        <c:axId val="1874751536"/>
      </c:scatterChart>
      <c:valAx>
        <c:axId val="1874541040"/>
        <c:scaling>
          <c:orientation val="minMax"/>
          <c:min val="0.70000000000000007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4751536"/>
        <c:crosses val="autoZero"/>
        <c:crossBetween val="midCat"/>
      </c:valAx>
      <c:valAx>
        <c:axId val="1874751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45410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Contraceptive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prevalence</a:t>
            </a:r>
            <a:r>
              <a:rPr lang="sv-SE" baseline="0" dirty="0">
                <a:solidFill>
                  <a:schemeClr val="tx1"/>
                </a:solidFill>
              </a:rPr>
              <a:t> (%)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2.4634039138322624E-2"/>
          <c:y val="2.72547200382281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Blad1!$Q$5:$Q$26</c:f>
              <c:numCache>
                <c:formatCode>0.00</c:formatCode>
                <c:ptCount val="22"/>
                <c:pt idx="0">
                  <c:v>0.32</c:v>
                </c:pt>
                <c:pt idx="1">
                  <c:v>0.51</c:v>
                </c:pt>
                <c:pt idx="2">
                  <c:v>0.37</c:v>
                </c:pt>
                <c:pt idx="3">
                  <c:v>0.43</c:v>
                </c:pt>
                <c:pt idx="4">
                  <c:v>0.18</c:v>
                </c:pt>
                <c:pt idx="5">
                  <c:v>0.28999999999999998</c:v>
                </c:pt>
                <c:pt idx="6">
                  <c:v>0.27</c:v>
                </c:pt>
                <c:pt idx="7">
                  <c:v>0.4</c:v>
                </c:pt>
                <c:pt idx="8">
                  <c:v>0.28999999999999998</c:v>
                </c:pt>
                <c:pt idx="9">
                  <c:v>0.72</c:v>
                </c:pt>
                <c:pt idx="10">
                  <c:v>0.54</c:v>
                </c:pt>
                <c:pt idx="11">
                  <c:v>0.48</c:v>
                </c:pt>
                <c:pt idx="12">
                  <c:v>0.7</c:v>
                </c:pt>
                <c:pt idx="13">
                  <c:v>0.88</c:v>
                </c:pt>
                <c:pt idx="14">
                  <c:v>0.32</c:v>
                </c:pt>
                <c:pt idx="15">
                  <c:v>0.23</c:v>
                </c:pt>
                <c:pt idx="16">
                  <c:v>0.33</c:v>
                </c:pt>
                <c:pt idx="17">
                  <c:v>0.67</c:v>
                </c:pt>
                <c:pt idx="18">
                  <c:v>0.44</c:v>
                </c:pt>
                <c:pt idx="19">
                  <c:v>0.16</c:v>
                </c:pt>
                <c:pt idx="20">
                  <c:v>0.41</c:v>
                </c:pt>
                <c:pt idx="21">
                  <c:v>0.66</c:v>
                </c:pt>
              </c:numCache>
            </c:numRef>
          </c:xVal>
          <c:yVal>
            <c:numRef>
              <c:f>Blad1!$R$5:$R$26</c:f>
              <c:numCache>
                <c:formatCode>General</c:formatCode>
                <c:ptCount val="22"/>
                <c:pt idx="0">
                  <c:v>59.2</c:v>
                </c:pt>
                <c:pt idx="1">
                  <c:v>67.599999999999994</c:v>
                </c:pt>
                <c:pt idx="2">
                  <c:v>69.099999999999994</c:v>
                </c:pt>
                <c:pt idx="3">
                  <c:v>71</c:v>
                </c:pt>
                <c:pt idx="4">
                  <c:v>66.400000000000006</c:v>
                </c:pt>
                <c:pt idx="5">
                  <c:v>68.900000000000006</c:v>
                </c:pt>
                <c:pt idx="6">
                  <c:v>73.400000000000006</c:v>
                </c:pt>
                <c:pt idx="7">
                  <c:v>49.2</c:v>
                </c:pt>
                <c:pt idx="8">
                  <c:v>83.3</c:v>
                </c:pt>
                <c:pt idx="9">
                  <c:v>42.7</c:v>
                </c:pt>
                <c:pt idx="10">
                  <c:v>61.7</c:v>
                </c:pt>
                <c:pt idx="11">
                  <c:v>54.7</c:v>
                </c:pt>
                <c:pt idx="12">
                  <c:v>48.1</c:v>
                </c:pt>
                <c:pt idx="13">
                  <c:v>61.7</c:v>
                </c:pt>
                <c:pt idx="14" formatCode="0.00">
                  <c:v>72</c:v>
                </c:pt>
                <c:pt idx="15">
                  <c:v>70</c:v>
                </c:pt>
                <c:pt idx="16">
                  <c:v>68.099999999999994</c:v>
                </c:pt>
                <c:pt idx="17">
                  <c:v>64.2</c:v>
                </c:pt>
                <c:pt idx="18">
                  <c:v>62.3</c:v>
                </c:pt>
                <c:pt idx="19">
                  <c:v>62.1</c:v>
                </c:pt>
                <c:pt idx="20" formatCode="0.00">
                  <c:v>70.900000000000006</c:v>
                </c:pt>
                <c:pt idx="21" formatCode="0.00">
                  <c:v>71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42B-7247-BAE0-333901C6F8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0199520"/>
        <c:axId val="1874923712"/>
      </c:scatterChart>
      <c:valAx>
        <c:axId val="18101995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4923712"/>
        <c:crosses val="autoZero"/>
        <c:crossBetween val="midCat"/>
      </c:valAx>
      <c:valAx>
        <c:axId val="1874923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1019952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>
                <a:solidFill>
                  <a:schemeClr val="tx1"/>
                </a:solidFill>
              </a:rPr>
              <a:t>GDP</a:t>
            </a:r>
            <a:r>
              <a:rPr lang="sv-SE" baseline="0" dirty="0">
                <a:solidFill>
                  <a:schemeClr val="tx1"/>
                </a:solidFill>
              </a:rPr>
              <a:t> per capita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3.7369955831349652E-2"/>
          <c:y val="3.84248242518126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Blad1!$CJ$2:$CJ$32</c:f>
              <c:numCache>
                <c:formatCode>0.00</c:formatCode>
                <c:ptCount val="31"/>
                <c:pt idx="0">
                  <c:v>0.85</c:v>
                </c:pt>
                <c:pt idx="1">
                  <c:v>0.82</c:v>
                </c:pt>
                <c:pt idx="2">
                  <c:v>0.94</c:v>
                </c:pt>
                <c:pt idx="3">
                  <c:v>0.92</c:v>
                </c:pt>
                <c:pt idx="4">
                  <c:v>0.86</c:v>
                </c:pt>
                <c:pt idx="5">
                  <c:v>0.94</c:v>
                </c:pt>
                <c:pt idx="6">
                  <c:v>0.94</c:v>
                </c:pt>
                <c:pt idx="7">
                  <c:v>0.93</c:v>
                </c:pt>
                <c:pt idx="8">
                  <c:v>0.91</c:v>
                </c:pt>
                <c:pt idx="9">
                  <c:v>0.87</c:v>
                </c:pt>
                <c:pt idx="10">
                  <c:v>0.93</c:v>
                </c:pt>
                <c:pt idx="11">
                  <c:v>0.97</c:v>
                </c:pt>
                <c:pt idx="12">
                  <c:v>0.91</c:v>
                </c:pt>
                <c:pt idx="13">
                  <c:v>0.98</c:v>
                </c:pt>
                <c:pt idx="14">
                  <c:v>0.95</c:v>
                </c:pt>
                <c:pt idx="15">
                  <c:v>0.97</c:v>
                </c:pt>
                <c:pt idx="16">
                  <c:v>0.98</c:v>
                </c:pt>
                <c:pt idx="17">
                  <c:v>0.97</c:v>
                </c:pt>
                <c:pt idx="18">
                  <c:v>0.88</c:v>
                </c:pt>
                <c:pt idx="19">
                  <c:v>0.95</c:v>
                </c:pt>
                <c:pt idx="20">
                  <c:v>0.87</c:v>
                </c:pt>
                <c:pt idx="21">
                  <c:v>0.95</c:v>
                </c:pt>
                <c:pt idx="22">
                  <c:v>0.88</c:v>
                </c:pt>
                <c:pt idx="23">
                  <c:v>0.92</c:v>
                </c:pt>
                <c:pt idx="24">
                  <c:v>0.97</c:v>
                </c:pt>
                <c:pt idx="25">
                  <c:v>0.94</c:v>
                </c:pt>
                <c:pt idx="26">
                  <c:v>0.95</c:v>
                </c:pt>
                <c:pt idx="27">
                  <c:v>0.93</c:v>
                </c:pt>
                <c:pt idx="28">
                  <c:v>0.95</c:v>
                </c:pt>
                <c:pt idx="29">
                  <c:v>0.96</c:v>
                </c:pt>
                <c:pt idx="30">
                  <c:v>0.98</c:v>
                </c:pt>
              </c:numCache>
            </c:numRef>
          </c:xVal>
          <c:yVal>
            <c:numRef>
              <c:f>Blad1!$CK$2:$CK$32</c:f>
              <c:numCache>
                <c:formatCode>0</c:formatCode>
                <c:ptCount val="31"/>
                <c:pt idx="0">
                  <c:v>12288.219209948578</c:v>
                </c:pt>
                <c:pt idx="1">
                  <c:v>14994.695862750796</c:v>
                </c:pt>
                <c:pt idx="2">
                  <c:v>7669.5488041761155</c:v>
                </c:pt>
                <c:pt idx="3">
                  <c:v>9307.3195266985458</c:v>
                </c:pt>
                <c:pt idx="4">
                  <c:v>1861.137648664429</c:v>
                </c:pt>
                <c:pt idx="5">
                  <c:v>2686.3678274623617</c:v>
                </c:pt>
                <c:pt idx="6">
                  <c:v>3727.9115675620005</c:v>
                </c:pt>
                <c:pt idx="7">
                  <c:v>1574.4318884109964</c:v>
                </c:pt>
                <c:pt idx="8">
                  <c:v>1370.4056879646109</c:v>
                </c:pt>
                <c:pt idx="9">
                  <c:v>1286.9518119482823</c:v>
                </c:pt>
                <c:pt idx="10">
                  <c:v>782.95757283040587</c:v>
                </c:pt>
                <c:pt idx="11">
                  <c:v>1462.0974915411548</c:v>
                </c:pt>
                <c:pt idx="12">
                  <c:v>5376.6294392956224</c:v>
                </c:pt>
                <c:pt idx="13">
                  <c:v>1066.4358618037729</c:v>
                </c:pt>
                <c:pt idx="14">
                  <c:v>3115.1701852717547</c:v>
                </c:pt>
                <c:pt idx="15">
                  <c:v>2210.7459164879979</c:v>
                </c:pt>
                <c:pt idx="16">
                  <c:v>731.03904633495711</c:v>
                </c:pt>
                <c:pt idx="17">
                  <c:v>1702.8950901157871</c:v>
                </c:pt>
                <c:pt idx="18">
                  <c:v>2879.9590735416909</c:v>
                </c:pt>
                <c:pt idx="19">
                  <c:v>3541.3823747088818</c:v>
                </c:pt>
                <c:pt idx="20">
                  <c:v>1919.943225535038</c:v>
                </c:pt>
                <c:pt idx="21">
                  <c:v>2324.6919602116759</c:v>
                </c:pt>
                <c:pt idx="22">
                  <c:v>1036.3120286725366</c:v>
                </c:pt>
                <c:pt idx="23">
                  <c:v>1547.0287524108755</c:v>
                </c:pt>
                <c:pt idx="24">
                  <c:v>5484.0691111315664</c:v>
                </c:pt>
                <c:pt idx="25">
                  <c:v>1625.0041021209829</c:v>
                </c:pt>
                <c:pt idx="26">
                  <c:v>778.50950671305486</c:v>
                </c:pt>
                <c:pt idx="27">
                  <c:v>1995.5103968244839</c:v>
                </c:pt>
                <c:pt idx="28">
                  <c:v>1851.5516686695089</c:v>
                </c:pt>
                <c:pt idx="29">
                  <c:v>745.71985200689835</c:v>
                </c:pt>
                <c:pt idx="30">
                  <c:v>870.23647751809676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1A8-3C4F-A188-6C7C9373F0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2215824"/>
        <c:axId val="1734736976"/>
      </c:scatterChart>
      <c:valAx>
        <c:axId val="1872215824"/>
        <c:scaling>
          <c:orientation val="minMax"/>
          <c:min val="0.70000000000000007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734736976"/>
        <c:crosses val="autoZero"/>
        <c:crossBetween val="midCat"/>
      </c:valAx>
      <c:valAx>
        <c:axId val="1734736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221582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Contraceptive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prevalence</a:t>
            </a:r>
            <a:r>
              <a:rPr lang="sv-SE" baseline="0" dirty="0">
                <a:solidFill>
                  <a:schemeClr val="tx1"/>
                </a:solidFill>
              </a:rPr>
              <a:t> (%)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2.2529076589473302E-2"/>
          <c:y val="4.45813477959437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Blad1!$CW$4:$CW$27</c:f>
              <c:numCache>
                <c:formatCode>0.0</c:formatCode>
                <c:ptCount val="24"/>
                <c:pt idx="0">
                  <c:v>11.4</c:v>
                </c:pt>
                <c:pt idx="1">
                  <c:v>10.92</c:v>
                </c:pt>
                <c:pt idx="2">
                  <c:v>11.2</c:v>
                </c:pt>
                <c:pt idx="3">
                  <c:v>12.220000000000002</c:v>
                </c:pt>
                <c:pt idx="4">
                  <c:v>7.24</c:v>
                </c:pt>
                <c:pt idx="5">
                  <c:v>9.48</c:v>
                </c:pt>
                <c:pt idx="6">
                  <c:v>7.5</c:v>
                </c:pt>
                <c:pt idx="7">
                  <c:v>10.599999999999998</c:v>
                </c:pt>
                <c:pt idx="8">
                  <c:v>9.6999999999999993</c:v>
                </c:pt>
                <c:pt idx="9">
                  <c:v>4.7799999999999994</c:v>
                </c:pt>
                <c:pt idx="10">
                  <c:v>4.7799999999999994</c:v>
                </c:pt>
                <c:pt idx="11">
                  <c:v>2.8400000000000003</c:v>
                </c:pt>
                <c:pt idx="12">
                  <c:v>11.166666666666666</c:v>
                </c:pt>
                <c:pt idx="13">
                  <c:v>4.4399999999999995</c:v>
                </c:pt>
                <c:pt idx="14">
                  <c:v>7.2200000000000006</c:v>
                </c:pt>
                <c:pt idx="15">
                  <c:v>3.4799999999999995</c:v>
                </c:pt>
                <c:pt idx="16">
                  <c:v>11.580000000000002</c:v>
                </c:pt>
                <c:pt idx="17">
                  <c:v>10.46</c:v>
                </c:pt>
                <c:pt idx="18">
                  <c:v>4.2200000000000006</c:v>
                </c:pt>
                <c:pt idx="19">
                  <c:v>9.4</c:v>
                </c:pt>
                <c:pt idx="20">
                  <c:v>10.819999999999999</c:v>
                </c:pt>
                <c:pt idx="21">
                  <c:v>10.760000000000002</c:v>
                </c:pt>
                <c:pt idx="22">
                  <c:v>3.56</c:v>
                </c:pt>
                <c:pt idx="23">
                  <c:v>1.4</c:v>
                </c:pt>
              </c:numCache>
            </c:numRef>
          </c:xVal>
          <c:yVal>
            <c:numRef>
              <c:f>Blad1!$CX$4:$CX$27</c:f>
              <c:numCache>
                <c:formatCode>General</c:formatCode>
                <c:ptCount val="24"/>
                <c:pt idx="0">
                  <c:v>75.400000000000006</c:v>
                </c:pt>
                <c:pt idx="1">
                  <c:v>57.06</c:v>
                </c:pt>
                <c:pt idx="2">
                  <c:v>70.849999999999994</c:v>
                </c:pt>
                <c:pt idx="3">
                  <c:v>44.240000000000009</c:v>
                </c:pt>
                <c:pt idx="4">
                  <c:v>78.650000000000006</c:v>
                </c:pt>
                <c:pt idx="5">
                  <c:v>57</c:v>
                </c:pt>
                <c:pt idx="6">
                  <c:v>66.575000000000003</c:v>
                </c:pt>
                <c:pt idx="7">
                  <c:v>14.3</c:v>
                </c:pt>
                <c:pt idx="8">
                  <c:v>35.159999999999997</c:v>
                </c:pt>
                <c:pt idx="9">
                  <c:v>47.5</c:v>
                </c:pt>
                <c:pt idx="10">
                  <c:v>42.099999999999994</c:v>
                </c:pt>
                <c:pt idx="11">
                  <c:v>44.2</c:v>
                </c:pt>
                <c:pt idx="12">
                  <c:v>61.9</c:v>
                </c:pt>
                <c:pt idx="13">
                  <c:v>48.1</c:v>
                </c:pt>
                <c:pt idx="14">
                  <c:v>57.480000000000004</c:v>
                </c:pt>
                <c:pt idx="15">
                  <c:v>34.9</c:v>
                </c:pt>
                <c:pt idx="16">
                  <c:v>49.599999999999994</c:v>
                </c:pt>
                <c:pt idx="17">
                  <c:v>50</c:v>
                </c:pt>
                <c:pt idx="18">
                  <c:v>39.480000000000004</c:v>
                </c:pt>
                <c:pt idx="19">
                  <c:v>34.950000000000003</c:v>
                </c:pt>
                <c:pt idx="20">
                  <c:v>41.339999999999996</c:v>
                </c:pt>
                <c:pt idx="21">
                  <c:v>31.7</c:v>
                </c:pt>
                <c:pt idx="22">
                  <c:v>20.5</c:v>
                </c:pt>
                <c:pt idx="23">
                  <c:v>17.600000000000001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353-E248-A21C-CCF9DA2AA8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74550880"/>
        <c:axId val="1880536192"/>
      </c:scatterChart>
      <c:valAx>
        <c:axId val="17745508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80536192"/>
        <c:crosses val="autoZero"/>
        <c:crossBetween val="midCat"/>
      </c:valAx>
      <c:valAx>
        <c:axId val="1880536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7745508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userShapes r:id="rId4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Contraceptive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prevalence</a:t>
            </a:r>
            <a:r>
              <a:rPr lang="sv-SE" baseline="0" dirty="0">
                <a:solidFill>
                  <a:schemeClr val="tx1"/>
                </a:solidFill>
              </a:rPr>
              <a:t> (%)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4.4524869639753732E-4"/>
          <c:y val="2.6685801997652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Blad1!$CS$4:$CS$27</c:f>
              <c:numCache>
                <c:formatCode>0.00</c:formatCode>
                <c:ptCount val="24"/>
                <c:pt idx="0">
                  <c:v>0.25</c:v>
                </c:pt>
                <c:pt idx="1">
                  <c:v>0.59</c:v>
                </c:pt>
                <c:pt idx="2">
                  <c:v>0.43</c:v>
                </c:pt>
                <c:pt idx="3">
                  <c:v>0.26</c:v>
                </c:pt>
                <c:pt idx="4">
                  <c:v>0.97</c:v>
                </c:pt>
                <c:pt idx="5">
                  <c:v>0.83</c:v>
                </c:pt>
                <c:pt idx="6">
                  <c:v>0.35</c:v>
                </c:pt>
                <c:pt idx="7">
                  <c:v>0.5</c:v>
                </c:pt>
                <c:pt idx="8">
                  <c:v>0.92</c:v>
                </c:pt>
                <c:pt idx="9">
                  <c:v>0.99</c:v>
                </c:pt>
                <c:pt idx="10">
                  <c:v>0.97</c:v>
                </c:pt>
                <c:pt idx="11">
                  <c:v>0.94</c:v>
                </c:pt>
                <c:pt idx="12">
                  <c:v>0.62</c:v>
                </c:pt>
                <c:pt idx="13">
                  <c:v>0.85</c:v>
                </c:pt>
                <c:pt idx="14">
                  <c:v>0.99</c:v>
                </c:pt>
                <c:pt idx="15">
                  <c:v>0.93</c:v>
                </c:pt>
                <c:pt idx="16">
                  <c:v>0.51</c:v>
                </c:pt>
                <c:pt idx="17">
                  <c:v>0.46</c:v>
                </c:pt>
                <c:pt idx="18">
                  <c:v>0.98</c:v>
                </c:pt>
                <c:pt idx="19">
                  <c:v>0.95</c:v>
                </c:pt>
                <c:pt idx="20">
                  <c:v>0.69</c:v>
                </c:pt>
                <c:pt idx="21">
                  <c:v>0.84</c:v>
                </c:pt>
                <c:pt idx="22">
                  <c:v>0.96</c:v>
                </c:pt>
                <c:pt idx="23">
                  <c:v>0.97</c:v>
                </c:pt>
              </c:numCache>
            </c:numRef>
          </c:xVal>
          <c:yVal>
            <c:numRef>
              <c:f>Blad1!$CT$4:$CT$27</c:f>
              <c:numCache>
                <c:formatCode>General</c:formatCode>
                <c:ptCount val="24"/>
                <c:pt idx="0">
                  <c:v>75.400000000000006</c:v>
                </c:pt>
                <c:pt idx="1">
                  <c:v>57.06</c:v>
                </c:pt>
                <c:pt idx="2">
                  <c:v>70.849999999999994</c:v>
                </c:pt>
                <c:pt idx="3">
                  <c:v>44.240000000000009</c:v>
                </c:pt>
                <c:pt idx="4">
                  <c:v>78.650000000000006</c:v>
                </c:pt>
                <c:pt idx="5">
                  <c:v>57</c:v>
                </c:pt>
                <c:pt idx="6">
                  <c:v>66.575000000000003</c:v>
                </c:pt>
                <c:pt idx="7">
                  <c:v>14.3</c:v>
                </c:pt>
                <c:pt idx="8">
                  <c:v>35.159999999999997</c:v>
                </c:pt>
                <c:pt idx="9">
                  <c:v>47.5</c:v>
                </c:pt>
                <c:pt idx="10">
                  <c:v>42.099999999999994</c:v>
                </c:pt>
                <c:pt idx="11">
                  <c:v>44.2</c:v>
                </c:pt>
                <c:pt idx="12">
                  <c:v>61.9</c:v>
                </c:pt>
                <c:pt idx="13">
                  <c:v>48.1</c:v>
                </c:pt>
                <c:pt idx="14">
                  <c:v>57.480000000000004</c:v>
                </c:pt>
                <c:pt idx="15">
                  <c:v>34.9</c:v>
                </c:pt>
                <c:pt idx="16">
                  <c:v>49.599999999999994</c:v>
                </c:pt>
                <c:pt idx="17">
                  <c:v>50</c:v>
                </c:pt>
                <c:pt idx="18">
                  <c:v>39.480000000000004</c:v>
                </c:pt>
                <c:pt idx="19">
                  <c:v>34.950000000000003</c:v>
                </c:pt>
                <c:pt idx="20">
                  <c:v>41.339999999999996</c:v>
                </c:pt>
                <c:pt idx="21">
                  <c:v>31.7</c:v>
                </c:pt>
                <c:pt idx="22">
                  <c:v>20.5</c:v>
                </c:pt>
                <c:pt idx="23">
                  <c:v>17.600000000000001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0C4-8841-8648-799AA333BD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81965232"/>
        <c:axId val="1873335680"/>
      </c:scatterChart>
      <c:valAx>
        <c:axId val="1881965232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3335680"/>
        <c:crosses val="autoZero"/>
        <c:crossBetween val="midCat"/>
      </c:valAx>
      <c:valAx>
        <c:axId val="1873335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819652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userShapes r:id="rId4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School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years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2.1461733721694062E-2"/>
          <c:y val="2.64714403729068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Blad1!$DB$4:$DB$27</c:f>
              <c:numCache>
                <c:formatCode>0</c:formatCode>
                <c:ptCount val="24"/>
                <c:pt idx="0">
                  <c:v>51715.600191752943</c:v>
                </c:pt>
                <c:pt idx="1">
                  <c:v>78588.003747497074</c:v>
                </c:pt>
                <c:pt idx="2">
                  <c:v>32631.493460029404</c:v>
                </c:pt>
                <c:pt idx="3">
                  <c:v>36902.238909692438</c:v>
                </c:pt>
                <c:pt idx="4">
                  <c:v>14572.867243097626</c:v>
                </c:pt>
                <c:pt idx="5">
                  <c:v>16925.277271479466</c:v>
                </c:pt>
                <c:pt idx="6">
                  <c:v>2880.7569962939961</c:v>
                </c:pt>
                <c:pt idx="7">
                  <c:v>16329.905658462259</c:v>
                </c:pt>
                <c:pt idx="8">
                  <c:v>23366.020447283816</c:v>
                </c:pt>
                <c:pt idx="9">
                  <c:v>2843.7625230230879</c:v>
                </c:pt>
                <c:pt idx="10">
                  <c:v>4466.3770582724774</c:v>
                </c:pt>
                <c:pt idx="11">
                  <c:v>2175.7701542515488</c:v>
                </c:pt>
                <c:pt idx="12">
                  <c:v>5074.8639376838228</c:v>
                </c:pt>
                <c:pt idx="13">
                  <c:v>5135.7701521297513</c:v>
                </c:pt>
                <c:pt idx="14">
                  <c:v>9620.6123019630995</c:v>
                </c:pt>
                <c:pt idx="15">
                  <c:v>2969.0370439068465</c:v>
                </c:pt>
                <c:pt idx="16">
                  <c:v>22669.416386274046</c:v>
                </c:pt>
                <c:pt idx="17">
                  <c:v>10430.19227306782</c:v>
                </c:pt>
                <c:pt idx="18">
                  <c:v>5119.2790776342154</c:v>
                </c:pt>
                <c:pt idx="19">
                  <c:v>6292.6467621873544</c:v>
                </c:pt>
                <c:pt idx="20">
                  <c:v>3066.0458632278633</c:v>
                </c:pt>
                <c:pt idx="21">
                  <c:v>2432.7600125219296</c:v>
                </c:pt>
                <c:pt idx="22">
                  <c:v>4482.6465785724567</c:v>
                </c:pt>
                <c:pt idx="23">
                  <c:v>1799.3380387526904</c:v>
                </c:pt>
              </c:numCache>
            </c:numRef>
          </c:xVal>
          <c:yVal>
            <c:numRef>
              <c:f>Blad1!$DC$4:$DC$27</c:f>
              <c:numCache>
                <c:formatCode>0.0</c:formatCode>
                <c:ptCount val="24"/>
                <c:pt idx="0">
                  <c:v>11.4</c:v>
                </c:pt>
                <c:pt idx="1">
                  <c:v>10.92</c:v>
                </c:pt>
                <c:pt idx="2">
                  <c:v>11.2</c:v>
                </c:pt>
                <c:pt idx="3">
                  <c:v>12.220000000000002</c:v>
                </c:pt>
                <c:pt idx="4">
                  <c:v>7.24</c:v>
                </c:pt>
                <c:pt idx="5">
                  <c:v>9.48</c:v>
                </c:pt>
                <c:pt idx="6">
                  <c:v>7.5</c:v>
                </c:pt>
                <c:pt idx="7">
                  <c:v>10.599999999999998</c:v>
                </c:pt>
                <c:pt idx="8">
                  <c:v>9.6999999999999993</c:v>
                </c:pt>
                <c:pt idx="9">
                  <c:v>4.7799999999999994</c:v>
                </c:pt>
                <c:pt idx="10">
                  <c:v>4.7799999999999994</c:v>
                </c:pt>
                <c:pt idx="11">
                  <c:v>2.8400000000000003</c:v>
                </c:pt>
                <c:pt idx="12">
                  <c:v>11.166666666666666</c:v>
                </c:pt>
                <c:pt idx="13">
                  <c:v>4.4399999999999995</c:v>
                </c:pt>
                <c:pt idx="14">
                  <c:v>7.2200000000000006</c:v>
                </c:pt>
                <c:pt idx="15">
                  <c:v>3.4799999999999995</c:v>
                </c:pt>
                <c:pt idx="16">
                  <c:v>11.580000000000002</c:v>
                </c:pt>
                <c:pt idx="17">
                  <c:v>10.46</c:v>
                </c:pt>
                <c:pt idx="18">
                  <c:v>4.2200000000000006</c:v>
                </c:pt>
                <c:pt idx="19">
                  <c:v>9.4</c:v>
                </c:pt>
                <c:pt idx="20">
                  <c:v>10.819999999999999</c:v>
                </c:pt>
                <c:pt idx="21">
                  <c:v>10.760000000000002</c:v>
                </c:pt>
                <c:pt idx="22">
                  <c:v>3.56</c:v>
                </c:pt>
                <c:pt idx="23">
                  <c:v>1.4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2E2-9D46-85C7-FA001F4E71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88044016"/>
        <c:axId val="1987926576"/>
      </c:scatterChart>
      <c:valAx>
        <c:axId val="1988044016"/>
        <c:scaling>
          <c:orientation val="minMax"/>
          <c:max val="8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987926576"/>
        <c:crosses val="autoZero"/>
        <c:crossBetween val="midCat"/>
      </c:valAx>
      <c:valAx>
        <c:axId val="198792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98804401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Contraceptive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prevalence</a:t>
            </a:r>
            <a:r>
              <a:rPr lang="sv-SE" baseline="0" dirty="0">
                <a:solidFill>
                  <a:schemeClr val="tx1"/>
                </a:solidFill>
              </a:rPr>
              <a:t> (%)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3.3705610678782319E-2"/>
          <c:y val="3.94980328735596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Blad1!$CU$4:$CU$27</c:f>
              <c:numCache>
                <c:formatCode>0</c:formatCode>
                <c:ptCount val="24"/>
                <c:pt idx="0">
                  <c:v>51715.600191752943</c:v>
                </c:pt>
                <c:pt idx="1">
                  <c:v>78588.003747497074</c:v>
                </c:pt>
                <c:pt idx="2">
                  <c:v>32631.493460029404</c:v>
                </c:pt>
                <c:pt idx="3">
                  <c:v>36902.238909692438</c:v>
                </c:pt>
                <c:pt idx="4">
                  <c:v>14572.867243097626</c:v>
                </c:pt>
                <c:pt idx="5">
                  <c:v>16925.277271479466</c:v>
                </c:pt>
                <c:pt idx="6">
                  <c:v>2880.7569962939961</c:v>
                </c:pt>
                <c:pt idx="7">
                  <c:v>16329.905658462259</c:v>
                </c:pt>
                <c:pt idx="8">
                  <c:v>23366.020447283816</c:v>
                </c:pt>
                <c:pt idx="9">
                  <c:v>2843.7625230230879</c:v>
                </c:pt>
                <c:pt idx="10">
                  <c:v>4466.3770582724774</c:v>
                </c:pt>
                <c:pt idx="11">
                  <c:v>2175.7701542515488</c:v>
                </c:pt>
                <c:pt idx="12">
                  <c:v>5074.8639376838228</c:v>
                </c:pt>
                <c:pt idx="13">
                  <c:v>5135.7701521297513</c:v>
                </c:pt>
                <c:pt idx="14">
                  <c:v>9620.6123019630995</c:v>
                </c:pt>
                <c:pt idx="15">
                  <c:v>2969.0370439068465</c:v>
                </c:pt>
                <c:pt idx="16">
                  <c:v>22669.416386274046</c:v>
                </c:pt>
                <c:pt idx="17">
                  <c:v>10430.19227306782</c:v>
                </c:pt>
                <c:pt idx="18">
                  <c:v>5119.2790776342154</c:v>
                </c:pt>
                <c:pt idx="19">
                  <c:v>6292.6467621873544</c:v>
                </c:pt>
                <c:pt idx="20">
                  <c:v>3066.0458632278633</c:v>
                </c:pt>
                <c:pt idx="21">
                  <c:v>2432.7600125219296</c:v>
                </c:pt>
                <c:pt idx="22">
                  <c:v>4482.6465785724567</c:v>
                </c:pt>
                <c:pt idx="23">
                  <c:v>1799.3380387526904</c:v>
                </c:pt>
              </c:numCache>
            </c:numRef>
          </c:xVal>
          <c:yVal>
            <c:numRef>
              <c:f>Blad1!$CV$4:$CV$27</c:f>
              <c:numCache>
                <c:formatCode>General</c:formatCode>
                <c:ptCount val="24"/>
                <c:pt idx="0">
                  <c:v>75.400000000000006</c:v>
                </c:pt>
                <c:pt idx="1">
                  <c:v>57.06</c:v>
                </c:pt>
                <c:pt idx="2">
                  <c:v>70.849999999999994</c:v>
                </c:pt>
                <c:pt idx="3">
                  <c:v>44.240000000000009</c:v>
                </c:pt>
                <c:pt idx="4">
                  <c:v>78.650000000000006</c:v>
                </c:pt>
                <c:pt idx="5">
                  <c:v>57</c:v>
                </c:pt>
                <c:pt idx="6">
                  <c:v>66.575000000000003</c:v>
                </c:pt>
                <c:pt idx="7">
                  <c:v>14.3</c:v>
                </c:pt>
                <c:pt idx="8">
                  <c:v>35.159999999999997</c:v>
                </c:pt>
                <c:pt idx="9">
                  <c:v>47.5</c:v>
                </c:pt>
                <c:pt idx="10">
                  <c:v>42.099999999999994</c:v>
                </c:pt>
                <c:pt idx="11">
                  <c:v>44.2</c:v>
                </c:pt>
                <c:pt idx="12">
                  <c:v>61.9</c:v>
                </c:pt>
                <c:pt idx="13">
                  <c:v>48.1</c:v>
                </c:pt>
                <c:pt idx="14">
                  <c:v>57.480000000000004</c:v>
                </c:pt>
                <c:pt idx="15">
                  <c:v>34.9</c:v>
                </c:pt>
                <c:pt idx="16">
                  <c:v>49.599999999999994</c:v>
                </c:pt>
                <c:pt idx="17">
                  <c:v>50</c:v>
                </c:pt>
                <c:pt idx="18">
                  <c:v>39.480000000000004</c:v>
                </c:pt>
                <c:pt idx="19">
                  <c:v>34.950000000000003</c:v>
                </c:pt>
                <c:pt idx="20">
                  <c:v>41.339999999999996</c:v>
                </c:pt>
                <c:pt idx="21">
                  <c:v>31.7</c:v>
                </c:pt>
                <c:pt idx="22">
                  <c:v>20.5</c:v>
                </c:pt>
                <c:pt idx="23">
                  <c:v>17.600000000000001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547-B742-B10D-7C07CE3034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82281280"/>
        <c:axId val="1874354576"/>
      </c:scatterChart>
      <c:valAx>
        <c:axId val="1882281280"/>
        <c:scaling>
          <c:orientation val="minMax"/>
          <c:max val="8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4354576"/>
        <c:crosses val="autoZero"/>
        <c:crossBetween val="midCat"/>
      </c:valAx>
      <c:valAx>
        <c:axId val="1874354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822812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userShapes r:id="rId4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School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years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2.5371199122309604E-2"/>
          <c:y val="5.26640438314128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Blad1!$CY$4:$CY$27</c:f>
              <c:numCache>
                <c:formatCode>0.00</c:formatCode>
                <c:ptCount val="24"/>
                <c:pt idx="0">
                  <c:v>0.25</c:v>
                </c:pt>
                <c:pt idx="1">
                  <c:v>0.59</c:v>
                </c:pt>
                <c:pt idx="2">
                  <c:v>0.43</c:v>
                </c:pt>
                <c:pt idx="3">
                  <c:v>0.26</c:v>
                </c:pt>
                <c:pt idx="4">
                  <c:v>0.97</c:v>
                </c:pt>
                <c:pt idx="5">
                  <c:v>0.83</c:v>
                </c:pt>
                <c:pt idx="6">
                  <c:v>0.35</c:v>
                </c:pt>
                <c:pt idx="7">
                  <c:v>0.5</c:v>
                </c:pt>
                <c:pt idx="8">
                  <c:v>0.92</c:v>
                </c:pt>
                <c:pt idx="9">
                  <c:v>0.99</c:v>
                </c:pt>
                <c:pt idx="10">
                  <c:v>0.97</c:v>
                </c:pt>
                <c:pt idx="11">
                  <c:v>0.94</c:v>
                </c:pt>
                <c:pt idx="12">
                  <c:v>0.62</c:v>
                </c:pt>
                <c:pt idx="13">
                  <c:v>0.85</c:v>
                </c:pt>
                <c:pt idx="14">
                  <c:v>0.99</c:v>
                </c:pt>
                <c:pt idx="15">
                  <c:v>0.93</c:v>
                </c:pt>
                <c:pt idx="16">
                  <c:v>0.51</c:v>
                </c:pt>
                <c:pt idx="17">
                  <c:v>0.46</c:v>
                </c:pt>
                <c:pt idx="18">
                  <c:v>0.98</c:v>
                </c:pt>
                <c:pt idx="19">
                  <c:v>0.95</c:v>
                </c:pt>
                <c:pt idx="20">
                  <c:v>0.69</c:v>
                </c:pt>
                <c:pt idx="21">
                  <c:v>0.84</c:v>
                </c:pt>
                <c:pt idx="22">
                  <c:v>0.96</c:v>
                </c:pt>
                <c:pt idx="23">
                  <c:v>0.97</c:v>
                </c:pt>
              </c:numCache>
            </c:numRef>
          </c:xVal>
          <c:yVal>
            <c:numRef>
              <c:f>Blad1!$CZ$4:$CZ$27</c:f>
              <c:numCache>
                <c:formatCode>0.0</c:formatCode>
                <c:ptCount val="24"/>
                <c:pt idx="0">
                  <c:v>11.4</c:v>
                </c:pt>
                <c:pt idx="1">
                  <c:v>10.92</c:v>
                </c:pt>
                <c:pt idx="2">
                  <c:v>11.2</c:v>
                </c:pt>
                <c:pt idx="3">
                  <c:v>12.220000000000002</c:v>
                </c:pt>
                <c:pt idx="4">
                  <c:v>7.24</c:v>
                </c:pt>
                <c:pt idx="5">
                  <c:v>9.48</c:v>
                </c:pt>
                <c:pt idx="6">
                  <c:v>7.5</c:v>
                </c:pt>
                <c:pt idx="7">
                  <c:v>10.599999999999998</c:v>
                </c:pt>
                <c:pt idx="8">
                  <c:v>9.6999999999999993</c:v>
                </c:pt>
                <c:pt idx="9">
                  <c:v>4.7799999999999994</c:v>
                </c:pt>
                <c:pt idx="10">
                  <c:v>4.7799999999999994</c:v>
                </c:pt>
                <c:pt idx="11">
                  <c:v>2.8400000000000003</c:v>
                </c:pt>
                <c:pt idx="12">
                  <c:v>11.166666666666666</c:v>
                </c:pt>
                <c:pt idx="13">
                  <c:v>4.4399999999999995</c:v>
                </c:pt>
                <c:pt idx="14">
                  <c:v>7.2200000000000006</c:v>
                </c:pt>
                <c:pt idx="15">
                  <c:v>3.4799999999999995</c:v>
                </c:pt>
                <c:pt idx="16">
                  <c:v>11.580000000000002</c:v>
                </c:pt>
                <c:pt idx="17">
                  <c:v>10.46</c:v>
                </c:pt>
                <c:pt idx="18">
                  <c:v>4.2200000000000006</c:v>
                </c:pt>
                <c:pt idx="19">
                  <c:v>9.4</c:v>
                </c:pt>
                <c:pt idx="20">
                  <c:v>10.819999999999999</c:v>
                </c:pt>
                <c:pt idx="21">
                  <c:v>10.760000000000002</c:v>
                </c:pt>
                <c:pt idx="22">
                  <c:v>3.56</c:v>
                </c:pt>
                <c:pt idx="23">
                  <c:v>1.4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2CD-6C46-9C78-43A4587019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66864368"/>
        <c:axId val="1874642480"/>
      </c:scatterChart>
      <c:valAx>
        <c:axId val="1866864368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4642480"/>
        <c:crosses val="autoZero"/>
        <c:crossBetween val="midCat"/>
      </c:valAx>
      <c:valAx>
        <c:axId val="1874642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6686436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>
                <a:solidFill>
                  <a:schemeClr val="tx1"/>
                </a:solidFill>
              </a:rPr>
              <a:t>GDP</a:t>
            </a:r>
            <a:r>
              <a:rPr lang="sv-SE" baseline="0" dirty="0">
                <a:solidFill>
                  <a:schemeClr val="tx1"/>
                </a:solidFill>
              </a:rPr>
              <a:t> per capita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2.2184393451548403E-2"/>
          <c:y val="3.47434286703046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Blad1!$DA$4:$DA$27</c:f>
              <c:numCache>
                <c:formatCode>0.00</c:formatCode>
                <c:ptCount val="24"/>
                <c:pt idx="0">
                  <c:v>0.25</c:v>
                </c:pt>
                <c:pt idx="1">
                  <c:v>0.59</c:v>
                </c:pt>
                <c:pt idx="2">
                  <c:v>0.43</c:v>
                </c:pt>
                <c:pt idx="3">
                  <c:v>0.26</c:v>
                </c:pt>
                <c:pt idx="4">
                  <c:v>0.97</c:v>
                </c:pt>
                <c:pt idx="5">
                  <c:v>0.83</c:v>
                </c:pt>
                <c:pt idx="6">
                  <c:v>0.35</c:v>
                </c:pt>
                <c:pt idx="7">
                  <c:v>0.5</c:v>
                </c:pt>
                <c:pt idx="8">
                  <c:v>0.92</c:v>
                </c:pt>
                <c:pt idx="9">
                  <c:v>0.99</c:v>
                </c:pt>
                <c:pt idx="10">
                  <c:v>0.97</c:v>
                </c:pt>
                <c:pt idx="11">
                  <c:v>0.94</c:v>
                </c:pt>
                <c:pt idx="12">
                  <c:v>0.62</c:v>
                </c:pt>
                <c:pt idx="13">
                  <c:v>0.85</c:v>
                </c:pt>
                <c:pt idx="14">
                  <c:v>0.99</c:v>
                </c:pt>
                <c:pt idx="15">
                  <c:v>0.93</c:v>
                </c:pt>
                <c:pt idx="16">
                  <c:v>0.51</c:v>
                </c:pt>
                <c:pt idx="17">
                  <c:v>0.46</c:v>
                </c:pt>
                <c:pt idx="18">
                  <c:v>0.98</c:v>
                </c:pt>
                <c:pt idx="19">
                  <c:v>0.95</c:v>
                </c:pt>
                <c:pt idx="20">
                  <c:v>0.69</c:v>
                </c:pt>
                <c:pt idx="21">
                  <c:v>0.84</c:v>
                </c:pt>
                <c:pt idx="22">
                  <c:v>0.96</c:v>
                </c:pt>
                <c:pt idx="23">
                  <c:v>0.97</c:v>
                </c:pt>
              </c:numCache>
            </c:numRef>
          </c:xVal>
          <c:yVal>
            <c:numRef>
              <c:f>Blad1!$DB$4:$DB$27</c:f>
              <c:numCache>
                <c:formatCode>0</c:formatCode>
                <c:ptCount val="24"/>
                <c:pt idx="0">
                  <c:v>51715.600191752943</c:v>
                </c:pt>
                <c:pt idx="1">
                  <c:v>78588.003747497074</c:v>
                </c:pt>
                <c:pt idx="2">
                  <c:v>32631.493460029404</c:v>
                </c:pt>
                <c:pt idx="3">
                  <c:v>36902.238909692438</c:v>
                </c:pt>
                <c:pt idx="4">
                  <c:v>14572.867243097626</c:v>
                </c:pt>
                <c:pt idx="5">
                  <c:v>16925.277271479466</c:v>
                </c:pt>
                <c:pt idx="6">
                  <c:v>2880.7569962939961</c:v>
                </c:pt>
                <c:pt idx="7">
                  <c:v>16329.905658462259</c:v>
                </c:pt>
                <c:pt idx="8">
                  <c:v>23366.020447283816</c:v>
                </c:pt>
                <c:pt idx="9">
                  <c:v>2843.7625230230879</c:v>
                </c:pt>
                <c:pt idx="10">
                  <c:v>4466.3770582724774</c:v>
                </c:pt>
                <c:pt idx="11">
                  <c:v>2175.7701542515488</c:v>
                </c:pt>
                <c:pt idx="12">
                  <c:v>5074.8639376838228</c:v>
                </c:pt>
                <c:pt idx="13">
                  <c:v>5135.7701521297513</c:v>
                </c:pt>
                <c:pt idx="14">
                  <c:v>9620.6123019630995</c:v>
                </c:pt>
                <c:pt idx="15">
                  <c:v>2969.0370439068465</c:v>
                </c:pt>
                <c:pt idx="16">
                  <c:v>22669.416386274046</c:v>
                </c:pt>
                <c:pt idx="17">
                  <c:v>10430.19227306782</c:v>
                </c:pt>
                <c:pt idx="18">
                  <c:v>5119.2790776342154</c:v>
                </c:pt>
                <c:pt idx="19">
                  <c:v>6292.6467621873544</c:v>
                </c:pt>
                <c:pt idx="20">
                  <c:v>3066.0458632278633</c:v>
                </c:pt>
                <c:pt idx="21">
                  <c:v>2432.7600125219296</c:v>
                </c:pt>
                <c:pt idx="22">
                  <c:v>4482.6465785724567</c:v>
                </c:pt>
                <c:pt idx="23">
                  <c:v>1799.3380387526904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1C2-1840-B4DA-573AD9F8E4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0064144"/>
        <c:axId val="1881765488"/>
      </c:scatterChart>
      <c:valAx>
        <c:axId val="1810064144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81765488"/>
        <c:crosses val="autoZero"/>
        <c:crossBetween val="midCat"/>
      </c:valAx>
      <c:valAx>
        <c:axId val="1881765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100641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School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years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3.5966104456364965E-2"/>
          <c:y val="3.13668649471226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Blad1!$F$5:$F$29</c:f>
              <c:numCache>
                <c:formatCode>0</c:formatCode>
                <c:ptCount val="25"/>
                <c:pt idx="0">
                  <c:v>43047.434243855023</c:v>
                </c:pt>
                <c:pt idx="1">
                  <c:v>44386.184823600532</c:v>
                </c:pt>
                <c:pt idx="2">
                  <c:v>41258.390209895355</c:v>
                </c:pt>
                <c:pt idx="3">
                  <c:v>42385.561475177063</c:v>
                </c:pt>
                <c:pt idx="4">
                  <c:v>31019.585037079942</c:v>
                </c:pt>
                <c:pt idx="5">
                  <c:v>44764.086016282163</c:v>
                </c:pt>
                <c:pt idx="6">
                  <c:v>39596.81636216359</c:v>
                </c:pt>
                <c:pt idx="7">
                  <c:v>37481.793170608857</c:v>
                </c:pt>
                <c:pt idx="8">
                  <c:v>43185.532329738591</c:v>
                </c:pt>
                <c:pt idx="9">
                  <c:v>37598.117611309404</c:v>
                </c:pt>
                <c:pt idx="10">
                  <c:v>24500.721119975969</c:v>
                </c:pt>
                <c:pt idx="11">
                  <c:v>41112.520680460366</c:v>
                </c:pt>
                <c:pt idx="12">
                  <c:v>49061.416980603979</c:v>
                </c:pt>
                <c:pt idx="13">
                  <c:v>31223.556659670227</c:v>
                </c:pt>
                <c:pt idx="14">
                  <c:v>34808.536272560348</c:v>
                </c:pt>
                <c:pt idx="15">
                  <c:v>91982.096521715372</c:v>
                </c:pt>
                <c:pt idx="16">
                  <c:v>30746.727138425729</c:v>
                </c:pt>
                <c:pt idx="17">
                  <c:v>45766.459346429801</c:v>
                </c:pt>
                <c:pt idx="18">
                  <c:v>63094.465744150664</c:v>
                </c:pt>
                <c:pt idx="19">
                  <c:v>33930.212378089105</c:v>
                </c:pt>
                <c:pt idx="20">
                  <c:v>26174.442001745629</c:v>
                </c:pt>
                <c:pt idx="21">
                  <c:v>31468.587226149288</c:v>
                </c:pt>
                <c:pt idx="22">
                  <c:v>26845.671732005012</c:v>
                </c:pt>
                <c:pt idx="23">
                  <c:v>56670.285763640095</c:v>
                </c:pt>
                <c:pt idx="24">
                  <c:v>51249.073718163083</c:v>
                </c:pt>
              </c:numCache>
            </c:numRef>
          </c:xVal>
          <c:yVal>
            <c:numRef>
              <c:f>Blad1!$G$5:$G$29</c:f>
              <c:numCache>
                <c:formatCode>0.0</c:formatCode>
                <c:ptCount val="25"/>
                <c:pt idx="0">
                  <c:v>12.7</c:v>
                </c:pt>
                <c:pt idx="1">
                  <c:v>11.579999999999998</c:v>
                </c:pt>
                <c:pt idx="2">
                  <c:v>11.12</c:v>
                </c:pt>
                <c:pt idx="3">
                  <c:v>13.040000000000001</c:v>
                </c:pt>
                <c:pt idx="4">
                  <c:v>11.68</c:v>
                </c:pt>
                <c:pt idx="5">
                  <c:v>12.9</c:v>
                </c:pt>
                <c:pt idx="6">
                  <c:v>12.5</c:v>
                </c:pt>
                <c:pt idx="7">
                  <c:v>11.020000000000001</c:v>
                </c:pt>
                <c:pt idx="8">
                  <c:v>13.36</c:v>
                </c:pt>
                <c:pt idx="9">
                  <c:v>12.64</c:v>
                </c:pt>
                <c:pt idx="10">
                  <c:v>10.16</c:v>
                </c:pt>
                <c:pt idx="11">
                  <c:v>11.9</c:v>
                </c:pt>
                <c:pt idx="12">
                  <c:v>11.9</c:v>
                </c:pt>
                <c:pt idx="13">
                  <c:v>12.839999999999998</c:v>
                </c:pt>
                <c:pt idx="14">
                  <c:v>9.7799999999999994</c:v>
                </c:pt>
                <c:pt idx="15">
                  <c:v>11.5</c:v>
                </c:pt>
                <c:pt idx="16">
                  <c:v>10.559999999999999</c:v>
                </c:pt>
                <c:pt idx="17">
                  <c:v>11.76</c:v>
                </c:pt>
                <c:pt idx="18">
                  <c:v>12.66</c:v>
                </c:pt>
                <c:pt idx="19">
                  <c:v>12.580000000000002</c:v>
                </c:pt>
                <c:pt idx="20">
                  <c:v>8.6999999999999993</c:v>
                </c:pt>
                <c:pt idx="21">
                  <c:v>9.4400000000000013</c:v>
                </c:pt>
                <c:pt idx="22">
                  <c:v>12.46</c:v>
                </c:pt>
                <c:pt idx="23">
                  <c:v>13.88</c:v>
                </c:pt>
                <c:pt idx="24">
                  <c:v>13.3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506-AE45-AC4F-BCCDFCCE95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15632432"/>
        <c:axId val="2015769936"/>
      </c:scatterChart>
      <c:valAx>
        <c:axId val="20156324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15769936"/>
        <c:crosses val="autoZero"/>
        <c:crossBetween val="midCat"/>
      </c:valAx>
      <c:valAx>
        <c:axId val="2015769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156324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Contraceptive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prevalence</a:t>
            </a:r>
            <a:r>
              <a:rPr lang="sv-SE" baseline="0" dirty="0">
                <a:solidFill>
                  <a:schemeClr val="tx1"/>
                </a:solidFill>
              </a:rPr>
              <a:t> (%)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4.0800287475001189E-2"/>
          <c:y val="3.58478583021663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Blad1!$H$5:$H$26</c:f>
              <c:numCache>
                <c:formatCode>0</c:formatCode>
                <c:ptCount val="22"/>
                <c:pt idx="0">
                  <c:v>43047.434243855023</c:v>
                </c:pt>
                <c:pt idx="1">
                  <c:v>44386.184823600532</c:v>
                </c:pt>
                <c:pt idx="2">
                  <c:v>41258.390209895355</c:v>
                </c:pt>
                <c:pt idx="3">
                  <c:v>42385.561475177063</c:v>
                </c:pt>
                <c:pt idx="4">
                  <c:v>44764.086016282163</c:v>
                </c:pt>
                <c:pt idx="5">
                  <c:v>39596.81636216359</c:v>
                </c:pt>
                <c:pt idx="6">
                  <c:v>37481.793170608857</c:v>
                </c:pt>
                <c:pt idx="7">
                  <c:v>43185.532329738591</c:v>
                </c:pt>
                <c:pt idx="8">
                  <c:v>37598.117611309404</c:v>
                </c:pt>
                <c:pt idx="9">
                  <c:v>24500.721119975969</c:v>
                </c:pt>
                <c:pt idx="10">
                  <c:v>49061.416980603979</c:v>
                </c:pt>
                <c:pt idx="11">
                  <c:v>31223.556659670227</c:v>
                </c:pt>
                <c:pt idx="12">
                  <c:v>34808.536272560348</c:v>
                </c:pt>
                <c:pt idx="13">
                  <c:v>30746.727138425729</c:v>
                </c:pt>
                <c:pt idx="14">
                  <c:v>45766.459346429801</c:v>
                </c:pt>
                <c:pt idx="15">
                  <c:v>63094.465744150664</c:v>
                </c:pt>
                <c:pt idx="16">
                  <c:v>33930.212378089105</c:v>
                </c:pt>
                <c:pt idx="17">
                  <c:v>26174.442001745629</c:v>
                </c:pt>
                <c:pt idx="18">
                  <c:v>31468.587226149288</c:v>
                </c:pt>
                <c:pt idx="19">
                  <c:v>26845.671732005012</c:v>
                </c:pt>
                <c:pt idx="20">
                  <c:v>56670.285763640095</c:v>
                </c:pt>
                <c:pt idx="21">
                  <c:v>51249.073718163083</c:v>
                </c:pt>
              </c:numCache>
            </c:numRef>
          </c:xVal>
          <c:yVal>
            <c:numRef>
              <c:f>Blad1!$I$5:$I$26</c:f>
              <c:numCache>
                <c:formatCode>General</c:formatCode>
                <c:ptCount val="22"/>
                <c:pt idx="0">
                  <c:v>59.2</c:v>
                </c:pt>
                <c:pt idx="1">
                  <c:v>67.599999999999994</c:v>
                </c:pt>
                <c:pt idx="2">
                  <c:v>69.099999999999994</c:v>
                </c:pt>
                <c:pt idx="3">
                  <c:v>71</c:v>
                </c:pt>
                <c:pt idx="4">
                  <c:v>66.400000000000006</c:v>
                </c:pt>
                <c:pt idx="5">
                  <c:v>68.900000000000006</c:v>
                </c:pt>
                <c:pt idx="6">
                  <c:v>73.400000000000006</c:v>
                </c:pt>
                <c:pt idx="7">
                  <c:v>49.2</c:v>
                </c:pt>
                <c:pt idx="8">
                  <c:v>83.3</c:v>
                </c:pt>
                <c:pt idx="9">
                  <c:v>42.7</c:v>
                </c:pt>
                <c:pt idx="10">
                  <c:v>61.7</c:v>
                </c:pt>
                <c:pt idx="11">
                  <c:v>54.7</c:v>
                </c:pt>
                <c:pt idx="12">
                  <c:v>48.1</c:v>
                </c:pt>
                <c:pt idx="13">
                  <c:v>61.7</c:v>
                </c:pt>
                <c:pt idx="14" formatCode="0.00">
                  <c:v>72</c:v>
                </c:pt>
                <c:pt idx="15">
                  <c:v>70</c:v>
                </c:pt>
                <c:pt idx="16">
                  <c:v>68.099999999999994</c:v>
                </c:pt>
                <c:pt idx="17">
                  <c:v>64.2</c:v>
                </c:pt>
                <c:pt idx="18">
                  <c:v>62.3</c:v>
                </c:pt>
                <c:pt idx="19">
                  <c:v>62.1</c:v>
                </c:pt>
                <c:pt idx="20" formatCode="0.00">
                  <c:v>70.900000000000006</c:v>
                </c:pt>
                <c:pt idx="21" formatCode="0.00">
                  <c:v>71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0ED-3240-A52B-D8C390409F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66935744"/>
        <c:axId val="1866995312"/>
      </c:scatterChart>
      <c:valAx>
        <c:axId val="1866935744"/>
        <c:scaling>
          <c:orientation val="minMax"/>
          <c:max val="10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66995312"/>
        <c:crosses val="autoZero"/>
        <c:crossBetween val="midCat"/>
      </c:valAx>
      <c:valAx>
        <c:axId val="1866995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669357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dirty="0">
                <a:solidFill>
                  <a:schemeClr val="tx1"/>
                </a:solidFill>
              </a:rPr>
              <a:t>GDP</a:t>
            </a:r>
            <a:r>
              <a:rPr lang="sv-SE" baseline="0" dirty="0">
                <a:solidFill>
                  <a:schemeClr val="tx1"/>
                </a:solidFill>
              </a:rPr>
              <a:t> per </a:t>
            </a:r>
            <a:r>
              <a:rPr lang="sv-SE" dirty="0">
                <a:solidFill>
                  <a:schemeClr val="tx1"/>
                </a:solidFill>
              </a:rPr>
              <a:t>capita</a:t>
            </a:r>
          </a:p>
        </c:rich>
      </c:tx>
      <c:layout>
        <c:manualLayout>
          <c:xMode val="edge"/>
          <c:yMode val="edge"/>
          <c:x val="5.4908448738347708E-2"/>
          <c:y val="2.75229357798165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Blad1!$N$5:$N$29</c:f>
              <c:numCache>
                <c:formatCode>0.00</c:formatCode>
                <c:ptCount val="25"/>
                <c:pt idx="0">
                  <c:v>0.32</c:v>
                </c:pt>
                <c:pt idx="1">
                  <c:v>0.51</c:v>
                </c:pt>
                <c:pt idx="2">
                  <c:v>0.37</c:v>
                </c:pt>
                <c:pt idx="3">
                  <c:v>0.43</c:v>
                </c:pt>
                <c:pt idx="4">
                  <c:v>0.75</c:v>
                </c:pt>
                <c:pt idx="5">
                  <c:v>0.18</c:v>
                </c:pt>
                <c:pt idx="6">
                  <c:v>0.28999999999999998</c:v>
                </c:pt>
                <c:pt idx="7">
                  <c:v>0.27</c:v>
                </c:pt>
                <c:pt idx="8">
                  <c:v>0.4</c:v>
                </c:pt>
                <c:pt idx="9">
                  <c:v>0.28999999999999998</c:v>
                </c:pt>
                <c:pt idx="10">
                  <c:v>0.72</c:v>
                </c:pt>
                <c:pt idx="11">
                  <c:v>0.37</c:v>
                </c:pt>
                <c:pt idx="12">
                  <c:v>0.54</c:v>
                </c:pt>
                <c:pt idx="13">
                  <c:v>0.48</c:v>
                </c:pt>
                <c:pt idx="14">
                  <c:v>0.7</c:v>
                </c:pt>
                <c:pt idx="15">
                  <c:v>0.35</c:v>
                </c:pt>
                <c:pt idx="16">
                  <c:v>0.88</c:v>
                </c:pt>
                <c:pt idx="17">
                  <c:v>0.32</c:v>
                </c:pt>
                <c:pt idx="18">
                  <c:v>0.23</c:v>
                </c:pt>
                <c:pt idx="19">
                  <c:v>0.33</c:v>
                </c:pt>
                <c:pt idx="20">
                  <c:v>0.67</c:v>
                </c:pt>
                <c:pt idx="21">
                  <c:v>0.44</c:v>
                </c:pt>
                <c:pt idx="22">
                  <c:v>0.16</c:v>
                </c:pt>
                <c:pt idx="23">
                  <c:v>0.41</c:v>
                </c:pt>
                <c:pt idx="24">
                  <c:v>0.66</c:v>
                </c:pt>
              </c:numCache>
            </c:numRef>
          </c:xVal>
          <c:yVal>
            <c:numRef>
              <c:f>Blad1!$P$5:$P$29</c:f>
              <c:numCache>
                <c:formatCode>0</c:formatCode>
                <c:ptCount val="25"/>
                <c:pt idx="0">
                  <c:v>43047.434243855023</c:v>
                </c:pt>
                <c:pt idx="1">
                  <c:v>44386.184823600532</c:v>
                </c:pt>
                <c:pt idx="2">
                  <c:v>41258.390209895355</c:v>
                </c:pt>
                <c:pt idx="3">
                  <c:v>42385.561475177063</c:v>
                </c:pt>
                <c:pt idx="4">
                  <c:v>31019.585037079942</c:v>
                </c:pt>
                <c:pt idx="5">
                  <c:v>44764.086016282163</c:v>
                </c:pt>
                <c:pt idx="6">
                  <c:v>39596.81636216359</c:v>
                </c:pt>
                <c:pt idx="7">
                  <c:v>37481.793170608857</c:v>
                </c:pt>
                <c:pt idx="8">
                  <c:v>43185.532329738591</c:v>
                </c:pt>
                <c:pt idx="9">
                  <c:v>37598.117611309404</c:v>
                </c:pt>
                <c:pt idx="10">
                  <c:v>24500.721119975969</c:v>
                </c:pt>
                <c:pt idx="11">
                  <c:v>41112.520680460366</c:v>
                </c:pt>
                <c:pt idx="12">
                  <c:v>49061.416980603979</c:v>
                </c:pt>
                <c:pt idx="13">
                  <c:v>31223.556659670227</c:v>
                </c:pt>
                <c:pt idx="14">
                  <c:v>34808.536272560348</c:v>
                </c:pt>
                <c:pt idx="15">
                  <c:v>91982.096521715372</c:v>
                </c:pt>
                <c:pt idx="16">
                  <c:v>30746.727138425729</c:v>
                </c:pt>
                <c:pt idx="17">
                  <c:v>45766.459346429801</c:v>
                </c:pt>
                <c:pt idx="18">
                  <c:v>63094.465744150664</c:v>
                </c:pt>
                <c:pt idx="19">
                  <c:v>33930.212378089105</c:v>
                </c:pt>
                <c:pt idx="20">
                  <c:v>26174.442001745629</c:v>
                </c:pt>
                <c:pt idx="21">
                  <c:v>31468.587226149288</c:v>
                </c:pt>
                <c:pt idx="22">
                  <c:v>26845.671732005012</c:v>
                </c:pt>
                <c:pt idx="23">
                  <c:v>56670.285763640095</c:v>
                </c:pt>
                <c:pt idx="24">
                  <c:v>51249.073718163083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94B-0F43-BD99-2BC43D9127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64252896"/>
        <c:axId val="1834233376"/>
      </c:scatterChart>
      <c:valAx>
        <c:axId val="18642528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34233376"/>
        <c:crosses val="autoZero"/>
        <c:crossBetween val="midCat"/>
      </c:valAx>
      <c:valAx>
        <c:axId val="1834233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64252896"/>
        <c:crosses val="autoZero"/>
        <c:crossBetween val="midCat"/>
        <c:majorUnit val="2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Contraceptive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prevalence</a:t>
            </a:r>
            <a:r>
              <a:rPr lang="sv-SE" baseline="0" dirty="0">
                <a:solidFill>
                  <a:schemeClr val="tx1"/>
                </a:solidFill>
              </a:rPr>
              <a:t> (%)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2.0258119685757969E-2"/>
          <c:y val="2.70735227342978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Blad1!$AB$5:$AB$24</c:f>
              <c:numCache>
                <c:formatCode>0.0</c:formatCode>
                <c:ptCount val="20"/>
                <c:pt idx="0">
                  <c:v>7.2</c:v>
                </c:pt>
                <c:pt idx="1">
                  <c:v>11.68</c:v>
                </c:pt>
                <c:pt idx="2">
                  <c:v>12.059999999999999</c:v>
                </c:pt>
                <c:pt idx="3">
                  <c:v>12.08</c:v>
                </c:pt>
                <c:pt idx="4">
                  <c:v>12.38</c:v>
                </c:pt>
                <c:pt idx="5">
                  <c:v>10.5</c:v>
                </c:pt>
                <c:pt idx="6">
                  <c:v>11.28</c:v>
                </c:pt>
                <c:pt idx="7">
                  <c:v>11.279999999999998</c:v>
                </c:pt>
                <c:pt idx="8">
                  <c:v>12.16</c:v>
                </c:pt>
                <c:pt idx="9">
                  <c:v>11.040000000000001</c:v>
                </c:pt>
                <c:pt idx="10">
                  <c:v>11.78</c:v>
                </c:pt>
                <c:pt idx="11">
                  <c:v>12.9</c:v>
                </c:pt>
                <c:pt idx="12">
                  <c:v>10.16</c:v>
                </c:pt>
                <c:pt idx="13">
                  <c:v>12.680000000000001</c:v>
                </c:pt>
                <c:pt idx="14">
                  <c:v>11.98</c:v>
                </c:pt>
                <c:pt idx="15">
                  <c:v>11.46</c:v>
                </c:pt>
                <c:pt idx="16">
                  <c:v>10.64</c:v>
                </c:pt>
                <c:pt idx="17">
                  <c:v>9.36</c:v>
                </c:pt>
                <c:pt idx="18">
                  <c:v>12.38</c:v>
                </c:pt>
                <c:pt idx="19">
                  <c:v>6.82</c:v>
                </c:pt>
              </c:numCache>
            </c:numRef>
          </c:xVal>
          <c:yVal>
            <c:numRef>
              <c:f>Blad1!$AC$5:$AC$24</c:f>
              <c:numCache>
                <c:formatCode>General</c:formatCode>
                <c:ptCount val="20"/>
                <c:pt idx="0">
                  <c:v>11.3</c:v>
                </c:pt>
                <c:pt idx="1">
                  <c:v>54</c:v>
                </c:pt>
                <c:pt idx="2">
                  <c:v>41.2</c:v>
                </c:pt>
                <c:pt idx="3">
                  <c:v>56.160000000000004</c:v>
                </c:pt>
                <c:pt idx="4">
                  <c:v>77.599999999999994</c:v>
                </c:pt>
                <c:pt idx="5">
                  <c:v>50.2</c:v>
                </c:pt>
                <c:pt idx="6">
                  <c:v>39.58</c:v>
                </c:pt>
                <c:pt idx="7">
                  <c:v>47.5</c:v>
                </c:pt>
                <c:pt idx="8">
                  <c:v>60.660000000000004</c:v>
                </c:pt>
                <c:pt idx="9">
                  <c:v>40.1</c:v>
                </c:pt>
                <c:pt idx="10">
                  <c:v>62.88000000000001</c:v>
                </c:pt>
                <c:pt idx="11">
                  <c:v>59.339999999999996</c:v>
                </c:pt>
                <c:pt idx="12">
                  <c:v>22.3</c:v>
                </c:pt>
                <c:pt idx="13">
                  <c:v>50.4</c:v>
                </c:pt>
                <c:pt idx="14">
                  <c:v>54.620000000000005</c:v>
                </c:pt>
                <c:pt idx="15">
                  <c:v>26.8</c:v>
                </c:pt>
                <c:pt idx="16">
                  <c:v>19.78</c:v>
                </c:pt>
                <c:pt idx="17">
                  <c:v>10.6</c:v>
                </c:pt>
                <c:pt idx="18">
                  <c:v>30.833333333333332</c:v>
                </c:pt>
                <c:pt idx="19">
                  <c:v>46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4E3-ED4A-B3B8-3394755B8D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5338976"/>
        <c:axId val="1878366960"/>
      </c:scatterChart>
      <c:valAx>
        <c:axId val="18753389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8366960"/>
        <c:crosses val="autoZero"/>
        <c:crossBetween val="midCat"/>
      </c:valAx>
      <c:valAx>
        <c:axId val="1878366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533897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  <a:prstDash val="solid"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School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years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2.9905396760096174E-2"/>
          <c:y val="4.48229493500672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Blad1!$Z$5:$Z$24</c:f>
              <c:numCache>
                <c:formatCode>0</c:formatCode>
                <c:ptCount val="20"/>
                <c:pt idx="0">
                  <c:v>10313.069590653306</c:v>
                </c:pt>
                <c:pt idx="1">
                  <c:v>23547.635273363903</c:v>
                </c:pt>
                <c:pt idx="2">
                  <c:v>23854.258872476363</c:v>
                </c:pt>
                <c:pt idx="3">
                  <c:v>28371.940298290072</c:v>
                </c:pt>
                <c:pt idx="4">
                  <c:v>29085.867989347673</c:v>
                </c:pt>
                <c:pt idx="5">
                  <c:v>19110.461018792834</c:v>
                </c:pt>
                <c:pt idx="6">
                  <c:v>20537.382108132439</c:v>
                </c:pt>
                <c:pt idx="7">
                  <c:v>8130.2737119040194</c:v>
                </c:pt>
                <c:pt idx="8">
                  <c:v>21471.217273240534</c:v>
                </c:pt>
                <c:pt idx="9">
                  <c:v>16149.620504902417</c:v>
                </c:pt>
                <c:pt idx="10">
                  <c:v>44077.19722258384</c:v>
                </c:pt>
                <c:pt idx="11">
                  <c:v>26236.248647187</c:v>
                </c:pt>
                <c:pt idx="12">
                  <c:v>13110.458586919052</c:v>
                </c:pt>
                <c:pt idx="13">
                  <c:v>25070.304875769194</c:v>
                </c:pt>
                <c:pt idx="14">
                  <c:v>17495.301883655535</c:v>
                </c:pt>
                <c:pt idx="15">
                  <c:v>7685.6434188561443</c:v>
                </c:pt>
                <c:pt idx="16">
                  <c:v>14635.342488558084</c:v>
                </c:pt>
                <c:pt idx="17">
                  <c:v>10548.393478866139</c:v>
                </c:pt>
                <c:pt idx="18">
                  <c:v>8244.9440086823324</c:v>
                </c:pt>
                <c:pt idx="19">
                  <c:v>21476.80727301558</c:v>
                </c:pt>
              </c:numCache>
            </c:numRef>
          </c:xVal>
          <c:yVal>
            <c:numRef>
              <c:f>Blad1!$AA$5:$AA$24</c:f>
              <c:numCache>
                <c:formatCode>0.0</c:formatCode>
                <c:ptCount val="20"/>
                <c:pt idx="0">
                  <c:v>7.2</c:v>
                </c:pt>
                <c:pt idx="1">
                  <c:v>11.68</c:v>
                </c:pt>
                <c:pt idx="2">
                  <c:v>12.059999999999999</c:v>
                </c:pt>
                <c:pt idx="3">
                  <c:v>12.08</c:v>
                </c:pt>
                <c:pt idx="4">
                  <c:v>12.38</c:v>
                </c:pt>
                <c:pt idx="5">
                  <c:v>10.5</c:v>
                </c:pt>
                <c:pt idx="6">
                  <c:v>11.28</c:v>
                </c:pt>
                <c:pt idx="7">
                  <c:v>11.279999999999998</c:v>
                </c:pt>
                <c:pt idx="8">
                  <c:v>12.16</c:v>
                </c:pt>
                <c:pt idx="9">
                  <c:v>11.040000000000001</c:v>
                </c:pt>
                <c:pt idx="10">
                  <c:v>11.78</c:v>
                </c:pt>
                <c:pt idx="11">
                  <c:v>12.9</c:v>
                </c:pt>
                <c:pt idx="12">
                  <c:v>10.16</c:v>
                </c:pt>
                <c:pt idx="13">
                  <c:v>12.680000000000001</c:v>
                </c:pt>
                <c:pt idx="14">
                  <c:v>11.98</c:v>
                </c:pt>
                <c:pt idx="15">
                  <c:v>11.46</c:v>
                </c:pt>
                <c:pt idx="16">
                  <c:v>10.64</c:v>
                </c:pt>
                <c:pt idx="17">
                  <c:v>9.36</c:v>
                </c:pt>
                <c:pt idx="18">
                  <c:v>12.38</c:v>
                </c:pt>
                <c:pt idx="19">
                  <c:v>6.82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458-994B-9057-092D591C18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03862704"/>
        <c:axId val="2004127344"/>
      </c:scatterChart>
      <c:valAx>
        <c:axId val="2003862704"/>
        <c:scaling>
          <c:orientation val="minMax"/>
          <c:max val="7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04127344"/>
        <c:crosses val="autoZero"/>
        <c:crossBetween val="midCat"/>
      </c:valAx>
      <c:valAx>
        <c:axId val="2004127344"/>
        <c:scaling>
          <c:orientation val="minMax"/>
          <c:max val="1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038627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dirty="0" err="1">
                <a:solidFill>
                  <a:schemeClr val="tx1"/>
                </a:solidFill>
              </a:rPr>
              <a:t>Contraceptive</a:t>
            </a:r>
            <a:r>
              <a:rPr lang="sv-SE" baseline="0" dirty="0">
                <a:solidFill>
                  <a:schemeClr val="tx1"/>
                </a:solidFill>
              </a:rPr>
              <a:t> </a:t>
            </a:r>
            <a:r>
              <a:rPr lang="sv-SE" baseline="0" dirty="0" err="1">
                <a:solidFill>
                  <a:schemeClr val="tx1"/>
                </a:solidFill>
              </a:rPr>
              <a:t>prevalence</a:t>
            </a:r>
            <a:r>
              <a:rPr lang="sv-SE" baseline="0" dirty="0">
                <a:solidFill>
                  <a:schemeClr val="tx1"/>
                </a:solidFill>
              </a:rPr>
              <a:t> (%)</a:t>
            </a:r>
            <a:endParaRPr lang="sv-SE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3.0800237307064524E-2"/>
          <c:y val="4.0340654415060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Blad1!$W$5:$W$24</c:f>
              <c:numCache>
                <c:formatCode>0</c:formatCode>
                <c:ptCount val="20"/>
                <c:pt idx="0">
                  <c:v>10313.069590653306</c:v>
                </c:pt>
                <c:pt idx="1">
                  <c:v>23547.635273363903</c:v>
                </c:pt>
                <c:pt idx="2">
                  <c:v>23854.258872476363</c:v>
                </c:pt>
                <c:pt idx="3">
                  <c:v>28371.940298290072</c:v>
                </c:pt>
                <c:pt idx="4">
                  <c:v>29085.867989347673</c:v>
                </c:pt>
                <c:pt idx="5">
                  <c:v>19110.461018792834</c:v>
                </c:pt>
                <c:pt idx="6">
                  <c:v>20537.382108132439</c:v>
                </c:pt>
                <c:pt idx="7">
                  <c:v>8130.2737119040194</c:v>
                </c:pt>
                <c:pt idx="8">
                  <c:v>21471.217273240534</c:v>
                </c:pt>
                <c:pt idx="9">
                  <c:v>16149.620504902417</c:v>
                </c:pt>
                <c:pt idx="10">
                  <c:v>44077.19722258384</c:v>
                </c:pt>
                <c:pt idx="11">
                  <c:v>26236.248647187</c:v>
                </c:pt>
                <c:pt idx="12">
                  <c:v>13110.458586919052</c:v>
                </c:pt>
                <c:pt idx="13">
                  <c:v>25070.304875769194</c:v>
                </c:pt>
                <c:pt idx="14">
                  <c:v>17495.301883655535</c:v>
                </c:pt>
                <c:pt idx="15">
                  <c:v>7685.6434188561443</c:v>
                </c:pt>
                <c:pt idx="16">
                  <c:v>14635.342488558084</c:v>
                </c:pt>
                <c:pt idx="17">
                  <c:v>10548.393478866139</c:v>
                </c:pt>
                <c:pt idx="18">
                  <c:v>8244.9440086823324</c:v>
                </c:pt>
                <c:pt idx="19">
                  <c:v>21476.80727301558</c:v>
                </c:pt>
              </c:numCache>
            </c:numRef>
          </c:xVal>
          <c:yVal>
            <c:numRef>
              <c:f>Blad1!$X$5:$X$24</c:f>
              <c:numCache>
                <c:formatCode>General</c:formatCode>
                <c:ptCount val="20"/>
                <c:pt idx="0">
                  <c:v>11.3</c:v>
                </c:pt>
                <c:pt idx="1">
                  <c:v>54</c:v>
                </c:pt>
                <c:pt idx="2">
                  <c:v>41.2</c:v>
                </c:pt>
                <c:pt idx="3">
                  <c:v>56.160000000000004</c:v>
                </c:pt>
                <c:pt idx="4">
                  <c:v>77.599999999999994</c:v>
                </c:pt>
                <c:pt idx="5">
                  <c:v>50.2</c:v>
                </c:pt>
                <c:pt idx="6">
                  <c:v>39.58</c:v>
                </c:pt>
                <c:pt idx="7">
                  <c:v>47.5</c:v>
                </c:pt>
                <c:pt idx="8">
                  <c:v>60.660000000000004</c:v>
                </c:pt>
                <c:pt idx="9">
                  <c:v>40.1</c:v>
                </c:pt>
                <c:pt idx="10">
                  <c:v>62.88000000000001</c:v>
                </c:pt>
                <c:pt idx="11">
                  <c:v>59.339999999999996</c:v>
                </c:pt>
                <c:pt idx="12">
                  <c:v>22.3</c:v>
                </c:pt>
                <c:pt idx="13">
                  <c:v>50.4</c:v>
                </c:pt>
                <c:pt idx="14">
                  <c:v>54.620000000000005</c:v>
                </c:pt>
                <c:pt idx="15">
                  <c:v>26.8</c:v>
                </c:pt>
                <c:pt idx="16">
                  <c:v>19.78</c:v>
                </c:pt>
                <c:pt idx="17">
                  <c:v>10.6</c:v>
                </c:pt>
                <c:pt idx="18">
                  <c:v>30.833333333333332</c:v>
                </c:pt>
                <c:pt idx="19">
                  <c:v>46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635-F04F-8F26-1E17E024A7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5117472"/>
        <c:axId val="1875119152"/>
      </c:scatterChart>
      <c:valAx>
        <c:axId val="1875117472"/>
        <c:scaling>
          <c:orientation val="minMax"/>
          <c:max val="7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5119152"/>
        <c:crosses val="autoZero"/>
        <c:crossBetween val="midCat"/>
      </c:valAx>
      <c:valAx>
        <c:axId val="1875119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751174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0.52165</cdr:x>
      <cdr:y>0.17076</cdr:y>
    </cdr:from>
    <cdr:to>
      <cdr:x>0.76735</cdr:x>
      <cdr:y>0.27936</cdr:y>
    </cdr:to>
    <cdr:sp macro="" textlink="">
      <cdr:nvSpPr>
        <cdr:cNvPr id="2" name="textruta 1">
          <a:extLst xmlns:a="http://schemas.openxmlformats.org/drawingml/2006/main">
            <a:ext uri="{FF2B5EF4-FFF2-40B4-BE49-F238E27FC236}">
              <a16:creationId xmlns:a16="http://schemas.microsoft.com/office/drawing/2014/main" id="{6BFB5219-BECE-5347-BDFB-0DFDE29E360C}"/>
            </a:ext>
          </a:extLst>
        </cdr:cNvPr>
        <cdr:cNvSpPr txBox="1"/>
      </cdr:nvSpPr>
      <cdr:spPr>
        <a:xfrm xmlns:a="http://schemas.openxmlformats.org/drawingml/2006/main">
          <a:off x="1780168" y="483974"/>
          <a:ext cx="838493" cy="3077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sv-SE" sz="900" dirty="0" err="1"/>
            <a:t>Switzerland</a:t>
          </a:r>
          <a:endParaRPr lang="sv-SE" sz="900" dirty="0"/>
        </a:p>
      </cdr:txBody>
    </cdr:sp>
  </cdr:relSizeAnchor>
  <cdr:relSizeAnchor xmlns:cdr="http://schemas.openxmlformats.org/drawingml/2006/chartDrawing">
    <cdr:from>
      <cdr:x>0.13955</cdr:x>
      <cdr:y>0.39141</cdr:y>
    </cdr:from>
    <cdr:to>
      <cdr:x>0.28348</cdr:x>
      <cdr:y>0.5</cdr:y>
    </cdr:to>
    <cdr:sp macro="" textlink="">
      <cdr:nvSpPr>
        <cdr:cNvPr id="3" name="textruta 2">
          <a:extLst xmlns:a="http://schemas.openxmlformats.org/drawingml/2006/main">
            <a:ext uri="{FF2B5EF4-FFF2-40B4-BE49-F238E27FC236}">
              <a16:creationId xmlns:a16="http://schemas.microsoft.com/office/drawing/2014/main" id="{84F27052-4BD9-F249-8306-B2D2DD53497E}"/>
            </a:ext>
          </a:extLst>
        </cdr:cNvPr>
        <cdr:cNvSpPr txBox="1"/>
      </cdr:nvSpPr>
      <cdr:spPr>
        <a:xfrm xmlns:a="http://schemas.openxmlformats.org/drawingml/2006/main">
          <a:off x="476232" y="1109323"/>
          <a:ext cx="491158" cy="3077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sv-SE" sz="900" dirty="0" err="1"/>
            <a:t>Greece</a:t>
          </a:r>
          <a:endParaRPr lang="sv-SE" sz="9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0.28129</cdr:x>
      <cdr:y>0.26586</cdr:y>
    </cdr:from>
    <cdr:to>
      <cdr:x>0.49628</cdr:x>
      <cdr:y>0.34209</cdr:y>
    </cdr:to>
    <cdr:sp macro="" textlink="">
      <cdr:nvSpPr>
        <cdr:cNvPr id="2" name="textruta 1">
          <a:extLst xmlns:a="http://schemas.openxmlformats.org/drawingml/2006/main">
            <a:ext uri="{FF2B5EF4-FFF2-40B4-BE49-F238E27FC236}">
              <a16:creationId xmlns:a16="http://schemas.microsoft.com/office/drawing/2014/main" id="{E22CAAB5-D917-8D47-9135-44CF57A8B146}"/>
            </a:ext>
          </a:extLst>
        </cdr:cNvPr>
        <cdr:cNvSpPr txBox="1"/>
      </cdr:nvSpPr>
      <cdr:spPr>
        <a:xfrm xmlns:a="http://schemas.openxmlformats.org/drawingml/2006/main">
          <a:off x="990362" y="838983"/>
          <a:ext cx="756938" cy="2405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sv-SE" sz="1100" dirty="0"/>
            <a:t>Swaziland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0.68176</cdr:x>
      <cdr:y>0.78064</cdr:y>
    </cdr:from>
    <cdr:to>
      <cdr:x>0.95513</cdr:x>
      <cdr:y>0.88868</cdr:y>
    </cdr:to>
    <cdr:sp macro="" textlink="">
      <cdr:nvSpPr>
        <cdr:cNvPr id="2" name="textruta 1">
          <a:extLst xmlns:a="http://schemas.openxmlformats.org/drawingml/2006/main">
            <a:ext uri="{FF2B5EF4-FFF2-40B4-BE49-F238E27FC236}">
              <a16:creationId xmlns:a16="http://schemas.microsoft.com/office/drawing/2014/main" id="{4213B6EF-AAB9-D948-8C53-84DFEEA930FF}"/>
            </a:ext>
          </a:extLst>
        </cdr:cNvPr>
        <cdr:cNvSpPr txBox="1"/>
      </cdr:nvSpPr>
      <cdr:spPr>
        <a:xfrm xmlns:a="http://schemas.openxmlformats.org/drawingml/2006/main">
          <a:off x="2324060" y="2223836"/>
          <a:ext cx="931909" cy="3077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sv-SE" sz="900" dirty="0" err="1"/>
            <a:t>Azerbaijan</a:t>
          </a:r>
          <a:endParaRPr lang="sv-SE" sz="9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0.41002</cdr:x>
      <cdr:y>0.69569</cdr:y>
    </cdr:from>
    <cdr:to>
      <cdr:x>0.59831</cdr:x>
      <cdr:y>0.77653</cdr:y>
    </cdr:to>
    <cdr:sp macro="" textlink="">
      <cdr:nvSpPr>
        <cdr:cNvPr id="2" name="textruta 1">
          <a:extLst xmlns:a="http://schemas.openxmlformats.org/drawingml/2006/main">
            <a:ext uri="{FF2B5EF4-FFF2-40B4-BE49-F238E27FC236}">
              <a16:creationId xmlns:a16="http://schemas.microsoft.com/office/drawing/2014/main" id="{868427BA-591B-794F-A4BC-E23A3DF047A7}"/>
            </a:ext>
          </a:extLst>
        </cdr:cNvPr>
        <cdr:cNvSpPr txBox="1"/>
      </cdr:nvSpPr>
      <cdr:spPr>
        <a:xfrm xmlns:a="http://schemas.openxmlformats.org/drawingml/2006/main">
          <a:off x="1377636" y="1986513"/>
          <a:ext cx="632637" cy="2308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sv-SE" sz="900" dirty="0" err="1"/>
            <a:t>Azerbaijan</a:t>
          </a:r>
          <a:endParaRPr lang="sv-SE" sz="9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0.25946</cdr:x>
      <cdr:y>0.73435</cdr:y>
    </cdr:from>
    <cdr:to>
      <cdr:x>0.44504</cdr:x>
      <cdr:y>0.81412</cdr:y>
    </cdr:to>
    <cdr:sp macro="" textlink="">
      <cdr:nvSpPr>
        <cdr:cNvPr id="2" name="textruta 1">
          <a:extLst xmlns:a="http://schemas.openxmlformats.org/drawingml/2006/main">
            <a:ext uri="{FF2B5EF4-FFF2-40B4-BE49-F238E27FC236}">
              <a16:creationId xmlns:a16="http://schemas.microsoft.com/office/drawing/2014/main" id="{1EA992C6-6106-914C-9ADE-17C4F6ABAF8C}"/>
            </a:ext>
          </a:extLst>
        </cdr:cNvPr>
        <cdr:cNvSpPr txBox="1"/>
      </cdr:nvSpPr>
      <cdr:spPr>
        <a:xfrm xmlns:a="http://schemas.openxmlformats.org/drawingml/2006/main">
          <a:off x="884489" y="2125074"/>
          <a:ext cx="632637" cy="2308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sv-SE" sz="900" dirty="0" err="1"/>
            <a:t>Azerbaijan</a:t>
          </a:r>
          <a:endParaRPr lang="sv-SE" sz="9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1" indent="0" algn="ctr">
              <a:buNone/>
              <a:defRPr sz="2000"/>
            </a:lvl2pPr>
            <a:lvl3pPr marL="914361" indent="0" algn="ctr">
              <a:buNone/>
              <a:defRPr sz="1800"/>
            </a:lvl3pPr>
            <a:lvl4pPr marL="1371543" indent="0" algn="ctr">
              <a:buNone/>
              <a:defRPr sz="1600"/>
            </a:lvl4pPr>
            <a:lvl5pPr marL="1828724" indent="0" algn="ctr">
              <a:buNone/>
              <a:defRPr sz="1600"/>
            </a:lvl5pPr>
            <a:lvl6pPr marL="2285904" indent="0" algn="ctr">
              <a:buNone/>
              <a:defRPr sz="1600"/>
            </a:lvl6pPr>
            <a:lvl7pPr marL="2743085" indent="0" algn="ctr">
              <a:buNone/>
              <a:defRPr sz="1600"/>
            </a:lvl7pPr>
            <a:lvl8pPr marL="3200266" indent="0" algn="ctr">
              <a:buNone/>
              <a:defRPr sz="1600"/>
            </a:lvl8pPr>
            <a:lvl9pPr marL="3657447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9ACF-7E07-C34F-A075-2657EF4E863A}" type="datetimeFigureOut">
              <a:rPr lang="sv-SE" smtClean="0"/>
              <a:t>2020-01-25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62CC-7446-DF44-B247-9FACF83963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430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9ACF-7E07-C34F-A075-2657EF4E863A}" type="datetimeFigureOut">
              <a:rPr lang="sv-SE" smtClean="0"/>
              <a:t>2020-01-25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62CC-7446-DF44-B247-9FACF83963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002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9ACF-7E07-C34F-A075-2657EF4E863A}" type="datetimeFigureOut">
              <a:rPr lang="sv-SE" smtClean="0"/>
              <a:t>2020-01-25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62CC-7446-DF44-B247-9FACF83963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8231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9ACF-7E07-C34F-A075-2657EF4E863A}" type="datetimeFigureOut">
              <a:rPr lang="sv-SE" smtClean="0"/>
              <a:t>2020-01-25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62CC-7446-DF44-B247-9FACF83963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330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81" y="1709740"/>
            <a:ext cx="8543925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81" y="4589466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6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9ACF-7E07-C34F-A075-2657EF4E863A}" type="datetimeFigureOut">
              <a:rPr lang="sv-SE" smtClean="0"/>
              <a:t>2020-01-25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62CC-7446-DF44-B247-9FACF83963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2650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9ACF-7E07-C34F-A075-2657EF4E863A}" type="datetimeFigureOut">
              <a:rPr lang="sv-SE" smtClean="0"/>
              <a:t>2020-01-25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62CC-7446-DF44-B247-9FACF83963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9922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365127"/>
            <a:ext cx="8543925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30" y="1681164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1" indent="0">
              <a:buNone/>
              <a:defRPr sz="2000" b="1"/>
            </a:lvl2pPr>
            <a:lvl3pPr marL="914361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4" indent="0">
              <a:buNone/>
              <a:defRPr sz="1600" b="1"/>
            </a:lvl5pPr>
            <a:lvl6pPr marL="2285904" indent="0">
              <a:buNone/>
              <a:defRPr sz="1600" b="1"/>
            </a:lvl6pPr>
            <a:lvl7pPr marL="2743085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30" y="2505076"/>
            <a:ext cx="4190702" cy="3684588"/>
          </a:xfrm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4" y="1681164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1" indent="0">
              <a:buNone/>
              <a:defRPr sz="2000" b="1"/>
            </a:lvl2pPr>
            <a:lvl3pPr marL="914361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4" indent="0">
              <a:buNone/>
              <a:defRPr sz="1600" b="1"/>
            </a:lvl5pPr>
            <a:lvl6pPr marL="2285904" indent="0">
              <a:buNone/>
              <a:defRPr sz="1600" b="1"/>
            </a:lvl6pPr>
            <a:lvl7pPr marL="2743085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4" y="2505076"/>
            <a:ext cx="4211340" cy="3684588"/>
          </a:xfrm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9ACF-7E07-C34F-A075-2657EF4E863A}" type="datetimeFigureOut">
              <a:rPr lang="sv-SE" smtClean="0"/>
              <a:t>2020-01-25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62CC-7446-DF44-B247-9FACF83963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0490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9ACF-7E07-C34F-A075-2657EF4E863A}" type="datetimeFigureOut">
              <a:rPr lang="sv-SE" smtClean="0"/>
              <a:t>2020-01-25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62CC-7446-DF44-B247-9FACF83963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2849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9ACF-7E07-C34F-A075-2657EF4E863A}" type="datetimeFigureOut">
              <a:rPr lang="sv-SE" smtClean="0"/>
              <a:t>2020-01-25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62CC-7446-DF44-B247-9FACF83963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2796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1" y="987428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1" indent="0">
              <a:buNone/>
              <a:defRPr sz="1400"/>
            </a:lvl2pPr>
            <a:lvl3pPr marL="914361" indent="0">
              <a:buNone/>
              <a:defRPr sz="1200"/>
            </a:lvl3pPr>
            <a:lvl4pPr marL="1371543" indent="0">
              <a:buNone/>
              <a:defRPr sz="1000"/>
            </a:lvl4pPr>
            <a:lvl5pPr marL="1828724" indent="0">
              <a:buNone/>
              <a:defRPr sz="1000"/>
            </a:lvl5pPr>
            <a:lvl6pPr marL="2285904" indent="0">
              <a:buNone/>
              <a:defRPr sz="1000"/>
            </a:lvl6pPr>
            <a:lvl7pPr marL="2743085" indent="0">
              <a:buNone/>
              <a:defRPr sz="1000"/>
            </a:lvl7pPr>
            <a:lvl8pPr marL="3200266" indent="0">
              <a:buNone/>
              <a:defRPr sz="1000"/>
            </a:lvl8pPr>
            <a:lvl9pPr marL="3657447" indent="0">
              <a:buNone/>
              <a:defRPr sz="1000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9ACF-7E07-C34F-A075-2657EF4E863A}" type="datetimeFigureOut">
              <a:rPr lang="sv-SE" smtClean="0"/>
              <a:t>2020-01-25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62CC-7446-DF44-B247-9FACF83963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5272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1" y="987428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1" indent="0">
              <a:buNone/>
              <a:defRPr sz="2800"/>
            </a:lvl2pPr>
            <a:lvl3pPr marL="914361" indent="0">
              <a:buNone/>
              <a:defRPr sz="2400"/>
            </a:lvl3pPr>
            <a:lvl4pPr marL="1371543" indent="0">
              <a:buNone/>
              <a:defRPr sz="2000"/>
            </a:lvl4pPr>
            <a:lvl5pPr marL="1828724" indent="0">
              <a:buNone/>
              <a:defRPr sz="2000"/>
            </a:lvl5pPr>
            <a:lvl6pPr marL="2285904" indent="0">
              <a:buNone/>
              <a:defRPr sz="2000"/>
            </a:lvl6pPr>
            <a:lvl7pPr marL="2743085" indent="0">
              <a:buNone/>
              <a:defRPr sz="2000"/>
            </a:lvl7pPr>
            <a:lvl8pPr marL="3200266" indent="0">
              <a:buNone/>
              <a:defRPr sz="2000"/>
            </a:lvl8pPr>
            <a:lvl9pPr marL="3657447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1" indent="0">
              <a:buNone/>
              <a:defRPr sz="1400"/>
            </a:lvl2pPr>
            <a:lvl3pPr marL="914361" indent="0">
              <a:buNone/>
              <a:defRPr sz="1200"/>
            </a:lvl3pPr>
            <a:lvl4pPr marL="1371543" indent="0">
              <a:buNone/>
              <a:defRPr sz="1000"/>
            </a:lvl4pPr>
            <a:lvl5pPr marL="1828724" indent="0">
              <a:buNone/>
              <a:defRPr sz="1000"/>
            </a:lvl5pPr>
            <a:lvl6pPr marL="2285904" indent="0">
              <a:buNone/>
              <a:defRPr sz="1000"/>
            </a:lvl6pPr>
            <a:lvl7pPr marL="2743085" indent="0">
              <a:buNone/>
              <a:defRPr sz="1000"/>
            </a:lvl7pPr>
            <a:lvl8pPr marL="3200266" indent="0">
              <a:buNone/>
              <a:defRPr sz="1000"/>
            </a:lvl8pPr>
            <a:lvl9pPr marL="3657447" indent="0">
              <a:buNone/>
              <a:defRPr sz="1000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9ACF-7E07-C34F-A075-2657EF4E863A}" type="datetimeFigureOut">
              <a:rPr lang="sv-SE" smtClean="0"/>
              <a:t>2020-01-25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62CC-7446-DF44-B247-9FACF83963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7336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69ACF-7E07-C34F-A075-2657EF4E863A}" type="datetimeFigureOut">
              <a:rPr lang="sv-SE" smtClean="0"/>
              <a:t>2020-01-25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4" y="6356353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162CC-7446-DF44-B247-9FACF83963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6599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6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1" indent="-228591" algn="l" defTabSz="91436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2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2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3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4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5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6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7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37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1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3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4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4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5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6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47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7" Type="http://schemas.openxmlformats.org/officeDocument/2006/relationships/chart" Target="../charts/chart18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7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7" Type="http://schemas.openxmlformats.org/officeDocument/2006/relationships/chart" Target="../charts/chart24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3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7" Type="http://schemas.openxmlformats.org/officeDocument/2006/relationships/chart" Target="../charts/chart30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9.xml"/><Relationship Id="rId5" Type="http://schemas.openxmlformats.org/officeDocument/2006/relationships/chart" Target="../charts/chart28.xml"/><Relationship Id="rId4" Type="http://schemas.openxmlformats.org/officeDocument/2006/relationships/chart" Target="../charts/char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7" Type="http://schemas.openxmlformats.org/officeDocument/2006/relationships/chart" Target="../charts/chart36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5.xml"/><Relationship Id="rId5" Type="http://schemas.openxmlformats.org/officeDocument/2006/relationships/chart" Target="../charts/chart34.xml"/><Relationship Id="rId4" Type="http://schemas.openxmlformats.org/officeDocument/2006/relationships/chart" Target="../charts/chart3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29E2FD91-C211-2E4B-BB6C-B0262793F018}"/>
              </a:ext>
            </a:extLst>
          </p:cNvPr>
          <p:cNvSpPr txBox="1"/>
          <p:nvPr/>
        </p:nvSpPr>
        <p:spPr>
          <a:xfrm>
            <a:off x="864422" y="643094"/>
            <a:ext cx="6331285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 err="1"/>
              <a:t>Supplementary</a:t>
            </a:r>
            <a:r>
              <a:rPr lang="sv-SE" sz="2800" dirty="0"/>
              <a:t> Information</a:t>
            </a:r>
          </a:p>
          <a:p>
            <a:endParaRPr lang="sv-SE" dirty="0"/>
          </a:p>
          <a:p>
            <a:r>
              <a:rPr lang="sv-SE" dirty="0"/>
              <a:t>Part 1. </a:t>
            </a:r>
            <a:r>
              <a:rPr lang="en-US" dirty="0"/>
              <a:t>Pairwise relationships of factors, shown graphically </a:t>
            </a:r>
          </a:p>
          <a:p>
            <a:r>
              <a:rPr lang="en-US" dirty="0"/>
              <a:t>together with the correlation coefficient, </a:t>
            </a:r>
            <a:r>
              <a:rPr lang="en-US" i="1" dirty="0"/>
              <a:t>r</a:t>
            </a:r>
            <a:r>
              <a:rPr lang="sv-SE" dirty="0"/>
              <a:t>  (TFR no </a:t>
            </a:r>
            <a:r>
              <a:rPr lang="sv-SE" dirty="0" err="1"/>
              <a:t>factor</a:t>
            </a:r>
            <a:r>
              <a:rPr lang="sv-SE" dirty="0"/>
              <a:t>)</a:t>
            </a:r>
          </a:p>
          <a:p>
            <a:endParaRPr lang="sv-SE" dirty="0"/>
          </a:p>
          <a:p>
            <a:r>
              <a:rPr lang="sv-SE" dirty="0"/>
              <a:t>Part 2. </a:t>
            </a:r>
            <a:r>
              <a:rPr lang="en-US" dirty="0"/>
              <a:t>Variation in the five factors for all countries (data used</a:t>
            </a:r>
          </a:p>
          <a:p>
            <a:r>
              <a:rPr lang="en-US" dirty="0"/>
              <a:t>In the manuscript, but not shown in this way)</a:t>
            </a:r>
          </a:p>
          <a:p>
            <a:endParaRPr lang="en-US" dirty="0"/>
          </a:p>
          <a:p>
            <a:r>
              <a:rPr lang="en-US" dirty="0"/>
              <a:t>Part 3. TFR vs FP program data set, re-analyses (see Results, main </a:t>
            </a:r>
          </a:p>
          <a:p>
            <a:r>
              <a:rPr lang="en-US" dirty="0"/>
              <a:t>text for explanations)</a:t>
            </a:r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3525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711A352D-0CC5-E64C-AD71-E97A4FAE1578}"/>
              </a:ext>
            </a:extLst>
          </p:cNvPr>
          <p:cNvGraphicFramePr>
            <a:graphicFrameLocks noGrp="1"/>
          </p:cNvGraphicFramePr>
          <p:nvPr/>
        </p:nvGraphicFramePr>
        <p:xfrm>
          <a:off x="2962275" y="1254125"/>
          <a:ext cx="3982971" cy="43513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5252">
                  <a:extLst>
                    <a:ext uri="{9D8B030D-6E8A-4147-A177-3AD203B41FA5}">
                      <a16:colId xmlns:a16="http://schemas.microsoft.com/office/drawing/2014/main" val="1223646352"/>
                    </a:ext>
                  </a:extLst>
                </a:gridCol>
                <a:gridCol w="698027">
                  <a:extLst>
                    <a:ext uri="{9D8B030D-6E8A-4147-A177-3AD203B41FA5}">
                      <a16:colId xmlns:a16="http://schemas.microsoft.com/office/drawing/2014/main" val="1066399659"/>
                    </a:ext>
                  </a:extLst>
                </a:gridCol>
                <a:gridCol w="628991">
                  <a:extLst>
                    <a:ext uri="{9D8B030D-6E8A-4147-A177-3AD203B41FA5}">
                      <a16:colId xmlns:a16="http://schemas.microsoft.com/office/drawing/2014/main" val="1352952024"/>
                    </a:ext>
                  </a:extLst>
                </a:gridCol>
                <a:gridCol w="652003">
                  <a:extLst>
                    <a:ext uri="{9D8B030D-6E8A-4147-A177-3AD203B41FA5}">
                      <a16:colId xmlns:a16="http://schemas.microsoft.com/office/drawing/2014/main" val="2523218412"/>
                    </a:ext>
                  </a:extLst>
                </a:gridCol>
                <a:gridCol w="868698">
                  <a:extLst>
                    <a:ext uri="{9D8B030D-6E8A-4147-A177-3AD203B41FA5}">
                      <a16:colId xmlns:a16="http://schemas.microsoft.com/office/drawing/2014/main" val="9324877"/>
                    </a:ext>
                  </a:extLst>
                </a:gridCol>
              </a:tblGrid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W Europe &amp; related</a:t>
                      </a:r>
                      <a:endParaRPr lang="sv-S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School year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GDP/capita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Religiosity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Contracep, CPR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3063651695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Australien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12,7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43047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0,32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59,2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1716065144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Austria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11,6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44386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0,51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67,6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399233412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Belgium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11,1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41258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0,37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69,1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1185688954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Canada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13,0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42386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0,43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71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2632521257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Cyprus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11,7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31020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0,75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n.a.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2274420317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Denmark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12,9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44764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0,18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66,4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273155455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Finland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12,5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39597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0,29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68,9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349787797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France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11,0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37482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0,27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73,4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705294244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Germany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13,4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43186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0,40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49,2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4031149876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Great Britain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12,6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37598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0,29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83,3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106508778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Greece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10,2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24501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0,72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42,7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395582320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Iceland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11,9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41113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0,37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n.a.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101723431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Ireland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11,9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49061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0,54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61,7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3136261382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Israel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12,8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31224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0,48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54,7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650581806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Italy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9,8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34809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0,70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48,1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1318008403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Luxembourg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11,5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91982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0,35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n.a.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2005717883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Malta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10,6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30747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0,88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61,7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318213387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Netherlands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11,8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45766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0,32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72,00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425338903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Norway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12,7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63094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0,23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70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1054018296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Nya Zeeland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12,6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33930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0,33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68,1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413544066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Portugal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8,7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26174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0,67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64,2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152720738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Spain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9,4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31469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0,44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62,3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1199170612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Sweden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12,5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26846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0,16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62,1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342268828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Switzerland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13,9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56670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0,41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70,90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831020852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USA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13,3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51249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0,66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71,00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384741032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MEAN VALUE</a:t>
                      </a:r>
                      <a:endParaRPr lang="sv-S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11,8</a:t>
                      </a:r>
                      <a:endParaRPr lang="sv-S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41734</a:t>
                      </a:r>
                      <a:endParaRPr lang="sv-S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0,44</a:t>
                      </a:r>
                      <a:endParaRPr lang="sv-S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 dirty="0">
                          <a:effectLst/>
                        </a:rPr>
                        <a:t>64,4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56" marR="5756" marT="5756" marB="0" anchor="b"/>
                </a:tc>
                <a:extLst>
                  <a:ext uri="{0D108BD9-81ED-4DB2-BD59-A6C34878D82A}">
                    <a16:rowId xmlns:a16="http://schemas.microsoft.com/office/drawing/2014/main" val="3774522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0050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9C00C46F-4E0F-A745-87EB-826BFCDE4FC7}"/>
              </a:ext>
            </a:extLst>
          </p:cNvPr>
          <p:cNvGraphicFramePr>
            <a:graphicFrameLocks noGrp="1"/>
          </p:cNvGraphicFramePr>
          <p:nvPr/>
        </p:nvGraphicFramePr>
        <p:xfrm>
          <a:off x="2501900" y="1254125"/>
          <a:ext cx="4902790" cy="43513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0651">
                  <a:extLst>
                    <a:ext uri="{9D8B030D-6E8A-4147-A177-3AD203B41FA5}">
                      <a16:colId xmlns:a16="http://schemas.microsoft.com/office/drawing/2014/main" val="1465080851"/>
                    </a:ext>
                  </a:extLst>
                </a:gridCol>
                <a:gridCol w="814492">
                  <a:extLst>
                    <a:ext uri="{9D8B030D-6E8A-4147-A177-3AD203B41FA5}">
                      <a16:colId xmlns:a16="http://schemas.microsoft.com/office/drawing/2014/main" val="978653099"/>
                    </a:ext>
                  </a:extLst>
                </a:gridCol>
                <a:gridCol w="769243">
                  <a:extLst>
                    <a:ext uri="{9D8B030D-6E8A-4147-A177-3AD203B41FA5}">
                      <a16:colId xmlns:a16="http://schemas.microsoft.com/office/drawing/2014/main" val="2424524413"/>
                    </a:ext>
                  </a:extLst>
                </a:gridCol>
                <a:gridCol w="733043">
                  <a:extLst>
                    <a:ext uri="{9D8B030D-6E8A-4147-A177-3AD203B41FA5}">
                      <a16:colId xmlns:a16="http://schemas.microsoft.com/office/drawing/2014/main" val="3405088926"/>
                    </a:ext>
                  </a:extLst>
                </a:gridCol>
                <a:gridCol w="834854">
                  <a:extLst>
                    <a:ext uri="{9D8B030D-6E8A-4147-A177-3AD203B41FA5}">
                      <a16:colId xmlns:a16="http://schemas.microsoft.com/office/drawing/2014/main" val="1324518106"/>
                    </a:ext>
                  </a:extLst>
                </a:gridCol>
                <a:gridCol w="590507">
                  <a:extLst>
                    <a:ext uri="{9D8B030D-6E8A-4147-A177-3AD203B41FA5}">
                      <a16:colId xmlns:a16="http://schemas.microsoft.com/office/drawing/2014/main" val="1593147257"/>
                    </a:ext>
                  </a:extLst>
                </a:gridCol>
              </a:tblGrid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E Europe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School year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GDP/capita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Religiosity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Contracep, CPR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9645323"/>
                  </a:ext>
                </a:extLst>
              </a:tr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Albania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9,4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10548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0,42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10,6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3003358598"/>
                  </a:ext>
                </a:extLst>
              </a:tr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Armenia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11,5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7686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0,72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26,8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1366872925"/>
                  </a:ext>
                </a:extLst>
              </a:tr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Belarus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12,0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17495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0,37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54,62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3042876550"/>
                  </a:ext>
                </a:extLst>
              </a:tr>
              <a:tr h="35479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Bosnia-Herzegovina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7,2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10313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0,72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11,3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1870803185"/>
                  </a:ext>
                </a:extLst>
              </a:tr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Bulgaria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11,0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16150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0,41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40,1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2684517523"/>
                  </a:ext>
                </a:extLst>
              </a:tr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Croatia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11,3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20537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0,66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39,58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2902464932"/>
                  </a:ext>
                </a:extLst>
              </a:tr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Czech Republic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12,4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29086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0,25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77,6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3713329497"/>
                  </a:ext>
                </a:extLst>
              </a:tr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Estonia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12,9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26236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0,18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59,34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3797822815"/>
                  </a:ext>
                </a:extLst>
              </a:tr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Georgia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12,4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8245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0,81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30,83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3388124147"/>
                  </a:ext>
                </a:extLst>
              </a:tr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Hungary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11,7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23548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0,39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54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2747175983"/>
                  </a:ext>
                </a:extLst>
              </a:tr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Latvia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12,2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21471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0,36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60,66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4104931366"/>
                  </a:ext>
                </a:extLst>
              </a:tr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Lithuania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12,7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25070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0,43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50,4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1982171447"/>
                  </a:ext>
                </a:extLst>
              </a:tr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Montenegro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10,6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14635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0,62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19,78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3679831144"/>
                  </a:ext>
                </a:extLst>
              </a:tr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Poland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12,1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23854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0,73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41,2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2197152563"/>
                  </a:ext>
                </a:extLst>
              </a:tr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Rumania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10,5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19110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0,83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50,2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1774332738"/>
                  </a:ext>
                </a:extLst>
              </a:tr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Serbia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10,2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13110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0,55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22,3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658587734"/>
                  </a:ext>
                </a:extLst>
              </a:tr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Slovakia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12,1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28372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0,50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56,16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857390567"/>
                  </a:ext>
                </a:extLst>
              </a:tr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Slovenia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11,8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44077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0,43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62,88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2834453049"/>
                  </a:ext>
                </a:extLst>
              </a:tr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Turkey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6,8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21477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0,85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46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518631088"/>
                  </a:ext>
                </a:extLst>
              </a:tr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Ukraine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11,3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8130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0,47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47,5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960021299"/>
                  </a:ext>
                </a:extLst>
              </a:tr>
              <a:tr h="19031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MEAN VALUE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11,1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19458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0,54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43,09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7" marR="6797" marT="6797" marB="0" anchor="b"/>
                </a:tc>
                <a:extLst>
                  <a:ext uri="{0D108BD9-81ED-4DB2-BD59-A6C34878D82A}">
                    <a16:rowId xmlns:a16="http://schemas.microsoft.com/office/drawing/2014/main" val="3737419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31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AF29E491-6D47-BD4E-AF9F-9AB054A9DBDD}"/>
              </a:ext>
            </a:extLst>
          </p:cNvPr>
          <p:cNvGraphicFramePr>
            <a:graphicFrameLocks noGrp="1"/>
          </p:cNvGraphicFramePr>
          <p:nvPr/>
        </p:nvGraphicFramePr>
        <p:xfrm>
          <a:off x="2890838" y="1254125"/>
          <a:ext cx="4125819" cy="43513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9954">
                  <a:extLst>
                    <a:ext uri="{9D8B030D-6E8A-4147-A177-3AD203B41FA5}">
                      <a16:colId xmlns:a16="http://schemas.microsoft.com/office/drawing/2014/main" val="1323785942"/>
                    </a:ext>
                  </a:extLst>
                </a:gridCol>
                <a:gridCol w="689970">
                  <a:extLst>
                    <a:ext uri="{9D8B030D-6E8A-4147-A177-3AD203B41FA5}">
                      <a16:colId xmlns:a16="http://schemas.microsoft.com/office/drawing/2014/main" val="3031075614"/>
                    </a:ext>
                  </a:extLst>
                </a:gridCol>
                <a:gridCol w="655972">
                  <a:extLst>
                    <a:ext uri="{9D8B030D-6E8A-4147-A177-3AD203B41FA5}">
                      <a16:colId xmlns:a16="http://schemas.microsoft.com/office/drawing/2014/main" val="3536573999"/>
                    </a:ext>
                  </a:extLst>
                </a:gridCol>
                <a:gridCol w="695969">
                  <a:extLst>
                    <a:ext uri="{9D8B030D-6E8A-4147-A177-3AD203B41FA5}">
                      <a16:colId xmlns:a16="http://schemas.microsoft.com/office/drawing/2014/main" val="3513360248"/>
                    </a:ext>
                  </a:extLst>
                </a:gridCol>
                <a:gridCol w="521977">
                  <a:extLst>
                    <a:ext uri="{9D8B030D-6E8A-4147-A177-3AD203B41FA5}">
                      <a16:colId xmlns:a16="http://schemas.microsoft.com/office/drawing/2014/main" val="2050563041"/>
                    </a:ext>
                  </a:extLst>
                </a:gridCol>
                <a:gridCol w="521977">
                  <a:extLst>
                    <a:ext uri="{9D8B030D-6E8A-4147-A177-3AD203B41FA5}">
                      <a16:colId xmlns:a16="http://schemas.microsoft.com/office/drawing/2014/main" val="2136052128"/>
                    </a:ext>
                  </a:extLst>
                </a:gridCol>
              </a:tblGrid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Latin America &amp; C.</a:t>
                      </a:r>
                      <a:endParaRPr lang="sv-S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School year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GDP/capita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Religiosity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Contracep, CPR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73692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Argentina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10,0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19250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0,63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59,92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1684451323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Belize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10,5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7963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0,65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31,5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2169497180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Bolivia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7,7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6068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0,88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34,5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128739537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Brazil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7,5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15121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0,89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77,1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737769688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Chile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9,9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21696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0,69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64,2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3434117084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Columbia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7,9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12267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0,86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72,9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525062404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Costa Rica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8,6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14084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0,84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79,9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529289127"/>
                  </a:ext>
                </a:extLst>
              </a:tr>
              <a:tr h="313642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Dominican Republic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7,8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12159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0,88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67,03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1956351378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Ecuador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8,3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10513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0,84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71,7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3606754396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El Salvador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6,2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6775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0,88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66,1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280055630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Guatemala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5,0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7038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0,89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3779344734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Guyana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8,6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6646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0,89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36,5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1591451964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Haiti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3,7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1616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0,83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27,14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1716905776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Honduras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5,9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4182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0,86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58,4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1164155494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Jamaica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9,6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8057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0,79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68,4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228788624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Mexiko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8,2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16478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0,66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66,95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730402503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Nicaragua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6,6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4609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0,85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69,8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216400999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Panama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10,1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19144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0,84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48,8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1998708141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Paraguay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8,1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8037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0,92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70,7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487504953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Peru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8,5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11228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0,84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49,9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3214656147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Trinidad &amp; Tobago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10,8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31276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0,87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38,1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910055846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Uruguay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8,8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19062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0,40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75,72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3879304164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Venezuela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10,1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17268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0,78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66,82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719275687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MEAN VALUE</a:t>
                      </a:r>
                      <a:endParaRPr lang="sv-S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8,2</a:t>
                      </a:r>
                      <a:endParaRPr lang="sv-S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12197</a:t>
                      </a:r>
                      <a:endParaRPr lang="sv-S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0,80</a:t>
                      </a:r>
                      <a:endParaRPr lang="sv-S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58,53</a:t>
                      </a:r>
                      <a:endParaRPr lang="sv-S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extLst>
                  <a:ext uri="{0D108BD9-81ED-4DB2-BD59-A6C34878D82A}">
                    <a16:rowId xmlns:a16="http://schemas.microsoft.com/office/drawing/2014/main" val="2384753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089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1572B4D6-D0A1-9D43-B88F-22E29B29E310}"/>
              </a:ext>
            </a:extLst>
          </p:cNvPr>
          <p:cNvGraphicFramePr>
            <a:graphicFrameLocks noGrp="1"/>
          </p:cNvGraphicFramePr>
          <p:nvPr/>
        </p:nvGraphicFramePr>
        <p:xfrm>
          <a:off x="2498725" y="1252538"/>
          <a:ext cx="4909055" cy="43531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4540">
                  <a:extLst>
                    <a:ext uri="{9D8B030D-6E8A-4147-A177-3AD203B41FA5}">
                      <a16:colId xmlns:a16="http://schemas.microsoft.com/office/drawing/2014/main" val="3311676906"/>
                    </a:ext>
                  </a:extLst>
                </a:gridCol>
                <a:gridCol w="852102">
                  <a:extLst>
                    <a:ext uri="{9D8B030D-6E8A-4147-A177-3AD203B41FA5}">
                      <a16:colId xmlns:a16="http://schemas.microsoft.com/office/drawing/2014/main" val="1171947342"/>
                    </a:ext>
                  </a:extLst>
                </a:gridCol>
                <a:gridCol w="833166">
                  <a:extLst>
                    <a:ext uri="{9D8B030D-6E8A-4147-A177-3AD203B41FA5}">
                      <a16:colId xmlns:a16="http://schemas.microsoft.com/office/drawing/2014/main" val="962020898"/>
                    </a:ext>
                  </a:extLst>
                </a:gridCol>
                <a:gridCol w="823699">
                  <a:extLst>
                    <a:ext uri="{9D8B030D-6E8A-4147-A177-3AD203B41FA5}">
                      <a16:colId xmlns:a16="http://schemas.microsoft.com/office/drawing/2014/main" val="1314955609"/>
                    </a:ext>
                  </a:extLst>
                </a:gridCol>
                <a:gridCol w="617774">
                  <a:extLst>
                    <a:ext uri="{9D8B030D-6E8A-4147-A177-3AD203B41FA5}">
                      <a16:colId xmlns:a16="http://schemas.microsoft.com/office/drawing/2014/main" val="4100126667"/>
                    </a:ext>
                  </a:extLst>
                </a:gridCol>
                <a:gridCol w="617774">
                  <a:extLst>
                    <a:ext uri="{9D8B030D-6E8A-4147-A177-3AD203B41FA5}">
                      <a16:colId xmlns:a16="http://schemas.microsoft.com/office/drawing/2014/main" val="1389970929"/>
                    </a:ext>
                  </a:extLst>
                </a:gridCol>
              </a:tblGrid>
              <a:tr h="199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Arab States</a:t>
                      </a:r>
                      <a:endParaRPr lang="sv-SE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School year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GDP/capita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Religiosity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Contracep, CPR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9500799"/>
                  </a:ext>
                </a:extLst>
              </a:tr>
              <a:tr h="199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Algeria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6,2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13323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0,93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53,9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extLst>
                  <a:ext uri="{0D108BD9-81ED-4DB2-BD59-A6C34878D82A}">
                    <a16:rowId xmlns:a16="http://schemas.microsoft.com/office/drawing/2014/main" val="1720451156"/>
                  </a:ext>
                </a:extLst>
              </a:tr>
              <a:tr h="199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Bahrain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8,8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42314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0,97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42,92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extLst>
                  <a:ext uri="{0D108BD9-81ED-4DB2-BD59-A6C34878D82A}">
                    <a16:rowId xmlns:a16="http://schemas.microsoft.com/office/drawing/2014/main" val="875569213"/>
                  </a:ext>
                </a:extLst>
              </a:tr>
              <a:tr h="199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Comoros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3,6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1424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0,98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15,92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extLst>
                  <a:ext uri="{0D108BD9-81ED-4DB2-BD59-A6C34878D82A}">
                    <a16:rowId xmlns:a16="http://schemas.microsoft.com/office/drawing/2014/main" val="1999711422"/>
                  </a:ext>
                </a:extLst>
              </a:tr>
              <a:tr h="199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Egypt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6,0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9887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0,95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57,6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extLst>
                  <a:ext uri="{0D108BD9-81ED-4DB2-BD59-A6C34878D82A}">
                    <a16:rowId xmlns:a16="http://schemas.microsoft.com/office/drawing/2014/main" val="1832530132"/>
                  </a:ext>
                </a:extLst>
              </a:tr>
              <a:tr h="199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Iraq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5,3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14604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0,86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39,9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extLst>
                  <a:ext uri="{0D108BD9-81ED-4DB2-BD59-A6C34878D82A}">
                    <a16:rowId xmlns:a16="http://schemas.microsoft.com/office/drawing/2014/main" val="1352625767"/>
                  </a:ext>
                </a:extLst>
              </a:tr>
              <a:tr h="199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Jordan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9,5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8810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0,95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41,95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extLst>
                  <a:ext uri="{0D108BD9-81ED-4DB2-BD59-A6C34878D82A}">
                    <a16:rowId xmlns:a16="http://schemas.microsoft.com/office/drawing/2014/main" val="2862828944"/>
                  </a:ext>
                </a:extLst>
              </a:tr>
              <a:tr h="199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Kuwait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7,4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73694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0,93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41,52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extLst>
                  <a:ext uri="{0D108BD9-81ED-4DB2-BD59-A6C34878D82A}">
                    <a16:rowId xmlns:a16="http://schemas.microsoft.com/office/drawing/2014/main" val="1522640887"/>
                  </a:ext>
                </a:extLst>
              </a:tr>
              <a:tr h="199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Lebanon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8,2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14467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0,88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46,8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extLst>
                  <a:ext uri="{0D108BD9-81ED-4DB2-BD59-A6C34878D82A}">
                    <a16:rowId xmlns:a16="http://schemas.microsoft.com/office/drawing/2014/main" val="2370117709"/>
                  </a:ext>
                </a:extLst>
              </a:tr>
              <a:tr h="199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Libya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7,7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17788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0,85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20,4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extLst>
                  <a:ext uri="{0D108BD9-81ED-4DB2-BD59-A6C34878D82A}">
                    <a16:rowId xmlns:a16="http://schemas.microsoft.com/office/drawing/2014/main" val="2885707141"/>
                  </a:ext>
                </a:extLst>
              </a:tr>
              <a:tr h="199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Mauritinia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3,1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3531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0,98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8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extLst>
                  <a:ext uri="{0D108BD9-81ED-4DB2-BD59-A6C34878D82A}">
                    <a16:rowId xmlns:a16="http://schemas.microsoft.com/office/drawing/2014/main" val="781064333"/>
                  </a:ext>
                </a:extLst>
              </a:tr>
              <a:tr h="199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Morocco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3,6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6970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0,95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58,6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extLst>
                  <a:ext uri="{0D108BD9-81ED-4DB2-BD59-A6C34878D82A}">
                    <a16:rowId xmlns:a16="http://schemas.microsoft.com/office/drawing/2014/main" val="2647334163"/>
                  </a:ext>
                </a:extLst>
              </a:tr>
              <a:tr h="199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Palestinian Terr.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8,5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4546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0,93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41,55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extLst>
                  <a:ext uri="{0D108BD9-81ED-4DB2-BD59-A6C34878D82A}">
                    <a16:rowId xmlns:a16="http://schemas.microsoft.com/office/drawing/2014/main" val="219186152"/>
                  </a:ext>
                </a:extLst>
              </a:tr>
              <a:tr h="199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Qatar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10,6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123580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0,96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36,64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extLst>
                  <a:ext uri="{0D108BD9-81ED-4DB2-BD59-A6C34878D82A}">
                    <a16:rowId xmlns:a16="http://schemas.microsoft.com/office/drawing/2014/main" val="990062920"/>
                  </a:ext>
                </a:extLst>
              </a:tr>
              <a:tr h="199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Saudi Arabia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8,7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49681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0,97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22,88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extLst>
                  <a:ext uri="{0D108BD9-81ED-4DB2-BD59-A6C34878D82A}">
                    <a16:rowId xmlns:a16="http://schemas.microsoft.com/office/drawing/2014/main" val="2616728053"/>
                  </a:ext>
                </a:extLst>
              </a:tr>
              <a:tr h="199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Sudan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2,9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4077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0,95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9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extLst>
                  <a:ext uri="{0D108BD9-81ED-4DB2-BD59-A6C34878D82A}">
                    <a16:rowId xmlns:a16="http://schemas.microsoft.com/office/drawing/2014/main" val="1491130773"/>
                  </a:ext>
                </a:extLst>
              </a:tr>
              <a:tr h="199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Tunisia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6,0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10527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0,95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51,5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extLst>
                  <a:ext uri="{0D108BD9-81ED-4DB2-BD59-A6C34878D82A}">
                    <a16:rowId xmlns:a16="http://schemas.microsoft.com/office/drawing/2014/main" val="370923937"/>
                  </a:ext>
                </a:extLst>
              </a:tr>
              <a:tr h="37102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United Arab Emirates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10,9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61997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0,95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34,96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extLst>
                  <a:ext uri="{0D108BD9-81ED-4DB2-BD59-A6C34878D82A}">
                    <a16:rowId xmlns:a16="http://schemas.microsoft.com/office/drawing/2014/main" val="2942701603"/>
                  </a:ext>
                </a:extLst>
              </a:tr>
              <a:tr h="199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Yemen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1,8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3509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0,97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25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extLst>
                  <a:ext uri="{0D108BD9-81ED-4DB2-BD59-A6C34878D82A}">
                    <a16:rowId xmlns:a16="http://schemas.microsoft.com/office/drawing/2014/main" val="3928517355"/>
                  </a:ext>
                </a:extLst>
              </a:tr>
              <a:tr h="199016"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extLst>
                  <a:ext uri="{0D108BD9-81ED-4DB2-BD59-A6C34878D82A}">
                    <a16:rowId xmlns:a16="http://schemas.microsoft.com/office/drawing/2014/main" val="1831577881"/>
                  </a:ext>
                </a:extLst>
              </a:tr>
              <a:tr h="199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MEAN VALUE</a:t>
                      </a:r>
                      <a:endParaRPr lang="sv-SE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6,6</a:t>
                      </a:r>
                      <a:endParaRPr lang="sv-SE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25818</a:t>
                      </a:r>
                      <a:endParaRPr lang="sv-SE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0,94</a:t>
                      </a:r>
                      <a:endParaRPr lang="sv-SE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36,06</a:t>
                      </a:r>
                      <a:endParaRPr lang="sv-SE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08" marR="7108" marT="7108" marB="0" anchor="b"/>
                </a:tc>
                <a:extLst>
                  <a:ext uri="{0D108BD9-81ED-4DB2-BD59-A6C34878D82A}">
                    <a16:rowId xmlns:a16="http://schemas.microsoft.com/office/drawing/2014/main" val="13157055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1541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5A3EC20E-9E3B-B14D-BBB9-5A6E70D5A9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157655"/>
              </p:ext>
            </p:extLst>
          </p:nvPr>
        </p:nvGraphicFramePr>
        <p:xfrm>
          <a:off x="2823587" y="422032"/>
          <a:ext cx="4009293" cy="57778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0524">
                  <a:extLst>
                    <a:ext uri="{9D8B030D-6E8A-4147-A177-3AD203B41FA5}">
                      <a16:colId xmlns:a16="http://schemas.microsoft.com/office/drawing/2014/main" val="2960915876"/>
                    </a:ext>
                  </a:extLst>
                </a:gridCol>
                <a:gridCol w="743393">
                  <a:extLst>
                    <a:ext uri="{9D8B030D-6E8A-4147-A177-3AD203B41FA5}">
                      <a16:colId xmlns:a16="http://schemas.microsoft.com/office/drawing/2014/main" val="2882426513"/>
                    </a:ext>
                  </a:extLst>
                </a:gridCol>
                <a:gridCol w="691124">
                  <a:extLst>
                    <a:ext uri="{9D8B030D-6E8A-4147-A177-3AD203B41FA5}">
                      <a16:colId xmlns:a16="http://schemas.microsoft.com/office/drawing/2014/main" val="3866624330"/>
                    </a:ext>
                  </a:extLst>
                </a:gridCol>
                <a:gridCol w="673700">
                  <a:extLst>
                    <a:ext uri="{9D8B030D-6E8A-4147-A177-3AD203B41FA5}">
                      <a16:colId xmlns:a16="http://schemas.microsoft.com/office/drawing/2014/main" val="1352970249"/>
                    </a:ext>
                  </a:extLst>
                </a:gridCol>
                <a:gridCol w="505276">
                  <a:extLst>
                    <a:ext uri="{9D8B030D-6E8A-4147-A177-3AD203B41FA5}">
                      <a16:colId xmlns:a16="http://schemas.microsoft.com/office/drawing/2014/main" val="1253101946"/>
                    </a:ext>
                  </a:extLst>
                </a:gridCol>
                <a:gridCol w="505276">
                  <a:extLst>
                    <a:ext uri="{9D8B030D-6E8A-4147-A177-3AD203B41FA5}">
                      <a16:colId xmlns:a16="http://schemas.microsoft.com/office/drawing/2014/main" val="3710338954"/>
                    </a:ext>
                  </a:extLst>
                </a:gridCol>
              </a:tblGrid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Sub-Saharan Afr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School year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GDP/capita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Religiosity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Contracep, CPR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9791102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Benin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2,5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1920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0,87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6,1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2062612557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Botswana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9,0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14995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0,82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51,2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230451994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Burkina Faso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1,0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1547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14,7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1666815004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Burundi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2,5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779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18,65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3041981357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Cameroon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4,3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3115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15,2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3806035206"/>
                  </a:ext>
                </a:extLst>
              </a:tr>
              <a:tr h="307963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Central African Republic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2,7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731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11,65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2209230759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Chad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1,1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1996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4,5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2873601262"/>
                  </a:ext>
                </a:extLst>
              </a:tr>
              <a:tr h="459169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Congo (Kinshasa) = Dem Rep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4,0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746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6,75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4164391723"/>
                  </a:ext>
                </a:extLst>
              </a:tr>
              <a:tr h="307963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Congo Brazzaville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5,3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5377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17,38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1385741887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Ghana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5,8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3728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15,3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3976924372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Guinea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1,4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1703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5,28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2074189804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Ivory Coast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3,6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2880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0,88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9,3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1688384130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Kenya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5,7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2686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39,4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3325474633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Liberia 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2,9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783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10,3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2558975165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Madagascar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6,7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1370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29,2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2591225566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Malawi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3,7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1066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40,4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1220937595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Mali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1,6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1852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6,9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2214705804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Mozambique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2,4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1036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0,88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14,7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1203306816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Namibia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6,7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9307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53,5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4139484817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Niger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1,2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870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9,7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2338458649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Nigeria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4,8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5484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10,1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320461586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Rwanda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3,4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1574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35,8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1312147453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Senegal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2,1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2211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12,1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2429040885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Sierra Leone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2,4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1462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8,35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793662107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South Africa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9,8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12288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0,85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58,14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4015967335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Swaziland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5,9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7670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55,4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3764018641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Tanzania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5,1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2325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27,4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1145070986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Togo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3,0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1287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0,87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12,65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2792430298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Uganda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4,3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1625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17,9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158093637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Zambia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6,2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3541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0,95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32,7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4028918527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Zimbabwe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7,4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1861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0,86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u="none" strike="noStrike">
                          <a:effectLst/>
                        </a:rPr>
                        <a:t>60,15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477029610"/>
                  </a:ext>
                </a:extLst>
              </a:tr>
              <a:tr h="15675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MEAN VALUE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4,1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3220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0,93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22,93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75" marR="4475" marT="4475" marB="0" anchor="b"/>
                </a:tc>
                <a:extLst>
                  <a:ext uri="{0D108BD9-81ED-4DB2-BD59-A6C34878D82A}">
                    <a16:rowId xmlns:a16="http://schemas.microsoft.com/office/drawing/2014/main" val="39711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3321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501E179B-C310-2F4B-993B-D6D1BEDDFA9D}"/>
              </a:ext>
            </a:extLst>
          </p:cNvPr>
          <p:cNvGraphicFramePr>
            <a:graphicFrameLocks noGrp="1"/>
          </p:cNvGraphicFramePr>
          <p:nvPr/>
        </p:nvGraphicFramePr>
        <p:xfrm>
          <a:off x="2786063" y="1254125"/>
          <a:ext cx="4335400" cy="43513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8430">
                  <a:extLst>
                    <a:ext uri="{9D8B030D-6E8A-4147-A177-3AD203B41FA5}">
                      <a16:colId xmlns:a16="http://schemas.microsoft.com/office/drawing/2014/main" val="1827341558"/>
                    </a:ext>
                  </a:extLst>
                </a:gridCol>
                <a:gridCol w="771976">
                  <a:extLst>
                    <a:ext uri="{9D8B030D-6E8A-4147-A177-3AD203B41FA5}">
                      <a16:colId xmlns:a16="http://schemas.microsoft.com/office/drawing/2014/main" val="1179768698"/>
                    </a:ext>
                  </a:extLst>
                </a:gridCol>
                <a:gridCol w="787893">
                  <a:extLst>
                    <a:ext uri="{9D8B030D-6E8A-4147-A177-3AD203B41FA5}">
                      <a16:colId xmlns:a16="http://schemas.microsoft.com/office/drawing/2014/main" val="1059006541"/>
                    </a:ext>
                  </a:extLst>
                </a:gridCol>
                <a:gridCol w="668515">
                  <a:extLst>
                    <a:ext uri="{9D8B030D-6E8A-4147-A177-3AD203B41FA5}">
                      <a16:colId xmlns:a16="http://schemas.microsoft.com/office/drawing/2014/main" val="2953181939"/>
                    </a:ext>
                  </a:extLst>
                </a:gridCol>
                <a:gridCol w="519293">
                  <a:extLst>
                    <a:ext uri="{9D8B030D-6E8A-4147-A177-3AD203B41FA5}">
                      <a16:colId xmlns:a16="http://schemas.microsoft.com/office/drawing/2014/main" val="3558852580"/>
                    </a:ext>
                  </a:extLst>
                </a:gridCol>
                <a:gridCol w="519293">
                  <a:extLst>
                    <a:ext uri="{9D8B030D-6E8A-4147-A177-3AD203B41FA5}">
                      <a16:colId xmlns:a16="http://schemas.microsoft.com/office/drawing/2014/main" val="1898947314"/>
                    </a:ext>
                  </a:extLst>
                </a:gridCol>
              </a:tblGrid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Asia </a:t>
                      </a:r>
                      <a:endParaRPr lang="sv-S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School year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GDP/capita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Religiosity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Contracep, CPR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4484819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Afghanistan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1,4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1799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0,97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17,6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492622986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Azerbaijan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10,6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16330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0,50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14,3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930423934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Bangladesh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4,8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2844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0,99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47,5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2931618162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Cambodia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3,5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2969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0,93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34,9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2172413625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Hong Kong (China)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11,4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51716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0,25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75,4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1422266724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India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4,4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5136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0,85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48,1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2453918259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Indonesia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7,2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9621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0,99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57,48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2502119343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Iran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9,5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16925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0,83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57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1544014341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Japan 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12,2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36902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0,26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44,24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2992319635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Kazakstan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11,6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22669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0,51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49,6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195136147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Kyrgyzstan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10,8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3066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0,69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41,34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2035812650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Laos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4,2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5119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0,98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39,48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4059140890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Malaysia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9,7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23366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0,92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35,16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3618043486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Mongolia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10,5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10430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0,46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50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2297937318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Myanmar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4,8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4466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0,97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42,1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3523318553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Nepal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2,8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2176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0,94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44,2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2303976511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Pakistan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3,6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4483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0,96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20,5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1409526093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Philippines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9,4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6293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0,95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34,95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4047735133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Singapore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10,9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78588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0,59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57,06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2476839228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South Korea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11,2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32631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0,43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70,85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1050818082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Tajikistan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10,8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2433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0,84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31,7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429784415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Thailand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7,2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14573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0,97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78,65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4156020109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Uzbekistan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11,2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5075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0,62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61,9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3368633132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Vietnam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7,5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2881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0,35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u="none" strike="noStrike">
                          <a:effectLst/>
                        </a:rPr>
                        <a:t>66,575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3298524344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MEAN VALUE</a:t>
                      </a:r>
                      <a:endParaRPr lang="sv-S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8,0</a:t>
                      </a:r>
                      <a:endParaRPr lang="sv-S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15104</a:t>
                      </a:r>
                      <a:endParaRPr lang="sv-S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0,74</a:t>
                      </a:r>
                      <a:endParaRPr lang="sv-S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46,69</a:t>
                      </a:r>
                      <a:endParaRPr lang="sv-S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7" marR="5977" marT="5977" marB="0" anchor="b"/>
                </a:tc>
                <a:extLst>
                  <a:ext uri="{0D108BD9-81ED-4DB2-BD59-A6C34878D82A}">
                    <a16:rowId xmlns:a16="http://schemas.microsoft.com/office/drawing/2014/main" val="3951073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80910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0F9D0DAE-7775-984C-BCD9-DBEE996AF413}"/>
              </a:ext>
            </a:extLst>
          </p:cNvPr>
          <p:cNvSpPr txBox="1"/>
          <p:nvPr/>
        </p:nvSpPr>
        <p:spPr>
          <a:xfrm>
            <a:off x="3195376" y="1838848"/>
            <a:ext cx="387708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/>
              <a:t>Part 3. Extra </a:t>
            </a:r>
            <a:r>
              <a:rPr lang="sv-SE" sz="2800" dirty="0" err="1"/>
              <a:t>analyses</a:t>
            </a:r>
            <a:r>
              <a:rPr lang="sv-SE" sz="2800" dirty="0"/>
              <a:t>,</a:t>
            </a:r>
          </a:p>
          <a:p>
            <a:r>
              <a:rPr lang="sv-SE" sz="2800" dirty="0" err="1"/>
              <a:t>family</a:t>
            </a:r>
            <a:r>
              <a:rPr lang="sv-SE" sz="2800" dirty="0"/>
              <a:t> planning programs</a:t>
            </a:r>
          </a:p>
          <a:p>
            <a:r>
              <a:rPr lang="sv-SE" sz="2800" dirty="0"/>
              <a:t>and FPE index </a:t>
            </a:r>
          </a:p>
        </p:txBody>
      </p:sp>
    </p:spTree>
    <p:extLst>
      <p:ext uri="{BB962C8B-B14F-4D97-AF65-F5344CB8AC3E}">
        <p14:creationId xmlns:p14="http://schemas.microsoft.com/office/powerpoint/2010/main" val="448669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E1BD76F5-ECD7-DC40-92BF-1269B2E6C5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707166"/>
              </p:ext>
            </p:extLst>
          </p:nvPr>
        </p:nvGraphicFramePr>
        <p:xfrm>
          <a:off x="876694" y="801279"/>
          <a:ext cx="8078773" cy="52130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4493">
                  <a:extLst>
                    <a:ext uri="{9D8B030D-6E8A-4147-A177-3AD203B41FA5}">
                      <a16:colId xmlns:a16="http://schemas.microsoft.com/office/drawing/2014/main" val="298513606"/>
                    </a:ext>
                  </a:extLst>
                </a:gridCol>
                <a:gridCol w="256307">
                  <a:extLst>
                    <a:ext uri="{9D8B030D-6E8A-4147-A177-3AD203B41FA5}">
                      <a16:colId xmlns:a16="http://schemas.microsoft.com/office/drawing/2014/main" val="2774171725"/>
                    </a:ext>
                  </a:extLst>
                </a:gridCol>
                <a:gridCol w="533117">
                  <a:extLst>
                    <a:ext uri="{9D8B030D-6E8A-4147-A177-3AD203B41FA5}">
                      <a16:colId xmlns:a16="http://schemas.microsoft.com/office/drawing/2014/main" val="4149915194"/>
                    </a:ext>
                  </a:extLst>
                </a:gridCol>
                <a:gridCol w="592352">
                  <a:extLst>
                    <a:ext uri="{9D8B030D-6E8A-4147-A177-3AD203B41FA5}">
                      <a16:colId xmlns:a16="http://schemas.microsoft.com/office/drawing/2014/main" val="3804324255"/>
                    </a:ext>
                  </a:extLst>
                </a:gridCol>
                <a:gridCol w="297315">
                  <a:extLst>
                    <a:ext uri="{9D8B030D-6E8A-4147-A177-3AD203B41FA5}">
                      <a16:colId xmlns:a16="http://schemas.microsoft.com/office/drawing/2014/main" val="1800449907"/>
                    </a:ext>
                  </a:extLst>
                </a:gridCol>
                <a:gridCol w="164036">
                  <a:extLst>
                    <a:ext uri="{9D8B030D-6E8A-4147-A177-3AD203B41FA5}">
                      <a16:colId xmlns:a16="http://schemas.microsoft.com/office/drawing/2014/main" val="169326224"/>
                    </a:ext>
                  </a:extLst>
                </a:gridCol>
                <a:gridCol w="619692">
                  <a:extLst>
                    <a:ext uri="{9D8B030D-6E8A-4147-A177-3AD203B41FA5}">
                      <a16:colId xmlns:a16="http://schemas.microsoft.com/office/drawing/2014/main" val="1150791999"/>
                    </a:ext>
                  </a:extLst>
                </a:gridCol>
                <a:gridCol w="492107">
                  <a:extLst>
                    <a:ext uri="{9D8B030D-6E8A-4147-A177-3AD203B41FA5}">
                      <a16:colId xmlns:a16="http://schemas.microsoft.com/office/drawing/2014/main" val="829811258"/>
                    </a:ext>
                  </a:extLst>
                </a:gridCol>
                <a:gridCol w="209602">
                  <a:extLst>
                    <a:ext uri="{9D8B030D-6E8A-4147-A177-3AD203B41FA5}">
                      <a16:colId xmlns:a16="http://schemas.microsoft.com/office/drawing/2014/main" val="1937775683"/>
                    </a:ext>
                  </a:extLst>
                </a:gridCol>
                <a:gridCol w="592352">
                  <a:extLst>
                    <a:ext uri="{9D8B030D-6E8A-4147-A177-3AD203B41FA5}">
                      <a16:colId xmlns:a16="http://schemas.microsoft.com/office/drawing/2014/main" val="2503841669"/>
                    </a:ext>
                  </a:extLst>
                </a:gridCol>
                <a:gridCol w="297315">
                  <a:extLst>
                    <a:ext uri="{9D8B030D-6E8A-4147-A177-3AD203B41FA5}">
                      <a16:colId xmlns:a16="http://schemas.microsoft.com/office/drawing/2014/main" val="2722323352"/>
                    </a:ext>
                  </a:extLst>
                </a:gridCol>
                <a:gridCol w="168593">
                  <a:extLst>
                    <a:ext uri="{9D8B030D-6E8A-4147-A177-3AD203B41FA5}">
                      <a16:colId xmlns:a16="http://schemas.microsoft.com/office/drawing/2014/main" val="2719858596"/>
                    </a:ext>
                  </a:extLst>
                </a:gridCol>
                <a:gridCol w="625387">
                  <a:extLst>
                    <a:ext uri="{9D8B030D-6E8A-4147-A177-3AD203B41FA5}">
                      <a16:colId xmlns:a16="http://schemas.microsoft.com/office/drawing/2014/main" val="278885051"/>
                    </a:ext>
                  </a:extLst>
                </a:gridCol>
                <a:gridCol w="297315">
                  <a:extLst>
                    <a:ext uri="{9D8B030D-6E8A-4147-A177-3AD203B41FA5}">
                      <a16:colId xmlns:a16="http://schemas.microsoft.com/office/drawing/2014/main" val="486642888"/>
                    </a:ext>
                  </a:extLst>
                </a:gridCol>
                <a:gridCol w="127583">
                  <a:extLst>
                    <a:ext uri="{9D8B030D-6E8A-4147-A177-3AD203B41FA5}">
                      <a16:colId xmlns:a16="http://schemas.microsoft.com/office/drawing/2014/main" val="1475748405"/>
                    </a:ext>
                  </a:extLst>
                </a:gridCol>
                <a:gridCol w="560457">
                  <a:extLst>
                    <a:ext uri="{9D8B030D-6E8A-4147-A177-3AD203B41FA5}">
                      <a16:colId xmlns:a16="http://schemas.microsoft.com/office/drawing/2014/main" val="522751910"/>
                    </a:ext>
                  </a:extLst>
                </a:gridCol>
                <a:gridCol w="628805">
                  <a:extLst>
                    <a:ext uri="{9D8B030D-6E8A-4147-A177-3AD203B41FA5}">
                      <a16:colId xmlns:a16="http://schemas.microsoft.com/office/drawing/2014/main" val="3314303163"/>
                    </a:ext>
                  </a:extLst>
                </a:gridCol>
                <a:gridCol w="297315">
                  <a:extLst>
                    <a:ext uri="{9D8B030D-6E8A-4147-A177-3AD203B41FA5}">
                      <a16:colId xmlns:a16="http://schemas.microsoft.com/office/drawing/2014/main" val="1833024622"/>
                    </a:ext>
                  </a:extLst>
                </a:gridCol>
                <a:gridCol w="297315">
                  <a:extLst>
                    <a:ext uri="{9D8B030D-6E8A-4147-A177-3AD203B41FA5}">
                      <a16:colId xmlns:a16="http://schemas.microsoft.com/office/drawing/2014/main" val="1449282328"/>
                    </a:ext>
                  </a:extLst>
                </a:gridCol>
                <a:gridCol w="297315">
                  <a:extLst>
                    <a:ext uri="{9D8B030D-6E8A-4147-A177-3AD203B41FA5}">
                      <a16:colId xmlns:a16="http://schemas.microsoft.com/office/drawing/2014/main" val="4283154708"/>
                    </a:ext>
                  </a:extLst>
                </a:gridCol>
              </a:tblGrid>
              <a:tr h="96283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3819327803"/>
                  </a:ext>
                </a:extLst>
              </a:tr>
              <a:tr h="142132">
                <a:tc gridSpan="15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Re-analysis of r2, only including with countries with data on FP program strength data (Figure 7), compared to full sample (Figure 1)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1239882479"/>
                  </a:ext>
                </a:extLst>
              </a:tr>
              <a:tr h="142132"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Only for four regions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942491721"/>
                  </a:ext>
                </a:extLst>
              </a:tr>
              <a:tr h="142132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Latin America 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2382200544"/>
                  </a:ext>
                </a:extLst>
              </a:tr>
              <a:tr h="142132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Sub-Saharan Africa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Arab States 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and the Caribbean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Asia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MEAN VALUES (n=4)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2579656979"/>
                  </a:ext>
                </a:extLst>
              </a:tr>
              <a:tr h="142132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Full sample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Smaller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Full sample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Smaller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Full sample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Smaller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Full sample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Smaller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Full sample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Smaller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4001097280"/>
                  </a:ext>
                </a:extLst>
              </a:tr>
              <a:tr h="142132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n=31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n=23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n=18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n=8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n=23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n=15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n=24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n=12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3001546202"/>
                  </a:ext>
                </a:extLst>
              </a:tr>
              <a:tr h="142132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4251777428"/>
                  </a:ext>
                </a:extLst>
              </a:tr>
              <a:tr h="142132"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TFR versus school years, r2: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0.59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0.41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0.46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0.15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0.25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0.42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0.25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0.36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skolår: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0.39</a:t>
                      </a:r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0.34</a:t>
                      </a:r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4289796541"/>
                  </a:ext>
                </a:extLst>
              </a:tr>
              <a:tr h="142132"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(all relationships negative)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3879188816"/>
                  </a:ext>
                </a:extLst>
              </a:tr>
              <a:tr h="142132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4114748562"/>
                  </a:ext>
                </a:extLst>
              </a:tr>
              <a:tr h="142132"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TFR vs religiosity, r2: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0.18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0.03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0.02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0.06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0.06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0.23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0.07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religion: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0.12</a:t>
                      </a:r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0.07</a:t>
                      </a:r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1788981557"/>
                  </a:ext>
                </a:extLst>
              </a:tr>
              <a:tr h="142132"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(all relationships positive)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3665292120"/>
                  </a:ext>
                </a:extLst>
              </a:tr>
              <a:tr h="142132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1512153096"/>
                  </a:ext>
                </a:extLst>
              </a:tr>
              <a:tr h="142132"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TFR vs contraceptives, CPR, r2: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0.60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0.37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0.26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0.49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0.39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0.30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0.49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0.67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contracep: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0.44</a:t>
                      </a:r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0.46</a:t>
                      </a:r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3486039982"/>
                  </a:ext>
                </a:extLst>
              </a:tr>
              <a:tr h="142132"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(all relationships negative)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2926693598"/>
                  </a:ext>
                </a:extLst>
              </a:tr>
              <a:tr h="142132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2856608863"/>
                  </a:ext>
                </a:extLst>
              </a:tr>
              <a:tr h="142132"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TFR vs GDP per capita, r2: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0.48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0.05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0.36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0.15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0.39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0.34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0.38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0.21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GDP: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0.40</a:t>
                      </a:r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0.19</a:t>
                      </a:r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3859586551"/>
                  </a:ext>
                </a:extLst>
              </a:tr>
              <a:tr h="142132"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(all relationships negative)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3439993572"/>
                  </a:ext>
                </a:extLst>
              </a:tr>
              <a:tr h="142132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1539016990"/>
                  </a:ext>
                </a:extLst>
              </a:tr>
              <a:tr h="142132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1386301297"/>
                  </a:ext>
                </a:extLst>
              </a:tr>
              <a:tr h="142132">
                <a:tc gridSpan="14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Re-analysis of r2, only including with countries with no data on FP program strength data, compared to full sample (Figure 1)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2448773853"/>
                  </a:ext>
                </a:extLst>
              </a:tr>
              <a:tr h="142132">
                <a:tc>
                  <a:txBody>
                    <a:bodyPr/>
                    <a:lstStyle/>
                    <a:p>
                      <a:pPr algn="l" fontAlgn="b"/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 (Brödtext)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2591178463"/>
                  </a:ext>
                </a:extLst>
              </a:tr>
              <a:tr h="142132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Full sample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Smaller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Full sample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Smaller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Full sample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Smaller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Full sample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Smaller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1079485454"/>
                  </a:ext>
                </a:extLst>
              </a:tr>
              <a:tr h="142132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n=31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n=8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 (Brödtext)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n=18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n=10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n=23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n=8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n=24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n=12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n=38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3516846161"/>
                  </a:ext>
                </a:extLst>
              </a:tr>
              <a:tr h="142132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 (Brödtext)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3007952638"/>
                  </a:ext>
                </a:extLst>
              </a:tr>
              <a:tr h="142132"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TFR versus school years, r2: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0.59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0.96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0.46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0.68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0.25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0.31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0.25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0.13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skolår: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0.39</a:t>
                      </a:r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(Positive/Negativ)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736624"/>
                  </a:ext>
                </a:extLst>
              </a:tr>
              <a:tr h="142132"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(3 of 4 relationships negative)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Positive!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3580492889"/>
                  </a:ext>
                </a:extLst>
              </a:tr>
              <a:tr h="142132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3919783121"/>
                  </a:ext>
                </a:extLst>
              </a:tr>
              <a:tr h="142132"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TFR vs religiosity, r2: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0.56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0.03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0.06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0.06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0.00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0.23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0.50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religion: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0.12</a:t>
                      </a:r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0.28</a:t>
                      </a:r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1494025970"/>
                  </a:ext>
                </a:extLst>
              </a:tr>
              <a:tr h="142132"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(3 of 4 relationships positive)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Negative, weakly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1061143189"/>
                  </a:ext>
                </a:extLst>
              </a:tr>
              <a:tr h="142132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3770228522"/>
                  </a:ext>
                </a:extLst>
              </a:tr>
              <a:tr h="142132"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TFR vs contraceptives, CPR, r2: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0.60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0.87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0.26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0.35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0.39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0.70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0.49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0.31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contracep: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0.44</a:t>
                      </a:r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0.56</a:t>
                      </a:r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144756413"/>
                  </a:ext>
                </a:extLst>
              </a:tr>
              <a:tr h="142132"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(all relationships negative)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4255041381"/>
                  </a:ext>
                </a:extLst>
              </a:tr>
              <a:tr h="142132"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2489624230"/>
                  </a:ext>
                </a:extLst>
              </a:tr>
              <a:tr h="142132"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TFR vs GDP per capita, r2: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0.48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0.89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0.36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0.63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0.39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0.35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0.38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0.70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GDP: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0.40</a:t>
                      </a:r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0.64</a:t>
                      </a:r>
                      <a:endParaRPr lang="sv-SE" sz="7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3331887740"/>
                  </a:ext>
                </a:extLst>
              </a:tr>
              <a:tr h="142132"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(all relationships negative)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0" marR="2870" marT="2870" marB="0" anchor="b"/>
                </a:tc>
                <a:extLst>
                  <a:ext uri="{0D108BD9-81ED-4DB2-BD59-A6C34878D82A}">
                    <a16:rowId xmlns:a16="http://schemas.microsoft.com/office/drawing/2014/main" val="3462877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7668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6B8CF451-93B0-294D-BB85-CFE71F34A2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046003"/>
              </p:ext>
            </p:extLst>
          </p:nvPr>
        </p:nvGraphicFramePr>
        <p:xfrm>
          <a:off x="433633" y="688157"/>
          <a:ext cx="9096865" cy="5137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6560">
                  <a:extLst>
                    <a:ext uri="{9D8B030D-6E8A-4147-A177-3AD203B41FA5}">
                      <a16:colId xmlns:a16="http://schemas.microsoft.com/office/drawing/2014/main" val="832645569"/>
                    </a:ext>
                  </a:extLst>
                </a:gridCol>
                <a:gridCol w="794358">
                  <a:extLst>
                    <a:ext uri="{9D8B030D-6E8A-4147-A177-3AD203B41FA5}">
                      <a16:colId xmlns:a16="http://schemas.microsoft.com/office/drawing/2014/main" val="2001370273"/>
                    </a:ext>
                  </a:extLst>
                </a:gridCol>
                <a:gridCol w="728161">
                  <a:extLst>
                    <a:ext uri="{9D8B030D-6E8A-4147-A177-3AD203B41FA5}">
                      <a16:colId xmlns:a16="http://schemas.microsoft.com/office/drawing/2014/main" val="289291094"/>
                    </a:ext>
                  </a:extLst>
                </a:gridCol>
                <a:gridCol w="225068">
                  <a:extLst>
                    <a:ext uri="{9D8B030D-6E8A-4147-A177-3AD203B41FA5}">
                      <a16:colId xmlns:a16="http://schemas.microsoft.com/office/drawing/2014/main" val="1586070855"/>
                    </a:ext>
                  </a:extLst>
                </a:gridCol>
                <a:gridCol w="458962">
                  <a:extLst>
                    <a:ext uri="{9D8B030D-6E8A-4147-A177-3AD203B41FA5}">
                      <a16:colId xmlns:a16="http://schemas.microsoft.com/office/drawing/2014/main" val="2189945846"/>
                    </a:ext>
                  </a:extLst>
                </a:gridCol>
                <a:gridCol w="313330">
                  <a:extLst>
                    <a:ext uri="{9D8B030D-6E8A-4147-A177-3AD203B41FA5}">
                      <a16:colId xmlns:a16="http://schemas.microsoft.com/office/drawing/2014/main" val="3893812213"/>
                    </a:ext>
                  </a:extLst>
                </a:gridCol>
                <a:gridCol w="798771">
                  <a:extLst>
                    <a:ext uri="{9D8B030D-6E8A-4147-A177-3AD203B41FA5}">
                      <a16:colId xmlns:a16="http://schemas.microsoft.com/office/drawing/2014/main" val="1358447409"/>
                    </a:ext>
                  </a:extLst>
                </a:gridCol>
                <a:gridCol w="1376886">
                  <a:extLst>
                    <a:ext uri="{9D8B030D-6E8A-4147-A177-3AD203B41FA5}">
                      <a16:colId xmlns:a16="http://schemas.microsoft.com/office/drawing/2014/main" val="480891991"/>
                    </a:ext>
                  </a:extLst>
                </a:gridCol>
                <a:gridCol w="878207">
                  <a:extLst>
                    <a:ext uri="{9D8B030D-6E8A-4147-A177-3AD203B41FA5}">
                      <a16:colId xmlns:a16="http://schemas.microsoft.com/office/drawing/2014/main" val="4198199371"/>
                    </a:ext>
                  </a:extLst>
                </a:gridCol>
                <a:gridCol w="759052">
                  <a:extLst>
                    <a:ext uri="{9D8B030D-6E8A-4147-A177-3AD203B41FA5}">
                      <a16:colId xmlns:a16="http://schemas.microsoft.com/office/drawing/2014/main" val="1995145971"/>
                    </a:ext>
                  </a:extLst>
                </a:gridCol>
                <a:gridCol w="242720">
                  <a:extLst>
                    <a:ext uri="{9D8B030D-6E8A-4147-A177-3AD203B41FA5}">
                      <a16:colId xmlns:a16="http://schemas.microsoft.com/office/drawing/2014/main" val="140382537"/>
                    </a:ext>
                  </a:extLst>
                </a:gridCol>
                <a:gridCol w="447195">
                  <a:extLst>
                    <a:ext uri="{9D8B030D-6E8A-4147-A177-3AD203B41FA5}">
                      <a16:colId xmlns:a16="http://schemas.microsoft.com/office/drawing/2014/main" val="455674766"/>
                    </a:ext>
                  </a:extLst>
                </a:gridCol>
                <a:gridCol w="807595">
                  <a:extLst>
                    <a:ext uri="{9D8B030D-6E8A-4147-A177-3AD203B41FA5}">
                      <a16:colId xmlns:a16="http://schemas.microsoft.com/office/drawing/2014/main" val="2361795860"/>
                    </a:ext>
                  </a:extLst>
                </a:gridCol>
              </a:tblGrid>
              <a:tr h="183486">
                <a:tc gridSpan="10"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Analysis of the 38 countries with missing data, for FP program strength (Latin America, 8 countries, not included, no visible gap in TFR)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2786729102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1486586288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LOW TFR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HIGH TFR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350290004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966328380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Arab States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prop religious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school years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TFR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Arab States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prop religious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school years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TFR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3754190913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United Arab Emirates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0,95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10,9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1,82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Palestinian Terr.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0,93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8,5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4,25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4098766251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Qatar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0,96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10,6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2,00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Yemen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0,97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1,8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4,40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2707136383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Kuwait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0,93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7,4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2,05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Comoros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0,98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3,6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4,60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4294094397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Bahrain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0,97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8,8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2,12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Sudan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0,95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2,9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4,75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2268776552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Libya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0,85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7,7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2,40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2838676622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Saudi Arabia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0,97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8,7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2,73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2816532348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means: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2,20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means: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4,50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764721249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Sub-Saharan Africa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178724486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South Africa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0,85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9,8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2,55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Sierra Leone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0,97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2,4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4,84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416203721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Botswana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0,82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9,0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2,88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Central African Republic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0,98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2,7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5,10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467994617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Swaziland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0,94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5,9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3,30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Guinea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0,97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1,4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5,13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580760678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Namibia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0,92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6,7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3,60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Burkina Faso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0,92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1,0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5,65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135372948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means: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3,10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means: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5,20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2056631560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Asien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1317242323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Hong Kong (China)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0,25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11,4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1,20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Azerbaijan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0,50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10,6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2,10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123669271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Singapore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0,59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10,9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1,23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Uzbekistan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0,62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11,2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2,38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1581271587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South Korea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0,43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11,2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1,23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Cambodia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0,93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3,5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2,70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689060646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Japan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0,26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12,2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1,41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Kazakstan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0,51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11,6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2,70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9876513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Mongolia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0,46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10,5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2,83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2828335903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Laos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0,98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4,2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2,93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4022913496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Arab, TFR-gap  1,5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Kyrgyzstan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0,69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10,8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3,12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1877325969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SSA, TFR-gap 1,24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Tajikistan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0,84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900" u="none" strike="noStrike">
                          <a:effectLst/>
                        </a:rPr>
                        <a:t>10,8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3,50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1755696172"/>
                  </a:ext>
                </a:extLst>
              </a:tr>
              <a:tr h="183486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Asia, TFR gap 0,7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means: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>
                          <a:effectLst/>
                        </a:rPr>
                        <a:t>1,30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means: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900" u="none" strike="noStrike" dirty="0">
                          <a:effectLst/>
                        </a:rPr>
                        <a:t>2,80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9" marR="4019" marT="4019" marB="0" anchor="b"/>
                </a:tc>
                <a:extLst>
                  <a:ext uri="{0D108BD9-81ED-4DB2-BD59-A6C34878D82A}">
                    <a16:rowId xmlns:a16="http://schemas.microsoft.com/office/drawing/2014/main" val="3728569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4915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62FB6DD6-4979-5E41-BDE2-80A8865B76A7}"/>
              </a:ext>
            </a:extLst>
          </p:cNvPr>
          <p:cNvSpPr txBox="1"/>
          <p:nvPr/>
        </p:nvSpPr>
        <p:spPr>
          <a:xfrm>
            <a:off x="2893925" y="1537398"/>
            <a:ext cx="36977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Part 1. </a:t>
            </a:r>
            <a:r>
              <a:rPr lang="sv-SE" sz="2800" dirty="0" err="1"/>
              <a:t>Pairwise</a:t>
            </a:r>
            <a:r>
              <a:rPr lang="sv-SE" sz="2800" dirty="0"/>
              <a:t> relations, r (</a:t>
            </a:r>
            <a:r>
              <a:rPr lang="sv-SE" sz="2800" dirty="0" err="1"/>
              <a:t>six</a:t>
            </a:r>
            <a:r>
              <a:rPr lang="sv-SE" sz="2800" dirty="0"/>
              <a:t> </a:t>
            </a:r>
            <a:r>
              <a:rPr lang="sv-SE" sz="2800" dirty="0" err="1"/>
              <a:t>slides</a:t>
            </a:r>
            <a:r>
              <a:rPr lang="sv-SE" sz="2800" dirty="0"/>
              <a:t> for</a:t>
            </a:r>
          </a:p>
          <a:p>
            <a:r>
              <a:rPr lang="sv-SE" sz="2800" dirty="0" err="1"/>
              <a:t>six</a:t>
            </a:r>
            <a:r>
              <a:rPr lang="sv-SE" sz="2800" dirty="0"/>
              <a:t> regions)</a:t>
            </a:r>
          </a:p>
        </p:txBody>
      </p:sp>
    </p:spTree>
    <p:extLst>
      <p:ext uri="{BB962C8B-B14F-4D97-AF65-F5344CB8AC3E}">
        <p14:creationId xmlns:p14="http://schemas.microsoft.com/office/powerpoint/2010/main" val="3364349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5703E696-2BAC-1149-88C5-BE03EBF162C8}"/>
              </a:ext>
            </a:extLst>
          </p:cNvPr>
          <p:cNvSpPr txBox="1"/>
          <p:nvPr/>
        </p:nvSpPr>
        <p:spPr>
          <a:xfrm>
            <a:off x="3476731" y="90436"/>
            <a:ext cx="4063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Western </a:t>
            </a:r>
            <a:r>
              <a:rPr lang="sv-SE" dirty="0" err="1"/>
              <a:t>Europe</a:t>
            </a:r>
            <a:r>
              <a:rPr lang="sv-SE" dirty="0"/>
              <a:t> and </a:t>
            </a:r>
            <a:r>
              <a:rPr lang="sv-SE" dirty="0" err="1"/>
              <a:t>associated</a:t>
            </a:r>
            <a:r>
              <a:rPr lang="sv-SE" dirty="0"/>
              <a:t> </a:t>
            </a:r>
            <a:r>
              <a:rPr lang="sv-SE" dirty="0" err="1"/>
              <a:t>countries</a:t>
            </a:r>
            <a:endParaRPr lang="sv-SE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EB7804E-1849-F448-A4D8-BEF3A0DD37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1704384"/>
              </p:ext>
            </p:extLst>
          </p:nvPr>
        </p:nvGraphicFramePr>
        <p:xfrm>
          <a:off x="6588842" y="400235"/>
          <a:ext cx="3317158" cy="2795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5265DD6B-3C68-754C-ADC0-DA2770EE06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0684650"/>
              </p:ext>
            </p:extLst>
          </p:nvPr>
        </p:nvGraphicFramePr>
        <p:xfrm>
          <a:off x="162649" y="3429000"/>
          <a:ext cx="3412603" cy="276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AE4E3552-E6D4-BA47-8C98-5D47F01DC5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3545702"/>
              </p:ext>
            </p:extLst>
          </p:nvPr>
        </p:nvGraphicFramePr>
        <p:xfrm>
          <a:off x="6544983" y="3401754"/>
          <a:ext cx="3317158" cy="2795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ruta 5">
            <a:extLst>
              <a:ext uri="{FF2B5EF4-FFF2-40B4-BE49-F238E27FC236}">
                <a16:creationId xmlns:a16="http://schemas.microsoft.com/office/drawing/2014/main" id="{83FF32E9-AFA6-124D-ADF4-714151C4396E}"/>
              </a:ext>
            </a:extLst>
          </p:cNvPr>
          <p:cNvSpPr txBox="1"/>
          <p:nvPr/>
        </p:nvSpPr>
        <p:spPr>
          <a:xfrm>
            <a:off x="578419" y="87090"/>
            <a:ext cx="2290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Supplement FIGURE 1 </a:t>
            </a:r>
          </a:p>
        </p:txBody>
      </p:sp>
      <p:grpSp>
        <p:nvGrpSpPr>
          <p:cNvPr id="45" name="Grupp 44">
            <a:extLst>
              <a:ext uri="{FF2B5EF4-FFF2-40B4-BE49-F238E27FC236}">
                <a16:creationId xmlns:a16="http://schemas.microsoft.com/office/drawing/2014/main" id="{C6850C7F-F200-1C49-A9E6-0B2B387D236A}"/>
              </a:ext>
            </a:extLst>
          </p:cNvPr>
          <p:cNvGrpSpPr/>
          <p:nvPr/>
        </p:nvGrpSpPr>
        <p:grpSpPr>
          <a:xfrm>
            <a:off x="227179" y="361880"/>
            <a:ext cx="9423970" cy="6170743"/>
            <a:chOff x="227179" y="361880"/>
            <a:chExt cx="9423970" cy="6170743"/>
          </a:xfrm>
        </p:grpSpPr>
        <p:graphicFrame>
          <p:nvGraphicFramePr>
            <p:cNvPr id="2" name="Diagram 1">
              <a:extLst>
                <a:ext uri="{FF2B5EF4-FFF2-40B4-BE49-F238E27FC236}">
                  <a16:creationId xmlns:a16="http://schemas.microsoft.com/office/drawing/2014/main" id="{6D79D462-3491-224B-A8B8-C079059FB3FF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35006133"/>
                </p:ext>
              </p:extLst>
            </p:nvPr>
          </p:nvGraphicFramePr>
          <p:xfrm>
            <a:off x="227179" y="361880"/>
            <a:ext cx="3412602" cy="283420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4" name="Diagram 3">
              <a:extLst>
                <a:ext uri="{FF2B5EF4-FFF2-40B4-BE49-F238E27FC236}">
                  <a16:creationId xmlns:a16="http://schemas.microsoft.com/office/drawing/2014/main" id="{18291D63-BC60-414F-B68E-903BB4E743AF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761888463"/>
                </p:ext>
              </p:extLst>
            </p:nvPr>
          </p:nvGraphicFramePr>
          <p:xfrm>
            <a:off x="3438062" y="361881"/>
            <a:ext cx="3317158" cy="2834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8" name="Diagram 7">
              <a:extLst>
                <a:ext uri="{FF2B5EF4-FFF2-40B4-BE49-F238E27FC236}">
                  <a16:creationId xmlns:a16="http://schemas.microsoft.com/office/drawing/2014/main" id="{C725F2AC-B943-3E4A-8BEA-A9E4A66F5DDB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73165885"/>
                </p:ext>
              </p:extLst>
            </p:nvPr>
          </p:nvGraphicFramePr>
          <p:xfrm>
            <a:off x="3400495" y="3429000"/>
            <a:ext cx="3317158" cy="27686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B84A62A2-FF2B-DE4C-A27B-030F658F15ED}"/>
                </a:ext>
              </a:extLst>
            </p:cNvPr>
            <p:cNvSpPr txBox="1"/>
            <p:nvPr/>
          </p:nvSpPr>
          <p:spPr>
            <a:xfrm>
              <a:off x="2218944" y="1635274"/>
              <a:ext cx="7360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0.36</a:t>
              </a:r>
            </a:p>
          </p:txBody>
        </p:sp>
        <p:sp>
          <p:nvSpPr>
            <p:cNvPr id="11" name="textruta 10">
              <a:extLst>
                <a:ext uri="{FF2B5EF4-FFF2-40B4-BE49-F238E27FC236}">
                  <a16:creationId xmlns:a16="http://schemas.microsoft.com/office/drawing/2014/main" id="{9613DC4B-28BF-B745-B8BC-13AFA4A801A8}"/>
                </a:ext>
              </a:extLst>
            </p:cNvPr>
            <p:cNvSpPr txBox="1"/>
            <p:nvPr/>
          </p:nvSpPr>
          <p:spPr>
            <a:xfrm>
              <a:off x="5376673" y="1696234"/>
              <a:ext cx="7360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0.41</a:t>
              </a:r>
            </a:p>
          </p:txBody>
        </p:sp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1DFA2257-CC4C-4649-895E-B8E788E37552}"/>
                </a:ext>
              </a:extLst>
            </p:cNvPr>
            <p:cNvSpPr txBox="1"/>
            <p:nvPr/>
          </p:nvSpPr>
          <p:spPr>
            <a:xfrm>
              <a:off x="7179418" y="1696234"/>
              <a:ext cx="7360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0.31</a:t>
              </a:r>
            </a:p>
          </p:txBody>
        </p:sp>
        <p:sp>
          <p:nvSpPr>
            <p:cNvPr id="13" name="textruta 12">
              <a:extLst>
                <a:ext uri="{FF2B5EF4-FFF2-40B4-BE49-F238E27FC236}">
                  <a16:creationId xmlns:a16="http://schemas.microsoft.com/office/drawing/2014/main" id="{170D6683-68C4-A04F-8310-2FCE3EDF5680}"/>
                </a:ext>
              </a:extLst>
            </p:cNvPr>
            <p:cNvSpPr txBox="1"/>
            <p:nvPr/>
          </p:nvSpPr>
          <p:spPr>
            <a:xfrm>
              <a:off x="924195" y="4920214"/>
              <a:ext cx="7906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-0.48</a:t>
              </a:r>
            </a:p>
          </p:txBody>
        </p:sp>
        <p:sp>
          <p:nvSpPr>
            <p:cNvPr id="14" name="textruta 13">
              <a:extLst>
                <a:ext uri="{FF2B5EF4-FFF2-40B4-BE49-F238E27FC236}">
                  <a16:creationId xmlns:a16="http://schemas.microsoft.com/office/drawing/2014/main" id="{94D516B8-D3C9-9E43-92EC-17349F12A037}"/>
                </a:ext>
              </a:extLst>
            </p:cNvPr>
            <p:cNvSpPr txBox="1"/>
            <p:nvPr/>
          </p:nvSpPr>
          <p:spPr>
            <a:xfrm>
              <a:off x="5656251" y="4347605"/>
              <a:ext cx="7906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-0.31</a:t>
              </a:r>
            </a:p>
          </p:txBody>
        </p:sp>
        <p:sp>
          <p:nvSpPr>
            <p:cNvPr id="15" name="textruta 14">
              <a:extLst>
                <a:ext uri="{FF2B5EF4-FFF2-40B4-BE49-F238E27FC236}">
                  <a16:creationId xmlns:a16="http://schemas.microsoft.com/office/drawing/2014/main" id="{61F53AD2-4AA8-4749-AEA6-1E5919FA8FFB}"/>
                </a:ext>
              </a:extLst>
            </p:cNvPr>
            <p:cNvSpPr txBox="1"/>
            <p:nvPr/>
          </p:nvSpPr>
          <p:spPr>
            <a:xfrm>
              <a:off x="8668512" y="5205984"/>
              <a:ext cx="7906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-0.46</a:t>
              </a:r>
            </a:p>
          </p:txBody>
        </p:sp>
        <p:sp>
          <p:nvSpPr>
            <p:cNvPr id="16" name="textruta 15">
              <a:extLst>
                <a:ext uri="{FF2B5EF4-FFF2-40B4-BE49-F238E27FC236}">
                  <a16:creationId xmlns:a16="http://schemas.microsoft.com/office/drawing/2014/main" id="{C7581FE9-9E8D-C842-ACE0-1A03D1144AB0}"/>
                </a:ext>
              </a:extLst>
            </p:cNvPr>
            <p:cNvSpPr txBox="1"/>
            <p:nvPr/>
          </p:nvSpPr>
          <p:spPr>
            <a:xfrm>
              <a:off x="1319877" y="3159749"/>
              <a:ext cx="12710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GDP per capita</a:t>
              </a:r>
            </a:p>
          </p:txBody>
        </p:sp>
        <p:sp>
          <p:nvSpPr>
            <p:cNvPr id="17" name="textruta 16">
              <a:extLst>
                <a:ext uri="{FF2B5EF4-FFF2-40B4-BE49-F238E27FC236}">
                  <a16:creationId xmlns:a16="http://schemas.microsoft.com/office/drawing/2014/main" id="{F7F129AE-4E73-284F-A969-313D0652E596}"/>
                </a:ext>
              </a:extLst>
            </p:cNvPr>
            <p:cNvSpPr txBox="1"/>
            <p:nvPr/>
          </p:nvSpPr>
          <p:spPr>
            <a:xfrm>
              <a:off x="1072444" y="6197600"/>
              <a:ext cx="18698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 err="1"/>
                <a:t>Religiosity</a:t>
              </a:r>
              <a:r>
                <a:rPr lang="sv-SE" sz="1400" dirty="0"/>
                <a:t> (proportion)</a:t>
              </a:r>
            </a:p>
          </p:txBody>
        </p:sp>
        <p:sp>
          <p:nvSpPr>
            <p:cNvPr id="18" name="textruta 17">
              <a:extLst>
                <a:ext uri="{FF2B5EF4-FFF2-40B4-BE49-F238E27FC236}">
                  <a16:creationId xmlns:a16="http://schemas.microsoft.com/office/drawing/2014/main" id="{7ACF06F4-8351-A24A-8B47-C4A272FD2B32}"/>
                </a:ext>
              </a:extLst>
            </p:cNvPr>
            <p:cNvSpPr txBox="1"/>
            <p:nvPr/>
          </p:nvSpPr>
          <p:spPr>
            <a:xfrm>
              <a:off x="4611202" y="3145030"/>
              <a:ext cx="12710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GDP per capita</a:t>
              </a:r>
            </a:p>
          </p:txBody>
        </p:sp>
        <p:sp>
          <p:nvSpPr>
            <p:cNvPr id="19" name="textruta 18">
              <a:extLst>
                <a:ext uri="{FF2B5EF4-FFF2-40B4-BE49-F238E27FC236}">
                  <a16:creationId xmlns:a16="http://schemas.microsoft.com/office/drawing/2014/main" id="{6C9821B4-290F-854E-860C-58DD3EEEC726}"/>
                </a:ext>
              </a:extLst>
            </p:cNvPr>
            <p:cNvSpPr txBox="1"/>
            <p:nvPr/>
          </p:nvSpPr>
          <p:spPr>
            <a:xfrm>
              <a:off x="7651537" y="3121223"/>
              <a:ext cx="113319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 err="1"/>
                <a:t>School</a:t>
              </a:r>
              <a:r>
                <a:rPr lang="sv-SE" sz="1400" dirty="0"/>
                <a:t> </a:t>
              </a:r>
              <a:r>
                <a:rPr lang="sv-SE" sz="1400" dirty="0" err="1"/>
                <a:t>years</a:t>
              </a:r>
              <a:r>
                <a:rPr lang="sv-SE" sz="1400" dirty="0"/>
                <a:t> </a:t>
              </a:r>
            </a:p>
          </p:txBody>
        </p:sp>
        <p:sp>
          <p:nvSpPr>
            <p:cNvPr id="20" name="textruta 19">
              <a:extLst>
                <a:ext uri="{FF2B5EF4-FFF2-40B4-BE49-F238E27FC236}">
                  <a16:creationId xmlns:a16="http://schemas.microsoft.com/office/drawing/2014/main" id="{4AE192CC-F780-1447-A263-4F2BAECBE858}"/>
                </a:ext>
              </a:extLst>
            </p:cNvPr>
            <p:cNvSpPr txBox="1"/>
            <p:nvPr/>
          </p:nvSpPr>
          <p:spPr>
            <a:xfrm>
              <a:off x="4311825" y="6224846"/>
              <a:ext cx="18698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 err="1"/>
                <a:t>Religiosity</a:t>
              </a:r>
              <a:r>
                <a:rPr lang="sv-SE" sz="1400" dirty="0"/>
                <a:t> (proportion)</a:t>
              </a:r>
            </a:p>
          </p:txBody>
        </p:sp>
        <p:sp>
          <p:nvSpPr>
            <p:cNvPr id="21" name="textruta 20">
              <a:extLst>
                <a:ext uri="{FF2B5EF4-FFF2-40B4-BE49-F238E27FC236}">
                  <a16:creationId xmlns:a16="http://schemas.microsoft.com/office/drawing/2014/main" id="{C3027115-C0E8-E742-9852-427F3F42B764}"/>
                </a:ext>
              </a:extLst>
            </p:cNvPr>
            <p:cNvSpPr txBox="1"/>
            <p:nvPr/>
          </p:nvSpPr>
          <p:spPr>
            <a:xfrm>
              <a:off x="7270044" y="6224846"/>
              <a:ext cx="18698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 err="1"/>
                <a:t>Religiosity</a:t>
              </a:r>
              <a:r>
                <a:rPr lang="sv-SE" sz="1400" dirty="0"/>
                <a:t> (proportion)</a:t>
              </a:r>
            </a:p>
          </p:txBody>
        </p:sp>
        <p:sp>
          <p:nvSpPr>
            <p:cNvPr id="22" name="textruta 21">
              <a:extLst>
                <a:ext uri="{FF2B5EF4-FFF2-40B4-BE49-F238E27FC236}">
                  <a16:creationId xmlns:a16="http://schemas.microsoft.com/office/drawing/2014/main" id="{2A1FD670-0EDA-384E-996A-0D3F70F611C9}"/>
                </a:ext>
              </a:extLst>
            </p:cNvPr>
            <p:cNvSpPr txBox="1"/>
            <p:nvPr/>
          </p:nvSpPr>
          <p:spPr>
            <a:xfrm>
              <a:off x="2635738" y="1153304"/>
              <a:ext cx="77136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Luxembourg</a:t>
              </a:r>
            </a:p>
          </p:txBody>
        </p:sp>
        <p:sp>
          <p:nvSpPr>
            <p:cNvPr id="23" name="textruta 22">
              <a:extLst>
                <a:ext uri="{FF2B5EF4-FFF2-40B4-BE49-F238E27FC236}">
                  <a16:creationId xmlns:a16="http://schemas.microsoft.com/office/drawing/2014/main" id="{A9EDCC85-2A68-4D47-B421-C6FBEEDFED9D}"/>
                </a:ext>
              </a:extLst>
            </p:cNvPr>
            <p:cNvSpPr txBox="1"/>
            <p:nvPr/>
          </p:nvSpPr>
          <p:spPr>
            <a:xfrm>
              <a:off x="2267471" y="1033994"/>
              <a:ext cx="54854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 err="1"/>
                <a:t>Norway</a:t>
              </a:r>
              <a:endParaRPr lang="sv-SE" sz="900" dirty="0"/>
            </a:p>
          </p:txBody>
        </p:sp>
        <p:sp>
          <p:nvSpPr>
            <p:cNvPr id="24" name="textruta 23">
              <a:extLst>
                <a:ext uri="{FF2B5EF4-FFF2-40B4-BE49-F238E27FC236}">
                  <a16:creationId xmlns:a16="http://schemas.microsoft.com/office/drawing/2014/main" id="{1A579C93-B2A9-F642-9391-AB1EE2677A05}"/>
                </a:ext>
              </a:extLst>
            </p:cNvPr>
            <p:cNvSpPr txBox="1"/>
            <p:nvPr/>
          </p:nvSpPr>
          <p:spPr>
            <a:xfrm>
              <a:off x="1109723" y="179583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Por-</a:t>
              </a:r>
            </a:p>
            <a:p>
              <a:r>
                <a:rPr lang="sv-SE" sz="900" dirty="0" err="1"/>
                <a:t>tugal</a:t>
              </a:r>
              <a:endParaRPr lang="sv-SE" sz="900" dirty="0"/>
            </a:p>
          </p:txBody>
        </p:sp>
        <p:sp>
          <p:nvSpPr>
            <p:cNvPr id="25" name="textruta 24">
              <a:extLst>
                <a:ext uri="{FF2B5EF4-FFF2-40B4-BE49-F238E27FC236}">
                  <a16:creationId xmlns:a16="http://schemas.microsoft.com/office/drawing/2014/main" id="{DAC5229C-DE7D-3D4C-9E73-3EA87294ADF7}"/>
                </a:ext>
              </a:extLst>
            </p:cNvPr>
            <p:cNvSpPr txBox="1"/>
            <p:nvPr/>
          </p:nvSpPr>
          <p:spPr>
            <a:xfrm>
              <a:off x="4123765" y="1918087"/>
              <a:ext cx="51809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 err="1"/>
                <a:t>Greece</a:t>
              </a:r>
              <a:endParaRPr lang="sv-SE" sz="900" dirty="0"/>
            </a:p>
          </p:txBody>
        </p:sp>
        <p:sp>
          <p:nvSpPr>
            <p:cNvPr id="26" name="textruta 25">
              <a:extLst>
                <a:ext uri="{FF2B5EF4-FFF2-40B4-BE49-F238E27FC236}">
                  <a16:creationId xmlns:a16="http://schemas.microsoft.com/office/drawing/2014/main" id="{1DEE86A5-AAF3-0F40-B4AB-7C0CDE6BA3A0}"/>
                </a:ext>
              </a:extLst>
            </p:cNvPr>
            <p:cNvSpPr txBox="1"/>
            <p:nvPr/>
          </p:nvSpPr>
          <p:spPr>
            <a:xfrm>
              <a:off x="4764945" y="860614"/>
              <a:ext cx="31771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UK</a:t>
              </a:r>
            </a:p>
          </p:txBody>
        </p:sp>
        <p:sp>
          <p:nvSpPr>
            <p:cNvPr id="27" name="textruta 26">
              <a:extLst>
                <a:ext uri="{FF2B5EF4-FFF2-40B4-BE49-F238E27FC236}">
                  <a16:creationId xmlns:a16="http://schemas.microsoft.com/office/drawing/2014/main" id="{93D7820D-C54A-1548-8CFA-8AA665F32881}"/>
                </a:ext>
              </a:extLst>
            </p:cNvPr>
            <p:cNvSpPr txBox="1"/>
            <p:nvPr/>
          </p:nvSpPr>
          <p:spPr>
            <a:xfrm>
              <a:off x="5450539" y="1165415"/>
              <a:ext cx="54854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 err="1"/>
                <a:t>Norway</a:t>
              </a:r>
              <a:endParaRPr lang="sv-SE" sz="900" dirty="0"/>
            </a:p>
          </p:txBody>
        </p:sp>
        <p:sp>
          <p:nvSpPr>
            <p:cNvPr id="28" name="textruta 27">
              <a:extLst>
                <a:ext uri="{FF2B5EF4-FFF2-40B4-BE49-F238E27FC236}">
                  <a16:creationId xmlns:a16="http://schemas.microsoft.com/office/drawing/2014/main" id="{A41D2124-6123-3240-B39A-C245687E4469}"/>
                </a:ext>
              </a:extLst>
            </p:cNvPr>
            <p:cNvSpPr txBox="1"/>
            <p:nvPr/>
          </p:nvSpPr>
          <p:spPr>
            <a:xfrm>
              <a:off x="8404205" y="1918087"/>
              <a:ext cx="51809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 err="1"/>
                <a:t>Greece</a:t>
              </a:r>
              <a:endParaRPr lang="sv-SE" sz="900" dirty="0"/>
            </a:p>
          </p:txBody>
        </p:sp>
        <p:sp>
          <p:nvSpPr>
            <p:cNvPr id="29" name="textruta 28">
              <a:extLst>
                <a:ext uri="{FF2B5EF4-FFF2-40B4-BE49-F238E27FC236}">
                  <a16:creationId xmlns:a16="http://schemas.microsoft.com/office/drawing/2014/main" id="{58440857-02F3-1F48-A855-6D16B39F6563}"/>
                </a:ext>
              </a:extLst>
            </p:cNvPr>
            <p:cNvSpPr txBox="1"/>
            <p:nvPr/>
          </p:nvSpPr>
          <p:spPr>
            <a:xfrm>
              <a:off x="7844698" y="1343414"/>
              <a:ext cx="58060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Portugal</a:t>
              </a:r>
            </a:p>
          </p:txBody>
        </p:sp>
        <p:sp>
          <p:nvSpPr>
            <p:cNvPr id="30" name="textruta 29">
              <a:extLst>
                <a:ext uri="{FF2B5EF4-FFF2-40B4-BE49-F238E27FC236}">
                  <a16:creationId xmlns:a16="http://schemas.microsoft.com/office/drawing/2014/main" id="{C4ADE3B3-D9DA-804E-BF14-6D8D3D81F5A2}"/>
                </a:ext>
              </a:extLst>
            </p:cNvPr>
            <p:cNvSpPr txBox="1"/>
            <p:nvPr/>
          </p:nvSpPr>
          <p:spPr>
            <a:xfrm>
              <a:off x="9101490" y="900648"/>
              <a:ext cx="31771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UK</a:t>
              </a:r>
            </a:p>
          </p:txBody>
        </p:sp>
        <p:sp>
          <p:nvSpPr>
            <p:cNvPr id="31" name="textruta 30">
              <a:extLst>
                <a:ext uri="{FF2B5EF4-FFF2-40B4-BE49-F238E27FC236}">
                  <a16:creationId xmlns:a16="http://schemas.microsoft.com/office/drawing/2014/main" id="{953F24E9-2D1E-F447-B660-F31A9C3ED3C9}"/>
                </a:ext>
              </a:extLst>
            </p:cNvPr>
            <p:cNvSpPr txBox="1"/>
            <p:nvPr/>
          </p:nvSpPr>
          <p:spPr>
            <a:xfrm>
              <a:off x="9205193" y="1615128"/>
              <a:ext cx="4459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Ger-</a:t>
              </a:r>
            </a:p>
            <a:p>
              <a:r>
                <a:rPr lang="sv-SE" sz="900" dirty="0" err="1"/>
                <a:t>many</a:t>
              </a:r>
              <a:endParaRPr lang="sv-SE" sz="900" dirty="0"/>
            </a:p>
          </p:txBody>
        </p:sp>
        <p:sp>
          <p:nvSpPr>
            <p:cNvPr id="32" name="textruta 31">
              <a:extLst>
                <a:ext uri="{FF2B5EF4-FFF2-40B4-BE49-F238E27FC236}">
                  <a16:creationId xmlns:a16="http://schemas.microsoft.com/office/drawing/2014/main" id="{5C7929F2-C02F-8645-847D-8033D70D4EB0}"/>
                </a:ext>
              </a:extLst>
            </p:cNvPr>
            <p:cNvSpPr txBox="1"/>
            <p:nvPr/>
          </p:nvSpPr>
          <p:spPr>
            <a:xfrm>
              <a:off x="2896715" y="4596235"/>
              <a:ext cx="45878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Malta</a:t>
              </a:r>
            </a:p>
          </p:txBody>
        </p:sp>
        <p:sp>
          <p:nvSpPr>
            <p:cNvPr id="33" name="textruta 32">
              <a:extLst>
                <a:ext uri="{FF2B5EF4-FFF2-40B4-BE49-F238E27FC236}">
                  <a16:creationId xmlns:a16="http://schemas.microsoft.com/office/drawing/2014/main" id="{BF79F009-DE58-2448-A1B6-A1C87B8FD478}"/>
                </a:ext>
              </a:extLst>
            </p:cNvPr>
            <p:cNvSpPr txBox="1"/>
            <p:nvPr/>
          </p:nvSpPr>
          <p:spPr>
            <a:xfrm>
              <a:off x="535156" y="4335327"/>
              <a:ext cx="55656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Sweden</a:t>
              </a:r>
            </a:p>
          </p:txBody>
        </p:sp>
        <p:sp>
          <p:nvSpPr>
            <p:cNvPr id="34" name="textruta 33">
              <a:extLst>
                <a:ext uri="{FF2B5EF4-FFF2-40B4-BE49-F238E27FC236}">
                  <a16:creationId xmlns:a16="http://schemas.microsoft.com/office/drawing/2014/main" id="{24ADAE58-FC1C-D848-8B21-728EECA100A0}"/>
                </a:ext>
              </a:extLst>
            </p:cNvPr>
            <p:cNvSpPr txBox="1"/>
            <p:nvPr/>
          </p:nvSpPr>
          <p:spPr>
            <a:xfrm>
              <a:off x="2353486" y="4114801"/>
              <a:ext cx="37863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USA</a:t>
              </a:r>
            </a:p>
          </p:txBody>
        </p:sp>
        <p:sp>
          <p:nvSpPr>
            <p:cNvPr id="35" name="textruta 34">
              <a:extLst>
                <a:ext uri="{FF2B5EF4-FFF2-40B4-BE49-F238E27FC236}">
                  <a16:creationId xmlns:a16="http://schemas.microsoft.com/office/drawing/2014/main" id="{21859672-03FF-6E46-ABB4-B4A32CB92400}"/>
                </a:ext>
              </a:extLst>
            </p:cNvPr>
            <p:cNvSpPr txBox="1"/>
            <p:nvPr/>
          </p:nvSpPr>
          <p:spPr>
            <a:xfrm>
              <a:off x="2109617" y="4799677"/>
              <a:ext cx="58060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Portugal</a:t>
              </a:r>
            </a:p>
          </p:txBody>
        </p:sp>
        <p:sp>
          <p:nvSpPr>
            <p:cNvPr id="36" name="textruta 35">
              <a:extLst>
                <a:ext uri="{FF2B5EF4-FFF2-40B4-BE49-F238E27FC236}">
                  <a16:creationId xmlns:a16="http://schemas.microsoft.com/office/drawing/2014/main" id="{A8A0BEBF-DB79-C849-98E0-DDB71C1A8EBB}"/>
                </a:ext>
              </a:extLst>
            </p:cNvPr>
            <p:cNvSpPr txBox="1"/>
            <p:nvPr/>
          </p:nvSpPr>
          <p:spPr>
            <a:xfrm>
              <a:off x="6010923" y="5265874"/>
              <a:ext cx="45878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Malta</a:t>
              </a:r>
            </a:p>
          </p:txBody>
        </p:sp>
        <p:sp>
          <p:nvSpPr>
            <p:cNvPr id="37" name="textruta 36">
              <a:extLst>
                <a:ext uri="{FF2B5EF4-FFF2-40B4-BE49-F238E27FC236}">
                  <a16:creationId xmlns:a16="http://schemas.microsoft.com/office/drawing/2014/main" id="{2371D5FD-5378-9F4A-9136-7C0D7F0F04CA}"/>
                </a:ext>
              </a:extLst>
            </p:cNvPr>
            <p:cNvSpPr txBox="1"/>
            <p:nvPr/>
          </p:nvSpPr>
          <p:spPr>
            <a:xfrm>
              <a:off x="3889611" y="4993082"/>
              <a:ext cx="61427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 err="1"/>
                <a:t>Denmark</a:t>
              </a:r>
              <a:endParaRPr lang="sv-SE" sz="900" dirty="0"/>
            </a:p>
          </p:txBody>
        </p:sp>
        <p:sp>
          <p:nvSpPr>
            <p:cNvPr id="38" name="textruta 37">
              <a:extLst>
                <a:ext uri="{FF2B5EF4-FFF2-40B4-BE49-F238E27FC236}">
                  <a16:creationId xmlns:a16="http://schemas.microsoft.com/office/drawing/2014/main" id="{A1C8AAFF-9DA3-A743-9EBD-2213EC870489}"/>
                </a:ext>
              </a:extLst>
            </p:cNvPr>
            <p:cNvSpPr txBox="1"/>
            <p:nvPr/>
          </p:nvSpPr>
          <p:spPr>
            <a:xfrm>
              <a:off x="3866731" y="5337614"/>
              <a:ext cx="55656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Sweden</a:t>
              </a:r>
            </a:p>
          </p:txBody>
        </p:sp>
        <p:sp>
          <p:nvSpPr>
            <p:cNvPr id="39" name="textruta 38">
              <a:extLst>
                <a:ext uri="{FF2B5EF4-FFF2-40B4-BE49-F238E27FC236}">
                  <a16:creationId xmlns:a16="http://schemas.microsoft.com/office/drawing/2014/main" id="{40E143A0-9452-CA48-8772-AB22B33B545E}"/>
                </a:ext>
              </a:extLst>
            </p:cNvPr>
            <p:cNvSpPr txBox="1"/>
            <p:nvPr/>
          </p:nvSpPr>
          <p:spPr>
            <a:xfrm>
              <a:off x="3988195" y="4566159"/>
              <a:ext cx="54854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 err="1"/>
                <a:t>Norway</a:t>
              </a:r>
              <a:endParaRPr lang="sv-SE" sz="900" dirty="0"/>
            </a:p>
          </p:txBody>
        </p:sp>
        <p:sp>
          <p:nvSpPr>
            <p:cNvPr id="40" name="textruta 39">
              <a:extLst>
                <a:ext uri="{FF2B5EF4-FFF2-40B4-BE49-F238E27FC236}">
                  <a16:creationId xmlns:a16="http://schemas.microsoft.com/office/drawing/2014/main" id="{2F0910F1-C712-0149-8AE5-2DD0648C0B7D}"/>
                </a:ext>
              </a:extLst>
            </p:cNvPr>
            <p:cNvSpPr txBox="1"/>
            <p:nvPr/>
          </p:nvSpPr>
          <p:spPr>
            <a:xfrm>
              <a:off x="4082438" y="3937005"/>
              <a:ext cx="77136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Luxembourg</a:t>
              </a:r>
            </a:p>
          </p:txBody>
        </p:sp>
        <p:sp>
          <p:nvSpPr>
            <p:cNvPr id="41" name="textruta 40">
              <a:extLst>
                <a:ext uri="{FF2B5EF4-FFF2-40B4-BE49-F238E27FC236}">
                  <a16:creationId xmlns:a16="http://schemas.microsoft.com/office/drawing/2014/main" id="{2E4F5C49-7CC0-9842-89E6-09F8CDB25066}"/>
                </a:ext>
              </a:extLst>
            </p:cNvPr>
            <p:cNvSpPr txBox="1"/>
            <p:nvPr/>
          </p:nvSpPr>
          <p:spPr>
            <a:xfrm>
              <a:off x="8842444" y="4822343"/>
              <a:ext cx="51809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 err="1"/>
                <a:t>Greece</a:t>
              </a:r>
              <a:endParaRPr lang="sv-SE" sz="900" dirty="0"/>
            </a:p>
          </p:txBody>
        </p:sp>
        <p:sp>
          <p:nvSpPr>
            <p:cNvPr id="42" name="textruta 41">
              <a:extLst>
                <a:ext uri="{FF2B5EF4-FFF2-40B4-BE49-F238E27FC236}">
                  <a16:creationId xmlns:a16="http://schemas.microsoft.com/office/drawing/2014/main" id="{4B0A247D-1FAE-1040-B1E0-0975FB4C91BE}"/>
                </a:ext>
              </a:extLst>
            </p:cNvPr>
            <p:cNvSpPr txBox="1"/>
            <p:nvPr/>
          </p:nvSpPr>
          <p:spPr>
            <a:xfrm>
              <a:off x="9164107" y="4522145"/>
              <a:ext cx="45878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Malta</a:t>
              </a:r>
            </a:p>
          </p:txBody>
        </p:sp>
        <p:sp>
          <p:nvSpPr>
            <p:cNvPr id="43" name="textruta 42">
              <a:extLst>
                <a:ext uri="{FF2B5EF4-FFF2-40B4-BE49-F238E27FC236}">
                  <a16:creationId xmlns:a16="http://schemas.microsoft.com/office/drawing/2014/main" id="{E311B191-93B8-914D-8212-950C5CADA938}"/>
                </a:ext>
              </a:extLst>
            </p:cNvPr>
            <p:cNvSpPr txBox="1"/>
            <p:nvPr/>
          </p:nvSpPr>
          <p:spPr>
            <a:xfrm>
              <a:off x="7642404" y="3876503"/>
              <a:ext cx="52931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Finland</a:t>
              </a:r>
            </a:p>
          </p:txBody>
        </p:sp>
        <p:sp>
          <p:nvSpPr>
            <p:cNvPr id="44" name="textruta 43">
              <a:extLst>
                <a:ext uri="{FF2B5EF4-FFF2-40B4-BE49-F238E27FC236}">
                  <a16:creationId xmlns:a16="http://schemas.microsoft.com/office/drawing/2014/main" id="{5B304360-DBD3-974B-A5E8-C0B18A43BF9C}"/>
                </a:ext>
              </a:extLst>
            </p:cNvPr>
            <p:cNvSpPr txBox="1"/>
            <p:nvPr/>
          </p:nvSpPr>
          <p:spPr>
            <a:xfrm>
              <a:off x="6884410" y="4480819"/>
              <a:ext cx="55656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Sweden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3959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CE29868C-7FDA-2140-8A55-3AB1E612C331}"/>
              </a:ext>
            </a:extLst>
          </p:cNvPr>
          <p:cNvSpPr txBox="1"/>
          <p:nvPr/>
        </p:nvSpPr>
        <p:spPr>
          <a:xfrm>
            <a:off x="3669793" y="121920"/>
            <a:ext cx="1605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Eastern </a:t>
            </a:r>
            <a:r>
              <a:rPr lang="sv-SE" dirty="0" err="1"/>
              <a:t>Europe</a:t>
            </a:r>
            <a:endParaRPr lang="sv-SE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1D8FE48-1065-754F-8114-4AF2D92A43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1420083"/>
              </p:ext>
            </p:extLst>
          </p:nvPr>
        </p:nvGraphicFramePr>
        <p:xfrm>
          <a:off x="6560058" y="631175"/>
          <a:ext cx="3339846" cy="2814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textruta 14">
            <a:extLst>
              <a:ext uri="{FF2B5EF4-FFF2-40B4-BE49-F238E27FC236}">
                <a16:creationId xmlns:a16="http://schemas.microsoft.com/office/drawing/2014/main" id="{2AA62848-7C83-AE43-94C1-DA81A1ACB215}"/>
              </a:ext>
            </a:extLst>
          </p:cNvPr>
          <p:cNvSpPr txBox="1"/>
          <p:nvPr/>
        </p:nvSpPr>
        <p:spPr>
          <a:xfrm>
            <a:off x="1127488" y="113211"/>
            <a:ext cx="22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Supplement FIGURE 2</a:t>
            </a:r>
          </a:p>
        </p:txBody>
      </p:sp>
      <p:grpSp>
        <p:nvGrpSpPr>
          <p:cNvPr id="46" name="Grupp 45">
            <a:extLst>
              <a:ext uri="{FF2B5EF4-FFF2-40B4-BE49-F238E27FC236}">
                <a16:creationId xmlns:a16="http://schemas.microsoft.com/office/drawing/2014/main" id="{5AEC9701-AE60-1D4B-8196-1AC27DC9017F}"/>
              </a:ext>
            </a:extLst>
          </p:cNvPr>
          <p:cNvGrpSpPr/>
          <p:nvPr/>
        </p:nvGrpSpPr>
        <p:grpSpPr>
          <a:xfrm>
            <a:off x="105918" y="595630"/>
            <a:ext cx="9694164" cy="6087412"/>
            <a:chOff x="105918" y="595630"/>
            <a:chExt cx="9694164" cy="6087412"/>
          </a:xfrm>
        </p:grpSpPr>
        <p:graphicFrame>
          <p:nvGraphicFramePr>
            <p:cNvPr id="2" name="Diagram 1">
              <a:extLst>
                <a:ext uri="{FF2B5EF4-FFF2-40B4-BE49-F238E27FC236}">
                  <a16:creationId xmlns:a16="http://schemas.microsoft.com/office/drawing/2014/main" id="{D8B4C0EB-5969-474A-A716-5C0255F36FF4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851279925"/>
                </p:ext>
              </p:extLst>
            </p:nvPr>
          </p:nvGraphicFramePr>
          <p:xfrm>
            <a:off x="105918" y="595630"/>
            <a:ext cx="3441954" cy="28333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4" name="Diagram 3">
              <a:extLst>
                <a:ext uri="{FF2B5EF4-FFF2-40B4-BE49-F238E27FC236}">
                  <a16:creationId xmlns:a16="http://schemas.microsoft.com/office/drawing/2014/main" id="{DCD2B0D5-0644-DF4C-957C-9AF4637D4C26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936710076"/>
                </p:ext>
              </p:extLst>
            </p:nvPr>
          </p:nvGraphicFramePr>
          <p:xfrm>
            <a:off x="3350514" y="616188"/>
            <a:ext cx="3441954" cy="28333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pSp>
          <p:nvGrpSpPr>
            <p:cNvPr id="45" name="Grupp 44">
              <a:extLst>
                <a:ext uri="{FF2B5EF4-FFF2-40B4-BE49-F238E27FC236}">
                  <a16:creationId xmlns:a16="http://schemas.microsoft.com/office/drawing/2014/main" id="{843F828F-2927-424B-96B9-31C35D8A07DB}"/>
                </a:ext>
              </a:extLst>
            </p:cNvPr>
            <p:cNvGrpSpPr/>
            <p:nvPr/>
          </p:nvGrpSpPr>
          <p:grpSpPr>
            <a:xfrm>
              <a:off x="105918" y="1154159"/>
              <a:ext cx="9694164" cy="5528883"/>
              <a:chOff x="105918" y="1154159"/>
              <a:chExt cx="9694164" cy="5528883"/>
            </a:xfrm>
          </p:grpSpPr>
          <p:graphicFrame>
            <p:nvGraphicFramePr>
              <p:cNvPr id="6" name="Diagram 5">
                <a:extLst>
                  <a:ext uri="{FF2B5EF4-FFF2-40B4-BE49-F238E27FC236}">
                    <a16:creationId xmlns:a16="http://schemas.microsoft.com/office/drawing/2014/main" id="{E93FE85D-FE1E-2142-B557-E33D9BF9A798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949149737"/>
                  </p:ext>
                </p:extLst>
              </p:nvPr>
            </p:nvGraphicFramePr>
            <p:xfrm>
              <a:off x="105918" y="3530854"/>
              <a:ext cx="3332969" cy="283337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graphicFrame>
            <p:nvGraphicFramePr>
              <p:cNvPr id="7" name="Diagram 6">
                <a:extLst>
                  <a:ext uri="{FF2B5EF4-FFF2-40B4-BE49-F238E27FC236}">
                    <a16:creationId xmlns:a16="http://schemas.microsoft.com/office/drawing/2014/main" id="{EEBC57AB-9009-A64B-ADA8-BACA62FD5462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742806086"/>
                  </p:ext>
                </p:extLst>
              </p:nvPr>
            </p:nvGraphicFramePr>
            <p:xfrm>
              <a:off x="3348228" y="3530854"/>
              <a:ext cx="3441954" cy="284441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graphicFrame>
            <p:nvGraphicFramePr>
              <p:cNvPr id="8" name="Diagram 7">
                <a:extLst>
                  <a:ext uri="{FF2B5EF4-FFF2-40B4-BE49-F238E27FC236}">
                    <a16:creationId xmlns:a16="http://schemas.microsoft.com/office/drawing/2014/main" id="{91293750-0402-8840-80CB-6218AD978F2B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692087303"/>
                  </p:ext>
                </p:extLst>
              </p:nvPr>
            </p:nvGraphicFramePr>
            <p:xfrm>
              <a:off x="6618734" y="3541895"/>
              <a:ext cx="3181348" cy="283337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7"/>
              </a:graphicData>
            </a:graphic>
          </p:graphicFrame>
          <p:sp>
            <p:nvSpPr>
              <p:cNvPr id="9" name="textruta 8">
                <a:extLst>
                  <a:ext uri="{FF2B5EF4-FFF2-40B4-BE49-F238E27FC236}">
                    <a16:creationId xmlns:a16="http://schemas.microsoft.com/office/drawing/2014/main" id="{E0A7AFD0-9908-8949-AA85-B4391B1983B8}"/>
                  </a:ext>
                </a:extLst>
              </p:cNvPr>
              <p:cNvSpPr txBox="1"/>
              <p:nvPr/>
            </p:nvSpPr>
            <p:spPr>
              <a:xfrm>
                <a:off x="2082479" y="1849988"/>
                <a:ext cx="73609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/>
                  <a:t>r = 0.34</a:t>
                </a:r>
              </a:p>
            </p:txBody>
          </p:sp>
          <p:sp>
            <p:nvSpPr>
              <p:cNvPr id="10" name="textruta 9">
                <a:extLst>
                  <a:ext uri="{FF2B5EF4-FFF2-40B4-BE49-F238E27FC236}">
                    <a16:creationId xmlns:a16="http://schemas.microsoft.com/office/drawing/2014/main" id="{B4CFC61C-3294-CA4B-A45A-FD7AF83041C9}"/>
                  </a:ext>
                </a:extLst>
              </p:cNvPr>
              <p:cNvSpPr txBox="1"/>
              <p:nvPr/>
            </p:nvSpPr>
            <p:spPr>
              <a:xfrm>
                <a:off x="5340097" y="1975105"/>
                <a:ext cx="73609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/>
                  <a:t>r = 0.73</a:t>
                </a:r>
              </a:p>
            </p:txBody>
          </p:sp>
          <p:sp>
            <p:nvSpPr>
              <p:cNvPr id="11" name="textruta 10">
                <a:extLst>
                  <a:ext uri="{FF2B5EF4-FFF2-40B4-BE49-F238E27FC236}">
                    <a16:creationId xmlns:a16="http://schemas.microsoft.com/office/drawing/2014/main" id="{3A06ACAE-5F4B-3346-99EC-C5E655BAD6F7}"/>
                  </a:ext>
                </a:extLst>
              </p:cNvPr>
              <p:cNvSpPr txBox="1"/>
              <p:nvPr/>
            </p:nvSpPr>
            <p:spPr>
              <a:xfrm>
                <a:off x="8083296" y="1292352"/>
                <a:ext cx="73609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/>
                  <a:t>r = 0.56</a:t>
                </a:r>
              </a:p>
            </p:txBody>
          </p:sp>
          <p:sp>
            <p:nvSpPr>
              <p:cNvPr id="12" name="textruta 11">
                <a:extLst>
                  <a:ext uri="{FF2B5EF4-FFF2-40B4-BE49-F238E27FC236}">
                    <a16:creationId xmlns:a16="http://schemas.microsoft.com/office/drawing/2014/main" id="{ADAC0776-FCD4-A649-ADC3-2DDA6F98E4DF}"/>
                  </a:ext>
                </a:extLst>
              </p:cNvPr>
              <p:cNvSpPr txBox="1"/>
              <p:nvPr/>
            </p:nvSpPr>
            <p:spPr>
              <a:xfrm>
                <a:off x="1256531" y="5156175"/>
                <a:ext cx="79060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/>
                  <a:t>r = -0.51</a:t>
                </a:r>
              </a:p>
            </p:txBody>
          </p:sp>
          <p:sp>
            <p:nvSpPr>
              <p:cNvPr id="13" name="textruta 12">
                <a:extLst>
                  <a:ext uri="{FF2B5EF4-FFF2-40B4-BE49-F238E27FC236}">
                    <a16:creationId xmlns:a16="http://schemas.microsoft.com/office/drawing/2014/main" id="{B8688D34-A9E8-8C4B-AC33-16A718CA81C2}"/>
                  </a:ext>
                </a:extLst>
              </p:cNvPr>
              <p:cNvSpPr txBox="1"/>
              <p:nvPr/>
            </p:nvSpPr>
            <p:spPr>
              <a:xfrm>
                <a:off x="5530584" y="4570845"/>
                <a:ext cx="79060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/>
                  <a:t>r = -0.39</a:t>
                </a:r>
              </a:p>
            </p:txBody>
          </p:sp>
          <p:sp>
            <p:nvSpPr>
              <p:cNvPr id="14" name="textruta 13">
                <a:extLst>
                  <a:ext uri="{FF2B5EF4-FFF2-40B4-BE49-F238E27FC236}">
                    <a16:creationId xmlns:a16="http://schemas.microsoft.com/office/drawing/2014/main" id="{4088C0B0-F784-F94A-9B3A-C81C311D30DF}"/>
                  </a:ext>
                </a:extLst>
              </p:cNvPr>
              <p:cNvSpPr txBox="1"/>
              <p:nvPr/>
            </p:nvSpPr>
            <p:spPr>
              <a:xfrm>
                <a:off x="8619744" y="4157472"/>
                <a:ext cx="79060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/>
                  <a:t>r = -0.50</a:t>
                </a:r>
              </a:p>
            </p:txBody>
          </p:sp>
          <p:sp>
            <p:nvSpPr>
              <p:cNvPr id="16" name="textruta 15">
                <a:extLst>
                  <a:ext uri="{FF2B5EF4-FFF2-40B4-BE49-F238E27FC236}">
                    <a16:creationId xmlns:a16="http://schemas.microsoft.com/office/drawing/2014/main" id="{C120A8EB-64BD-7141-BB2F-A43C323463F5}"/>
                  </a:ext>
                </a:extLst>
              </p:cNvPr>
              <p:cNvSpPr txBox="1"/>
              <p:nvPr/>
            </p:nvSpPr>
            <p:spPr>
              <a:xfrm>
                <a:off x="1263409" y="3324622"/>
                <a:ext cx="127105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/>
                  <a:t>GDP per capita</a:t>
                </a:r>
              </a:p>
            </p:txBody>
          </p:sp>
          <p:sp>
            <p:nvSpPr>
              <p:cNvPr id="17" name="textruta 16">
                <a:extLst>
                  <a:ext uri="{FF2B5EF4-FFF2-40B4-BE49-F238E27FC236}">
                    <a16:creationId xmlns:a16="http://schemas.microsoft.com/office/drawing/2014/main" id="{81D901AF-A5A6-6948-A87F-0C3BD84FF28B}"/>
                  </a:ext>
                </a:extLst>
              </p:cNvPr>
              <p:cNvSpPr txBox="1"/>
              <p:nvPr/>
            </p:nvSpPr>
            <p:spPr>
              <a:xfrm>
                <a:off x="964032" y="6361391"/>
                <a:ext cx="186980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 err="1"/>
                  <a:t>Religiosity</a:t>
                </a:r>
                <a:r>
                  <a:rPr lang="sv-SE" sz="1400" dirty="0"/>
                  <a:t> (proportion)</a:t>
                </a:r>
              </a:p>
            </p:txBody>
          </p:sp>
          <p:sp>
            <p:nvSpPr>
              <p:cNvPr id="18" name="textruta 17">
                <a:extLst>
                  <a:ext uri="{FF2B5EF4-FFF2-40B4-BE49-F238E27FC236}">
                    <a16:creationId xmlns:a16="http://schemas.microsoft.com/office/drawing/2014/main" id="{4D0BEC46-3437-4342-9053-C531ED93E4DE}"/>
                  </a:ext>
                </a:extLst>
              </p:cNvPr>
              <p:cNvSpPr txBox="1"/>
              <p:nvPr/>
            </p:nvSpPr>
            <p:spPr>
              <a:xfrm>
                <a:off x="4259529" y="6375265"/>
                <a:ext cx="186980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 err="1"/>
                  <a:t>Religiosity</a:t>
                </a:r>
                <a:r>
                  <a:rPr lang="sv-SE" sz="1400" dirty="0"/>
                  <a:t> (proportion)</a:t>
                </a:r>
              </a:p>
            </p:txBody>
          </p:sp>
          <p:sp>
            <p:nvSpPr>
              <p:cNvPr id="19" name="textruta 18">
                <a:extLst>
                  <a:ext uri="{FF2B5EF4-FFF2-40B4-BE49-F238E27FC236}">
                    <a16:creationId xmlns:a16="http://schemas.microsoft.com/office/drawing/2014/main" id="{C682BFE4-93D5-F744-97D1-85C67A77CA20}"/>
                  </a:ext>
                </a:extLst>
              </p:cNvPr>
              <p:cNvSpPr txBox="1"/>
              <p:nvPr/>
            </p:nvSpPr>
            <p:spPr>
              <a:xfrm>
                <a:off x="7172691" y="6345462"/>
                <a:ext cx="186980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 err="1"/>
                  <a:t>Religiosity</a:t>
                </a:r>
                <a:r>
                  <a:rPr lang="sv-SE" sz="1400" dirty="0"/>
                  <a:t> (proportion)</a:t>
                </a:r>
              </a:p>
            </p:txBody>
          </p:sp>
          <p:sp>
            <p:nvSpPr>
              <p:cNvPr id="21" name="textruta 20">
                <a:extLst>
                  <a:ext uri="{FF2B5EF4-FFF2-40B4-BE49-F238E27FC236}">
                    <a16:creationId xmlns:a16="http://schemas.microsoft.com/office/drawing/2014/main" id="{BBB3EE22-7AD3-5147-B31E-5B8F561E3D5D}"/>
                  </a:ext>
                </a:extLst>
              </p:cNvPr>
              <p:cNvSpPr txBox="1"/>
              <p:nvPr/>
            </p:nvSpPr>
            <p:spPr>
              <a:xfrm>
                <a:off x="4633703" y="3316228"/>
                <a:ext cx="127105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/>
                  <a:t>GDP per capita</a:t>
                </a:r>
              </a:p>
            </p:txBody>
          </p:sp>
          <p:sp>
            <p:nvSpPr>
              <p:cNvPr id="22" name="textruta 21">
                <a:extLst>
                  <a:ext uri="{FF2B5EF4-FFF2-40B4-BE49-F238E27FC236}">
                    <a16:creationId xmlns:a16="http://schemas.microsoft.com/office/drawing/2014/main" id="{043FDFB1-C9A9-2A4D-B95C-480FDE722669}"/>
                  </a:ext>
                </a:extLst>
              </p:cNvPr>
              <p:cNvSpPr txBox="1"/>
              <p:nvPr/>
            </p:nvSpPr>
            <p:spPr>
              <a:xfrm>
                <a:off x="7486549" y="3301250"/>
                <a:ext cx="113319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 err="1"/>
                  <a:t>School</a:t>
                </a:r>
                <a:r>
                  <a:rPr lang="sv-SE" sz="1400" dirty="0"/>
                  <a:t> </a:t>
                </a:r>
                <a:r>
                  <a:rPr lang="sv-SE" sz="1400" dirty="0" err="1"/>
                  <a:t>years</a:t>
                </a:r>
                <a:r>
                  <a:rPr lang="sv-SE" sz="1400" dirty="0"/>
                  <a:t> </a:t>
                </a:r>
              </a:p>
            </p:txBody>
          </p:sp>
          <p:sp>
            <p:nvSpPr>
              <p:cNvPr id="20" name="textruta 19">
                <a:extLst>
                  <a:ext uri="{FF2B5EF4-FFF2-40B4-BE49-F238E27FC236}">
                    <a16:creationId xmlns:a16="http://schemas.microsoft.com/office/drawing/2014/main" id="{3F52EBC7-897C-A24A-9F97-26AB44E83D25}"/>
                  </a:ext>
                </a:extLst>
              </p:cNvPr>
              <p:cNvSpPr txBox="1"/>
              <p:nvPr/>
            </p:nvSpPr>
            <p:spPr>
              <a:xfrm>
                <a:off x="1255103" y="2135375"/>
                <a:ext cx="505267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 err="1"/>
                  <a:t>Turkey</a:t>
                </a:r>
                <a:endParaRPr lang="sv-SE" sz="900" dirty="0"/>
              </a:p>
            </p:txBody>
          </p:sp>
          <p:sp>
            <p:nvSpPr>
              <p:cNvPr id="23" name="textruta 22">
                <a:extLst>
                  <a:ext uri="{FF2B5EF4-FFF2-40B4-BE49-F238E27FC236}">
                    <a16:creationId xmlns:a16="http://schemas.microsoft.com/office/drawing/2014/main" id="{36459FAB-9AD3-F64C-98B7-96B0488E473D}"/>
                  </a:ext>
                </a:extLst>
              </p:cNvPr>
              <p:cNvSpPr txBox="1"/>
              <p:nvPr/>
            </p:nvSpPr>
            <p:spPr>
              <a:xfrm>
                <a:off x="418207" y="2202590"/>
                <a:ext cx="76815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 err="1"/>
                  <a:t>Bosnia</a:t>
                </a:r>
                <a:r>
                  <a:rPr lang="sv-SE" sz="900" dirty="0"/>
                  <a:t>-</a:t>
                </a:r>
              </a:p>
              <a:p>
                <a:r>
                  <a:rPr lang="sv-SE" sz="900" dirty="0" err="1"/>
                  <a:t>Herzegovina</a:t>
                </a:r>
                <a:endParaRPr lang="sv-SE" sz="900" dirty="0"/>
              </a:p>
            </p:txBody>
          </p:sp>
          <p:sp>
            <p:nvSpPr>
              <p:cNvPr id="24" name="textruta 23">
                <a:extLst>
                  <a:ext uri="{FF2B5EF4-FFF2-40B4-BE49-F238E27FC236}">
                    <a16:creationId xmlns:a16="http://schemas.microsoft.com/office/drawing/2014/main" id="{48C89940-7186-154F-8A50-727DAAC7DC22}"/>
                  </a:ext>
                </a:extLst>
              </p:cNvPr>
              <p:cNvSpPr txBox="1"/>
              <p:nvPr/>
            </p:nvSpPr>
            <p:spPr>
              <a:xfrm>
                <a:off x="2223247" y="1473135"/>
                <a:ext cx="579005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 err="1"/>
                  <a:t>Slovenia</a:t>
                </a:r>
                <a:endParaRPr lang="sv-SE" sz="900" dirty="0"/>
              </a:p>
            </p:txBody>
          </p:sp>
          <p:sp>
            <p:nvSpPr>
              <p:cNvPr id="25" name="textruta 24">
                <a:extLst>
                  <a:ext uri="{FF2B5EF4-FFF2-40B4-BE49-F238E27FC236}">
                    <a16:creationId xmlns:a16="http://schemas.microsoft.com/office/drawing/2014/main" id="{2311A441-B772-4D49-B88B-9F1D2D3216CA}"/>
                  </a:ext>
                </a:extLst>
              </p:cNvPr>
              <p:cNvSpPr txBox="1"/>
              <p:nvPr/>
            </p:nvSpPr>
            <p:spPr>
              <a:xfrm>
                <a:off x="476907" y="1292659"/>
                <a:ext cx="551754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Georgia</a:t>
                </a:r>
              </a:p>
            </p:txBody>
          </p:sp>
          <p:sp>
            <p:nvSpPr>
              <p:cNvPr id="26" name="textruta 25">
                <a:extLst>
                  <a:ext uri="{FF2B5EF4-FFF2-40B4-BE49-F238E27FC236}">
                    <a16:creationId xmlns:a16="http://schemas.microsoft.com/office/drawing/2014/main" id="{B4A6551D-AE6D-0F46-9B33-4B687CDC0B3D}"/>
                  </a:ext>
                </a:extLst>
              </p:cNvPr>
              <p:cNvSpPr txBox="1"/>
              <p:nvPr/>
            </p:nvSpPr>
            <p:spPr>
              <a:xfrm>
                <a:off x="4842903" y="1154159"/>
                <a:ext cx="5902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 err="1"/>
                  <a:t>Czech</a:t>
                </a:r>
                <a:r>
                  <a:rPr lang="sv-SE" sz="900" dirty="0"/>
                  <a:t> </a:t>
                </a:r>
              </a:p>
              <a:p>
                <a:r>
                  <a:rPr lang="sv-SE" sz="900" dirty="0" err="1"/>
                  <a:t>Republic</a:t>
                </a:r>
                <a:endParaRPr lang="sv-SE" sz="900" dirty="0"/>
              </a:p>
            </p:txBody>
          </p:sp>
          <p:sp>
            <p:nvSpPr>
              <p:cNvPr id="27" name="textruta 26">
                <a:extLst>
                  <a:ext uri="{FF2B5EF4-FFF2-40B4-BE49-F238E27FC236}">
                    <a16:creationId xmlns:a16="http://schemas.microsoft.com/office/drawing/2014/main" id="{ADCB6372-BB96-4341-819D-48C883AD83D2}"/>
                  </a:ext>
                </a:extLst>
              </p:cNvPr>
              <p:cNvSpPr txBox="1"/>
              <p:nvPr/>
            </p:nvSpPr>
            <p:spPr>
              <a:xfrm>
                <a:off x="5433129" y="1572078"/>
                <a:ext cx="579005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 err="1"/>
                  <a:t>Slovenia</a:t>
                </a:r>
                <a:endParaRPr lang="sv-SE" sz="900" dirty="0"/>
              </a:p>
            </p:txBody>
          </p:sp>
          <p:sp>
            <p:nvSpPr>
              <p:cNvPr id="28" name="textruta 27">
                <a:extLst>
                  <a:ext uri="{FF2B5EF4-FFF2-40B4-BE49-F238E27FC236}">
                    <a16:creationId xmlns:a16="http://schemas.microsoft.com/office/drawing/2014/main" id="{941229B6-5953-CA4F-9056-11E34285B189}"/>
                  </a:ext>
                </a:extLst>
              </p:cNvPr>
              <p:cNvSpPr txBox="1"/>
              <p:nvPr/>
            </p:nvSpPr>
            <p:spPr>
              <a:xfrm>
                <a:off x="4079808" y="2782356"/>
                <a:ext cx="537327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 err="1"/>
                  <a:t>Albania</a:t>
                </a:r>
                <a:endParaRPr lang="sv-SE" sz="900" dirty="0"/>
              </a:p>
            </p:txBody>
          </p:sp>
          <p:sp>
            <p:nvSpPr>
              <p:cNvPr id="29" name="textruta 28">
                <a:extLst>
                  <a:ext uri="{FF2B5EF4-FFF2-40B4-BE49-F238E27FC236}">
                    <a16:creationId xmlns:a16="http://schemas.microsoft.com/office/drawing/2014/main" id="{DFC4EE9C-3B3E-924D-A482-3316A479487F}"/>
                  </a:ext>
                </a:extLst>
              </p:cNvPr>
              <p:cNvSpPr txBox="1"/>
              <p:nvPr/>
            </p:nvSpPr>
            <p:spPr>
              <a:xfrm>
                <a:off x="3576611" y="2773391"/>
                <a:ext cx="76815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 err="1"/>
                  <a:t>Bosnia</a:t>
                </a:r>
                <a:r>
                  <a:rPr lang="sv-SE" sz="900" dirty="0"/>
                  <a:t>-</a:t>
                </a:r>
              </a:p>
              <a:p>
                <a:r>
                  <a:rPr lang="sv-SE" sz="900" dirty="0" err="1"/>
                  <a:t>Herzegovina</a:t>
                </a:r>
                <a:endParaRPr lang="sv-SE" sz="900" dirty="0"/>
              </a:p>
            </p:txBody>
          </p:sp>
          <p:sp>
            <p:nvSpPr>
              <p:cNvPr id="30" name="textruta 29">
                <a:extLst>
                  <a:ext uri="{FF2B5EF4-FFF2-40B4-BE49-F238E27FC236}">
                    <a16:creationId xmlns:a16="http://schemas.microsoft.com/office/drawing/2014/main" id="{B178BF00-6CA5-FE4A-B087-CA0E167F1EA1}"/>
                  </a:ext>
                </a:extLst>
              </p:cNvPr>
              <p:cNvSpPr txBox="1"/>
              <p:nvPr/>
            </p:nvSpPr>
            <p:spPr>
              <a:xfrm>
                <a:off x="8801983" y="1154159"/>
                <a:ext cx="5902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 err="1"/>
                  <a:t>Czech</a:t>
                </a:r>
                <a:r>
                  <a:rPr lang="sv-SE" sz="900" dirty="0"/>
                  <a:t> </a:t>
                </a:r>
              </a:p>
              <a:p>
                <a:r>
                  <a:rPr lang="sv-SE" sz="900" dirty="0" err="1"/>
                  <a:t>Republic</a:t>
                </a:r>
                <a:endParaRPr lang="sv-SE" sz="900" dirty="0"/>
              </a:p>
            </p:txBody>
          </p:sp>
          <p:sp>
            <p:nvSpPr>
              <p:cNvPr id="31" name="textruta 30">
                <a:extLst>
                  <a:ext uri="{FF2B5EF4-FFF2-40B4-BE49-F238E27FC236}">
                    <a16:creationId xmlns:a16="http://schemas.microsoft.com/office/drawing/2014/main" id="{57240453-0E78-7D44-B102-02613D6A00B7}"/>
                  </a:ext>
                </a:extLst>
              </p:cNvPr>
              <p:cNvSpPr txBox="1"/>
              <p:nvPr/>
            </p:nvSpPr>
            <p:spPr>
              <a:xfrm>
                <a:off x="7704141" y="1975105"/>
                <a:ext cx="505267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 err="1"/>
                  <a:t>Turkey</a:t>
                </a:r>
                <a:endParaRPr lang="sv-SE" sz="900" dirty="0"/>
              </a:p>
            </p:txBody>
          </p:sp>
          <p:sp>
            <p:nvSpPr>
              <p:cNvPr id="32" name="textruta 31">
                <a:extLst>
                  <a:ext uri="{FF2B5EF4-FFF2-40B4-BE49-F238E27FC236}">
                    <a16:creationId xmlns:a16="http://schemas.microsoft.com/office/drawing/2014/main" id="{4FC81BF0-6E5A-3A4E-9541-3BC8E53CC76E}"/>
                  </a:ext>
                </a:extLst>
              </p:cNvPr>
              <p:cNvSpPr txBox="1"/>
              <p:nvPr/>
            </p:nvSpPr>
            <p:spPr>
              <a:xfrm>
                <a:off x="7723514" y="2724566"/>
                <a:ext cx="76815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 err="1"/>
                  <a:t>Bosnia</a:t>
                </a:r>
                <a:r>
                  <a:rPr lang="sv-SE" sz="900" dirty="0"/>
                  <a:t>-</a:t>
                </a:r>
              </a:p>
              <a:p>
                <a:r>
                  <a:rPr lang="sv-SE" sz="900" dirty="0" err="1"/>
                  <a:t>Herzegovina</a:t>
                </a:r>
                <a:endParaRPr lang="sv-SE" sz="900" dirty="0"/>
              </a:p>
            </p:txBody>
          </p:sp>
          <p:sp>
            <p:nvSpPr>
              <p:cNvPr id="33" name="textruta 32">
                <a:extLst>
                  <a:ext uri="{FF2B5EF4-FFF2-40B4-BE49-F238E27FC236}">
                    <a16:creationId xmlns:a16="http://schemas.microsoft.com/office/drawing/2014/main" id="{5CEDFC2C-151B-B744-A4CB-F45A575CBC9F}"/>
                  </a:ext>
                </a:extLst>
              </p:cNvPr>
              <p:cNvSpPr txBox="1"/>
              <p:nvPr/>
            </p:nvSpPr>
            <p:spPr>
              <a:xfrm>
                <a:off x="8770933" y="2793816"/>
                <a:ext cx="537327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 err="1"/>
                  <a:t>Albania</a:t>
                </a:r>
                <a:endParaRPr lang="sv-SE" sz="900" dirty="0"/>
              </a:p>
            </p:txBody>
          </p:sp>
          <p:sp>
            <p:nvSpPr>
              <p:cNvPr id="34" name="textruta 33">
                <a:extLst>
                  <a:ext uri="{FF2B5EF4-FFF2-40B4-BE49-F238E27FC236}">
                    <a16:creationId xmlns:a16="http://schemas.microsoft.com/office/drawing/2014/main" id="{3F8C7F4A-2314-4149-B46F-FDF64F4E3AFA}"/>
                  </a:ext>
                </a:extLst>
              </p:cNvPr>
              <p:cNvSpPr txBox="1"/>
              <p:nvPr/>
            </p:nvSpPr>
            <p:spPr>
              <a:xfrm>
                <a:off x="391312" y="4284465"/>
                <a:ext cx="527709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Estonia</a:t>
                </a:r>
              </a:p>
            </p:txBody>
          </p:sp>
          <p:sp>
            <p:nvSpPr>
              <p:cNvPr id="35" name="textruta 34">
                <a:extLst>
                  <a:ext uri="{FF2B5EF4-FFF2-40B4-BE49-F238E27FC236}">
                    <a16:creationId xmlns:a16="http://schemas.microsoft.com/office/drawing/2014/main" id="{06DC4DFD-D9BF-F742-A8B4-7B292B9C3B52}"/>
                  </a:ext>
                </a:extLst>
              </p:cNvPr>
              <p:cNvSpPr txBox="1"/>
              <p:nvPr/>
            </p:nvSpPr>
            <p:spPr>
              <a:xfrm>
                <a:off x="2534463" y="5194647"/>
                <a:ext cx="505267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 err="1"/>
                  <a:t>Turkey</a:t>
                </a:r>
                <a:endParaRPr lang="sv-SE" sz="900" dirty="0"/>
              </a:p>
            </p:txBody>
          </p:sp>
          <p:sp>
            <p:nvSpPr>
              <p:cNvPr id="36" name="textruta 35">
                <a:extLst>
                  <a:ext uri="{FF2B5EF4-FFF2-40B4-BE49-F238E27FC236}">
                    <a16:creationId xmlns:a16="http://schemas.microsoft.com/office/drawing/2014/main" id="{7AD3557D-A70D-1A40-BF5B-2B1E4A7EC750}"/>
                  </a:ext>
                </a:extLst>
              </p:cNvPr>
              <p:cNvSpPr txBox="1"/>
              <p:nvPr/>
            </p:nvSpPr>
            <p:spPr>
              <a:xfrm>
                <a:off x="2699705" y="4340013"/>
                <a:ext cx="551754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Georgia</a:t>
                </a:r>
              </a:p>
            </p:txBody>
          </p:sp>
          <p:sp>
            <p:nvSpPr>
              <p:cNvPr id="37" name="textruta 36">
                <a:extLst>
                  <a:ext uri="{FF2B5EF4-FFF2-40B4-BE49-F238E27FC236}">
                    <a16:creationId xmlns:a16="http://schemas.microsoft.com/office/drawing/2014/main" id="{0AC5F7E3-7422-9242-99AD-ABF8A9E33CCD}"/>
                  </a:ext>
                </a:extLst>
              </p:cNvPr>
              <p:cNvSpPr txBox="1"/>
              <p:nvPr/>
            </p:nvSpPr>
            <p:spPr>
              <a:xfrm>
                <a:off x="3808773" y="5179356"/>
                <a:ext cx="527709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Estonia</a:t>
                </a:r>
              </a:p>
            </p:txBody>
          </p:sp>
          <p:sp>
            <p:nvSpPr>
              <p:cNvPr id="38" name="textruta 37">
                <a:extLst>
                  <a:ext uri="{FF2B5EF4-FFF2-40B4-BE49-F238E27FC236}">
                    <a16:creationId xmlns:a16="http://schemas.microsoft.com/office/drawing/2014/main" id="{4D98EEA3-03EC-4B4C-B458-E2755ADA7DBD}"/>
                  </a:ext>
                </a:extLst>
              </p:cNvPr>
              <p:cNvSpPr txBox="1"/>
              <p:nvPr/>
            </p:nvSpPr>
            <p:spPr>
              <a:xfrm>
                <a:off x="4394043" y="4647790"/>
                <a:ext cx="579005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 err="1"/>
                  <a:t>Slovenia</a:t>
                </a:r>
                <a:endParaRPr lang="sv-SE" sz="900" dirty="0"/>
              </a:p>
            </p:txBody>
          </p:sp>
          <p:sp>
            <p:nvSpPr>
              <p:cNvPr id="39" name="textruta 38">
                <a:extLst>
                  <a:ext uri="{FF2B5EF4-FFF2-40B4-BE49-F238E27FC236}">
                    <a16:creationId xmlns:a16="http://schemas.microsoft.com/office/drawing/2014/main" id="{3658627D-5843-2D4C-BB34-3EFDDAE949F6}"/>
                  </a:ext>
                </a:extLst>
              </p:cNvPr>
              <p:cNvSpPr txBox="1"/>
              <p:nvPr/>
            </p:nvSpPr>
            <p:spPr>
              <a:xfrm>
                <a:off x="6145929" y="5310063"/>
                <a:ext cx="505267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 err="1"/>
                  <a:t>Turkey</a:t>
                </a:r>
                <a:endParaRPr lang="sv-SE" sz="900" dirty="0"/>
              </a:p>
            </p:txBody>
          </p:sp>
          <p:sp>
            <p:nvSpPr>
              <p:cNvPr id="40" name="textruta 39">
                <a:extLst>
                  <a:ext uri="{FF2B5EF4-FFF2-40B4-BE49-F238E27FC236}">
                    <a16:creationId xmlns:a16="http://schemas.microsoft.com/office/drawing/2014/main" id="{D328F4F4-9B9E-E246-9576-3654E8E80378}"/>
                  </a:ext>
                </a:extLst>
              </p:cNvPr>
              <p:cNvSpPr txBox="1"/>
              <p:nvPr/>
            </p:nvSpPr>
            <p:spPr>
              <a:xfrm>
                <a:off x="4842903" y="5838365"/>
                <a:ext cx="551754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 err="1"/>
                  <a:t>Ukraine</a:t>
                </a:r>
                <a:endParaRPr lang="sv-SE" sz="900" dirty="0"/>
              </a:p>
            </p:txBody>
          </p:sp>
          <p:sp>
            <p:nvSpPr>
              <p:cNvPr id="41" name="textruta 40">
                <a:extLst>
                  <a:ext uri="{FF2B5EF4-FFF2-40B4-BE49-F238E27FC236}">
                    <a16:creationId xmlns:a16="http://schemas.microsoft.com/office/drawing/2014/main" id="{C7F2EC17-D7DF-FD4A-96DE-B42B915AF857}"/>
                  </a:ext>
                </a:extLst>
              </p:cNvPr>
              <p:cNvSpPr txBox="1"/>
              <p:nvPr/>
            </p:nvSpPr>
            <p:spPr>
              <a:xfrm>
                <a:off x="7585631" y="4025996"/>
                <a:ext cx="5902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 err="1"/>
                  <a:t>Czech</a:t>
                </a:r>
                <a:r>
                  <a:rPr lang="sv-SE" sz="900" dirty="0"/>
                  <a:t> </a:t>
                </a:r>
              </a:p>
              <a:p>
                <a:r>
                  <a:rPr lang="sv-SE" sz="900" dirty="0" err="1"/>
                  <a:t>Republic</a:t>
                </a:r>
                <a:endParaRPr lang="sv-SE" sz="900" dirty="0"/>
              </a:p>
            </p:txBody>
          </p:sp>
          <p:sp>
            <p:nvSpPr>
              <p:cNvPr id="42" name="textruta 41">
                <a:extLst>
                  <a:ext uri="{FF2B5EF4-FFF2-40B4-BE49-F238E27FC236}">
                    <a16:creationId xmlns:a16="http://schemas.microsoft.com/office/drawing/2014/main" id="{85822517-870A-2241-9F50-574276A0C437}"/>
                  </a:ext>
                </a:extLst>
              </p:cNvPr>
              <p:cNvSpPr txBox="1"/>
              <p:nvPr/>
            </p:nvSpPr>
            <p:spPr>
              <a:xfrm>
                <a:off x="6871399" y="4597431"/>
                <a:ext cx="527709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Estonia</a:t>
                </a:r>
              </a:p>
            </p:txBody>
          </p:sp>
          <p:sp>
            <p:nvSpPr>
              <p:cNvPr id="43" name="textruta 42">
                <a:extLst>
                  <a:ext uri="{FF2B5EF4-FFF2-40B4-BE49-F238E27FC236}">
                    <a16:creationId xmlns:a16="http://schemas.microsoft.com/office/drawing/2014/main" id="{70EF58E8-6430-8549-B8F0-0C75BD8BE961}"/>
                  </a:ext>
                </a:extLst>
              </p:cNvPr>
              <p:cNvSpPr txBox="1"/>
              <p:nvPr/>
            </p:nvSpPr>
            <p:spPr>
              <a:xfrm>
                <a:off x="8835309" y="5685069"/>
                <a:ext cx="76815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 err="1"/>
                  <a:t>Bosnia</a:t>
                </a:r>
                <a:r>
                  <a:rPr lang="sv-SE" sz="900" dirty="0"/>
                  <a:t>-</a:t>
                </a:r>
              </a:p>
              <a:p>
                <a:r>
                  <a:rPr lang="sv-SE" sz="900" dirty="0" err="1"/>
                  <a:t>Herzegovina</a:t>
                </a:r>
                <a:endParaRPr lang="sv-SE" sz="900" dirty="0"/>
              </a:p>
            </p:txBody>
          </p:sp>
          <p:sp>
            <p:nvSpPr>
              <p:cNvPr id="44" name="textruta 43">
                <a:extLst>
                  <a:ext uri="{FF2B5EF4-FFF2-40B4-BE49-F238E27FC236}">
                    <a16:creationId xmlns:a16="http://schemas.microsoft.com/office/drawing/2014/main" id="{C5826C6F-DB1A-134C-B5DD-D3CBEC1CC745}"/>
                  </a:ext>
                </a:extLst>
              </p:cNvPr>
              <p:cNvSpPr txBox="1"/>
              <p:nvPr/>
            </p:nvSpPr>
            <p:spPr>
              <a:xfrm>
                <a:off x="9157711" y="4898278"/>
                <a:ext cx="505267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 err="1"/>
                  <a:t>Turkey</a:t>
                </a:r>
                <a:endParaRPr lang="sv-SE" sz="9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5292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763BFB8-BEB5-6F46-BD4E-7D91E53A18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3118061"/>
              </p:ext>
            </p:extLst>
          </p:nvPr>
        </p:nvGraphicFramePr>
        <p:xfrm>
          <a:off x="6595872" y="444500"/>
          <a:ext cx="3252510" cy="261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F544141-87E0-D648-B501-1F0A468DAB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0151973"/>
              </p:ext>
            </p:extLst>
          </p:nvPr>
        </p:nvGraphicFramePr>
        <p:xfrm>
          <a:off x="97028" y="3281060"/>
          <a:ext cx="3389502" cy="2764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E5D5BAC8-9173-7547-8BC0-C5EF566762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03665"/>
              </p:ext>
            </p:extLst>
          </p:nvPr>
        </p:nvGraphicFramePr>
        <p:xfrm>
          <a:off x="6656832" y="3314927"/>
          <a:ext cx="3152141" cy="2764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49" name="Grupp 48">
            <a:extLst>
              <a:ext uri="{FF2B5EF4-FFF2-40B4-BE49-F238E27FC236}">
                <a16:creationId xmlns:a16="http://schemas.microsoft.com/office/drawing/2014/main" id="{8F89402E-4DE8-E045-B02C-CA6C716D8DC2}"/>
              </a:ext>
            </a:extLst>
          </p:cNvPr>
          <p:cNvGrpSpPr/>
          <p:nvPr/>
        </p:nvGrpSpPr>
        <p:grpSpPr>
          <a:xfrm>
            <a:off x="133604" y="111551"/>
            <a:ext cx="9488529" cy="6246847"/>
            <a:chOff x="133604" y="111551"/>
            <a:chExt cx="9488529" cy="6246847"/>
          </a:xfrm>
        </p:grpSpPr>
        <p:graphicFrame>
          <p:nvGraphicFramePr>
            <p:cNvPr id="2" name="Diagram 1">
              <a:extLst>
                <a:ext uri="{FF2B5EF4-FFF2-40B4-BE49-F238E27FC236}">
                  <a16:creationId xmlns:a16="http://schemas.microsoft.com/office/drawing/2014/main" id="{DAFDE4E0-6722-0E46-9D0E-CCACA98829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639810379"/>
                </p:ext>
              </p:extLst>
            </p:nvPr>
          </p:nvGraphicFramePr>
          <p:xfrm>
            <a:off x="133604" y="444500"/>
            <a:ext cx="3401695" cy="261823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3" name="textruta 2">
              <a:extLst>
                <a:ext uri="{FF2B5EF4-FFF2-40B4-BE49-F238E27FC236}">
                  <a16:creationId xmlns:a16="http://schemas.microsoft.com/office/drawing/2014/main" id="{5D724144-1090-6245-9974-8BAC7761024D}"/>
                </a:ext>
              </a:extLst>
            </p:cNvPr>
            <p:cNvSpPr txBox="1"/>
            <p:nvPr/>
          </p:nvSpPr>
          <p:spPr>
            <a:xfrm>
              <a:off x="3377185" y="170689"/>
              <a:ext cx="2886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/>
                <a:t>Latin </a:t>
              </a:r>
              <a:r>
                <a:rPr lang="sv-SE" dirty="0" err="1"/>
                <a:t>America</a:t>
              </a:r>
              <a:r>
                <a:rPr lang="sv-SE" dirty="0"/>
                <a:t> and </a:t>
              </a:r>
              <a:r>
                <a:rPr lang="sv-SE" dirty="0" err="1"/>
                <a:t>Caribbean</a:t>
              </a:r>
              <a:endParaRPr lang="sv-SE" dirty="0"/>
            </a:p>
          </p:txBody>
        </p:sp>
        <p:sp>
          <p:nvSpPr>
            <p:cNvPr id="21" name="textruta 20">
              <a:extLst>
                <a:ext uri="{FF2B5EF4-FFF2-40B4-BE49-F238E27FC236}">
                  <a16:creationId xmlns:a16="http://schemas.microsoft.com/office/drawing/2014/main" id="{B3F25E51-D6EC-EC48-8E1E-F5CB99FF117E}"/>
                </a:ext>
              </a:extLst>
            </p:cNvPr>
            <p:cNvSpPr txBox="1"/>
            <p:nvPr/>
          </p:nvSpPr>
          <p:spPr>
            <a:xfrm>
              <a:off x="1107071" y="111551"/>
              <a:ext cx="2237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/>
                <a:t>Supplement FIGURE 3</a:t>
              </a:r>
            </a:p>
          </p:txBody>
        </p:sp>
        <p:grpSp>
          <p:nvGrpSpPr>
            <p:cNvPr id="48" name="Grupp 47">
              <a:extLst>
                <a:ext uri="{FF2B5EF4-FFF2-40B4-BE49-F238E27FC236}">
                  <a16:creationId xmlns:a16="http://schemas.microsoft.com/office/drawing/2014/main" id="{AEB5A7A2-F59F-2D49-9E2A-7BE8AA067225}"/>
                </a:ext>
              </a:extLst>
            </p:cNvPr>
            <p:cNvGrpSpPr/>
            <p:nvPr/>
          </p:nvGrpSpPr>
          <p:grpSpPr>
            <a:xfrm>
              <a:off x="347706" y="444500"/>
              <a:ext cx="9274427" cy="5913898"/>
              <a:chOff x="347706" y="444500"/>
              <a:chExt cx="9274427" cy="5913898"/>
            </a:xfrm>
          </p:grpSpPr>
          <p:graphicFrame>
            <p:nvGraphicFramePr>
              <p:cNvPr id="4" name="Diagram 3">
                <a:extLst>
                  <a:ext uri="{FF2B5EF4-FFF2-40B4-BE49-F238E27FC236}">
                    <a16:creationId xmlns:a16="http://schemas.microsoft.com/office/drawing/2014/main" id="{FA9055A2-8F75-EC4B-9FE7-EDE33F6DCE09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844408926"/>
                  </p:ext>
                </p:extLst>
              </p:nvPr>
            </p:nvGraphicFramePr>
            <p:xfrm>
              <a:off x="3364866" y="444500"/>
              <a:ext cx="3401695" cy="261823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graphicFrame>
            <p:nvGraphicFramePr>
              <p:cNvPr id="7" name="Diagram 6">
                <a:extLst>
                  <a:ext uri="{FF2B5EF4-FFF2-40B4-BE49-F238E27FC236}">
                    <a16:creationId xmlns:a16="http://schemas.microsoft.com/office/drawing/2014/main" id="{8FF46FC7-B0F0-634D-B608-DDD8BAE5AE9D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021309185"/>
                  </p:ext>
                </p:extLst>
              </p:nvPr>
            </p:nvGraphicFramePr>
            <p:xfrm>
              <a:off x="3364611" y="3303639"/>
              <a:ext cx="3252511" cy="276402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7"/>
              </a:graphicData>
            </a:graphic>
          </p:graphicFrame>
          <p:sp>
            <p:nvSpPr>
              <p:cNvPr id="9" name="textruta 8">
                <a:extLst>
                  <a:ext uri="{FF2B5EF4-FFF2-40B4-BE49-F238E27FC236}">
                    <a16:creationId xmlns:a16="http://schemas.microsoft.com/office/drawing/2014/main" id="{E5234F9E-CEEF-E141-AE71-07291B637A3F}"/>
                  </a:ext>
                </a:extLst>
              </p:cNvPr>
              <p:cNvSpPr txBox="1"/>
              <p:nvPr/>
            </p:nvSpPr>
            <p:spPr>
              <a:xfrm>
                <a:off x="1419657" y="1704848"/>
                <a:ext cx="73609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/>
                  <a:t>r = 0.71</a:t>
                </a:r>
              </a:p>
            </p:txBody>
          </p:sp>
          <p:sp>
            <p:nvSpPr>
              <p:cNvPr id="10" name="textruta 9">
                <a:extLst>
                  <a:ext uri="{FF2B5EF4-FFF2-40B4-BE49-F238E27FC236}">
                    <a16:creationId xmlns:a16="http://schemas.microsoft.com/office/drawing/2014/main" id="{67615303-6DB9-F848-8AFD-F7DE04D9946E}"/>
                  </a:ext>
                </a:extLst>
              </p:cNvPr>
              <p:cNvSpPr txBox="1"/>
              <p:nvPr/>
            </p:nvSpPr>
            <p:spPr>
              <a:xfrm>
                <a:off x="5254753" y="1487425"/>
                <a:ext cx="73609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/>
                  <a:t>r = 0.19</a:t>
                </a:r>
              </a:p>
            </p:txBody>
          </p:sp>
          <p:sp>
            <p:nvSpPr>
              <p:cNvPr id="11" name="textruta 10">
                <a:extLst>
                  <a:ext uri="{FF2B5EF4-FFF2-40B4-BE49-F238E27FC236}">
                    <a16:creationId xmlns:a16="http://schemas.microsoft.com/office/drawing/2014/main" id="{16F720A2-E2C0-4F42-8861-A6259BAB12DA}"/>
                  </a:ext>
                </a:extLst>
              </p:cNvPr>
              <p:cNvSpPr txBox="1"/>
              <p:nvPr/>
            </p:nvSpPr>
            <p:spPr>
              <a:xfrm>
                <a:off x="7347584" y="1093708"/>
                <a:ext cx="77617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/>
                  <a:t>r = 0.10 </a:t>
                </a:r>
              </a:p>
            </p:txBody>
          </p:sp>
          <p:sp>
            <p:nvSpPr>
              <p:cNvPr id="12" name="textruta 11">
                <a:extLst>
                  <a:ext uri="{FF2B5EF4-FFF2-40B4-BE49-F238E27FC236}">
                    <a16:creationId xmlns:a16="http://schemas.microsoft.com/office/drawing/2014/main" id="{B395DB71-1A8F-5D41-A637-E4ACACAC2DCB}"/>
                  </a:ext>
                </a:extLst>
              </p:cNvPr>
              <p:cNvSpPr txBox="1"/>
              <p:nvPr/>
            </p:nvSpPr>
            <p:spPr>
              <a:xfrm>
                <a:off x="1834451" y="4828032"/>
                <a:ext cx="79060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/>
                  <a:t>r = -0.37</a:t>
                </a:r>
              </a:p>
            </p:txBody>
          </p:sp>
          <p:sp>
            <p:nvSpPr>
              <p:cNvPr id="13" name="textruta 12">
                <a:extLst>
                  <a:ext uri="{FF2B5EF4-FFF2-40B4-BE49-F238E27FC236}">
                    <a16:creationId xmlns:a16="http://schemas.microsoft.com/office/drawing/2014/main" id="{900B2425-AE58-BB47-82E0-5B6652E711EF}"/>
                  </a:ext>
                </a:extLst>
              </p:cNvPr>
              <p:cNvSpPr txBox="1"/>
              <p:nvPr/>
            </p:nvSpPr>
            <p:spPr>
              <a:xfrm>
                <a:off x="4953001" y="4519660"/>
                <a:ext cx="79060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/>
                  <a:t>r = -0.36</a:t>
                </a:r>
              </a:p>
            </p:txBody>
          </p:sp>
          <p:sp>
            <p:nvSpPr>
              <p:cNvPr id="14" name="textruta 13">
                <a:extLst>
                  <a:ext uri="{FF2B5EF4-FFF2-40B4-BE49-F238E27FC236}">
                    <a16:creationId xmlns:a16="http://schemas.microsoft.com/office/drawing/2014/main" id="{62CCB602-CAF5-174A-B3DD-B6E6DFD828CF}"/>
                  </a:ext>
                </a:extLst>
              </p:cNvPr>
              <p:cNvSpPr txBox="1"/>
              <p:nvPr/>
            </p:nvSpPr>
            <p:spPr>
              <a:xfrm>
                <a:off x="7511005" y="4579275"/>
                <a:ext cx="79060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/>
                  <a:t>r = -0.10</a:t>
                </a:r>
              </a:p>
            </p:txBody>
          </p:sp>
          <p:sp>
            <p:nvSpPr>
              <p:cNvPr id="15" name="textruta 14">
                <a:extLst>
                  <a:ext uri="{FF2B5EF4-FFF2-40B4-BE49-F238E27FC236}">
                    <a16:creationId xmlns:a16="http://schemas.microsoft.com/office/drawing/2014/main" id="{7A4D77C1-8E7C-B24A-A857-27B007521489}"/>
                  </a:ext>
                </a:extLst>
              </p:cNvPr>
              <p:cNvSpPr txBox="1"/>
              <p:nvPr/>
            </p:nvSpPr>
            <p:spPr>
              <a:xfrm>
                <a:off x="1069904" y="3025939"/>
                <a:ext cx="127105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/>
                  <a:t>GDP per capita</a:t>
                </a:r>
              </a:p>
            </p:txBody>
          </p:sp>
          <p:sp>
            <p:nvSpPr>
              <p:cNvPr id="16" name="textruta 15">
                <a:extLst>
                  <a:ext uri="{FF2B5EF4-FFF2-40B4-BE49-F238E27FC236}">
                    <a16:creationId xmlns:a16="http://schemas.microsoft.com/office/drawing/2014/main" id="{2A5A29AF-CF04-4543-A402-B5E678F29FFA}"/>
                  </a:ext>
                </a:extLst>
              </p:cNvPr>
              <p:cNvSpPr txBox="1"/>
              <p:nvPr/>
            </p:nvSpPr>
            <p:spPr>
              <a:xfrm>
                <a:off x="4504847" y="2987584"/>
                <a:ext cx="127105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/>
                  <a:t>GDP per capita</a:t>
                </a:r>
              </a:p>
            </p:txBody>
          </p:sp>
          <p:sp>
            <p:nvSpPr>
              <p:cNvPr id="17" name="textruta 16">
                <a:extLst>
                  <a:ext uri="{FF2B5EF4-FFF2-40B4-BE49-F238E27FC236}">
                    <a16:creationId xmlns:a16="http://schemas.microsoft.com/office/drawing/2014/main" id="{858E5BAE-D8A0-1148-B592-EACD9570C347}"/>
                  </a:ext>
                </a:extLst>
              </p:cNvPr>
              <p:cNvSpPr txBox="1"/>
              <p:nvPr/>
            </p:nvSpPr>
            <p:spPr>
              <a:xfrm>
                <a:off x="7569183" y="2973283"/>
                <a:ext cx="10931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 err="1"/>
                  <a:t>School</a:t>
                </a:r>
                <a:r>
                  <a:rPr lang="sv-SE" sz="1400" dirty="0"/>
                  <a:t> </a:t>
                </a:r>
                <a:r>
                  <a:rPr lang="sv-SE" sz="1400" dirty="0" err="1"/>
                  <a:t>years</a:t>
                </a:r>
                <a:endParaRPr lang="sv-SE" sz="1400" dirty="0"/>
              </a:p>
            </p:txBody>
          </p:sp>
          <p:sp>
            <p:nvSpPr>
              <p:cNvPr id="18" name="textruta 17">
                <a:extLst>
                  <a:ext uri="{FF2B5EF4-FFF2-40B4-BE49-F238E27FC236}">
                    <a16:creationId xmlns:a16="http://schemas.microsoft.com/office/drawing/2014/main" id="{8F8514BA-88FF-6B45-B6F3-9D629C85D749}"/>
                  </a:ext>
                </a:extLst>
              </p:cNvPr>
              <p:cNvSpPr txBox="1"/>
              <p:nvPr/>
            </p:nvSpPr>
            <p:spPr>
              <a:xfrm>
                <a:off x="982977" y="6040512"/>
                <a:ext cx="186980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 err="1"/>
                  <a:t>Religiosity</a:t>
                </a:r>
                <a:r>
                  <a:rPr lang="sv-SE" sz="1400" dirty="0"/>
                  <a:t> (proportion)</a:t>
                </a:r>
              </a:p>
            </p:txBody>
          </p:sp>
          <p:sp>
            <p:nvSpPr>
              <p:cNvPr id="19" name="textruta 18">
                <a:extLst>
                  <a:ext uri="{FF2B5EF4-FFF2-40B4-BE49-F238E27FC236}">
                    <a16:creationId xmlns:a16="http://schemas.microsoft.com/office/drawing/2014/main" id="{5BECCF19-2552-0245-8AC5-2BE8CEC6F073}"/>
                  </a:ext>
                </a:extLst>
              </p:cNvPr>
              <p:cNvSpPr txBox="1"/>
              <p:nvPr/>
            </p:nvSpPr>
            <p:spPr>
              <a:xfrm>
                <a:off x="4205470" y="6033799"/>
                <a:ext cx="186980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 err="1"/>
                  <a:t>Religiosity</a:t>
                </a:r>
                <a:r>
                  <a:rPr lang="sv-SE" sz="1400" dirty="0"/>
                  <a:t> (proportion)</a:t>
                </a:r>
              </a:p>
            </p:txBody>
          </p:sp>
          <p:sp>
            <p:nvSpPr>
              <p:cNvPr id="20" name="textruta 19">
                <a:extLst>
                  <a:ext uri="{FF2B5EF4-FFF2-40B4-BE49-F238E27FC236}">
                    <a16:creationId xmlns:a16="http://schemas.microsoft.com/office/drawing/2014/main" id="{E627B41C-6729-7B44-8B6C-19BEDB0C59B3}"/>
                  </a:ext>
                </a:extLst>
              </p:cNvPr>
              <p:cNvSpPr txBox="1"/>
              <p:nvPr/>
            </p:nvSpPr>
            <p:spPr>
              <a:xfrm>
                <a:off x="7420399" y="6050621"/>
                <a:ext cx="186980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1400" dirty="0" err="1"/>
                  <a:t>Religiosity</a:t>
                </a:r>
                <a:r>
                  <a:rPr lang="sv-SE" sz="1400" dirty="0"/>
                  <a:t> (proportion)</a:t>
                </a:r>
              </a:p>
            </p:txBody>
          </p:sp>
          <p:sp>
            <p:nvSpPr>
              <p:cNvPr id="22" name="textruta 21">
                <a:extLst>
                  <a:ext uri="{FF2B5EF4-FFF2-40B4-BE49-F238E27FC236}">
                    <a16:creationId xmlns:a16="http://schemas.microsoft.com/office/drawing/2014/main" id="{E7537C24-92FB-4140-AA68-61923AEBF8A9}"/>
                  </a:ext>
                </a:extLst>
              </p:cNvPr>
              <p:cNvSpPr txBox="1"/>
              <p:nvPr/>
            </p:nvSpPr>
            <p:spPr>
              <a:xfrm>
                <a:off x="1705431" y="1162291"/>
                <a:ext cx="6367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Trinidad</a:t>
                </a:r>
              </a:p>
              <a:p>
                <a:r>
                  <a:rPr lang="sv-SE" sz="900" dirty="0"/>
                  <a:t>&amp; Tobago</a:t>
                </a:r>
              </a:p>
            </p:txBody>
          </p:sp>
          <p:sp>
            <p:nvSpPr>
              <p:cNvPr id="23" name="textruta 22">
                <a:extLst>
                  <a:ext uri="{FF2B5EF4-FFF2-40B4-BE49-F238E27FC236}">
                    <a16:creationId xmlns:a16="http://schemas.microsoft.com/office/drawing/2014/main" id="{56C2F530-780D-454E-B08C-0374734F8F6A}"/>
                  </a:ext>
                </a:extLst>
              </p:cNvPr>
              <p:cNvSpPr txBox="1"/>
              <p:nvPr/>
            </p:nvSpPr>
            <p:spPr>
              <a:xfrm>
                <a:off x="520991" y="1116125"/>
                <a:ext cx="461986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Belize</a:t>
                </a:r>
              </a:p>
            </p:txBody>
          </p:sp>
          <p:sp>
            <p:nvSpPr>
              <p:cNvPr id="24" name="textruta 23">
                <a:extLst>
                  <a:ext uri="{FF2B5EF4-FFF2-40B4-BE49-F238E27FC236}">
                    <a16:creationId xmlns:a16="http://schemas.microsoft.com/office/drawing/2014/main" id="{16B1D74D-F77C-9540-8E04-3CAC6B4B20B5}"/>
                  </a:ext>
                </a:extLst>
              </p:cNvPr>
              <p:cNvSpPr txBox="1"/>
              <p:nvPr/>
            </p:nvSpPr>
            <p:spPr>
              <a:xfrm>
                <a:off x="347706" y="2268071"/>
                <a:ext cx="404278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Haiti</a:t>
                </a:r>
              </a:p>
            </p:txBody>
          </p:sp>
          <p:sp>
            <p:nvSpPr>
              <p:cNvPr id="25" name="textruta 24">
                <a:extLst>
                  <a:ext uri="{FF2B5EF4-FFF2-40B4-BE49-F238E27FC236}">
                    <a16:creationId xmlns:a16="http://schemas.microsoft.com/office/drawing/2014/main" id="{E121E2B6-9E54-FC40-A65E-D8BD3BE8E9BE}"/>
                  </a:ext>
                </a:extLst>
              </p:cNvPr>
              <p:cNvSpPr txBox="1"/>
              <p:nvPr/>
            </p:nvSpPr>
            <p:spPr>
              <a:xfrm>
                <a:off x="4897972" y="1844385"/>
                <a:ext cx="6367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Trinidad</a:t>
                </a:r>
              </a:p>
              <a:p>
                <a:r>
                  <a:rPr lang="sv-SE" sz="900" dirty="0"/>
                  <a:t>&amp; Tobago</a:t>
                </a:r>
              </a:p>
            </p:txBody>
          </p:sp>
          <p:sp>
            <p:nvSpPr>
              <p:cNvPr id="26" name="textruta 25">
                <a:extLst>
                  <a:ext uri="{FF2B5EF4-FFF2-40B4-BE49-F238E27FC236}">
                    <a16:creationId xmlns:a16="http://schemas.microsoft.com/office/drawing/2014/main" id="{BB9DC57F-4FCE-E34D-A798-F9E951D0264D}"/>
                  </a:ext>
                </a:extLst>
              </p:cNvPr>
              <p:cNvSpPr txBox="1"/>
              <p:nvPr/>
            </p:nvSpPr>
            <p:spPr>
              <a:xfrm>
                <a:off x="3623671" y="2213717"/>
                <a:ext cx="404278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Haiti</a:t>
                </a:r>
              </a:p>
            </p:txBody>
          </p:sp>
          <p:sp>
            <p:nvSpPr>
              <p:cNvPr id="27" name="textruta 26">
                <a:extLst>
                  <a:ext uri="{FF2B5EF4-FFF2-40B4-BE49-F238E27FC236}">
                    <a16:creationId xmlns:a16="http://schemas.microsoft.com/office/drawing/2014/main" id="{41E3AF60-DC90-1147-8527-144205ACD498}"/>
                  </a:ext>
                </a:extLst>
              </p:cNvPr>
              <p:cNvSpPr txBox="1"/>
              <p:nvPr/>
            </p:nvSpPr>
            <p:spPr>
              <a:xfrm>
                <a:off x="3922686" y="898307"/>
                <a:ext cx="662361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Costa Rica</a:t>
                </a:r>
              </a:p>
            </p:txBody>
          </p:sp>
          <p:sp>
            <p:nvSpPr>
              <p:cNvPr id="28" name="textruta 27">
                <a:extLst>
                  <a:ext uri="{FF2B5EF4-FFF2-40B4-BE49-F238E27FC236}">
                    <a16:creationId xmlns:a16="http://schemas.microsoft.com/office/drawing/2014/main" id="{1831FAAF-ABCB-714F-8F02-10DB045C8D9C}"/>
                  </a:ext>
                </a:extLst>
              </p:cNvPr>
              <p:cNvSpPr txBox="1"/>
              <p:nvPr/>
            </p:nvSpPr>
            <p:spPr>
              <a:xfrm>
                <a:off x="4533447" y="1329148"/>
                <a:ext cx="418704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Chile</a:t>
                </a:r>
              </a:p>
            </p:txBody>
          </p:sp>
          <p:sp>
            <p:nvSpPr>
              <p:cNvPr id="29" name="textruta 28">
                <a:extLst>
                  <a:ext uri="{FF2B5EF4-FFF2-40B4-BE49-F238E27FC236}">
                    <a16:creationId xmlns:a16="http://schemas.microsoft.com/office/drawing/2014/main" id="{E26C5CBA-86DB-1F48-999F-43F5DBF65FDA}"/>
                  </a:ext>
                </a:extLst>
              </p:cNvPr>
              <p:cNvSpPr txBox="1"/>
              <p:nvPr/>
            </p:nvSpPr>
            <p:spPr>
              <a:xfrm>
                <a:off x="7530442" y="2207747"/>
                <a:ext cx="404278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Haiti</a:t>
                </a:r>
              </a:p>
            </p:txBody>
          </p:sp>
          <p:sp>
            <p:nvSpPr>
              <p:cNvPr id="30" name="textruta 29">
                <a:extLst>
                  <a:ext uri="{FF2B5EF4-FFF2-40B4-BE49-F238E27FC236}">
                    <a16:creationId xmlns:a16="http://schemas.microsoft.com/office/drawing/2014/main" id="{7C293AD2-67F7-F741-999B-CACC34A6C097}"/>
                  </a:ext>
                </a:extLst>
              </p:cNvPr>
              <p:cNvSpPr txBox="1"/>
              <p:nvPr/>
            </p:nvSpPr>
            <p:spPr>
              <a:xfrm>
                <a:off x="8728779" y="898307"/>
                <a:ext cx="662361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Costa Rica</a:t>
                </a:r>
              </a:p>
            </p:txBody>
          </p:sp>
          <p:sp>
            <p:nvSpPr>
              <p:cNvPr id="31" name="textruta 30">
                <a:extLst>
                  <a:ext uri="{FF2B5EF4-FFF2-40B4-BE49-F238E27FC236}">
                    <a16:creationId xmlns:a16="http://schemas.microsoft.com/office/drawing/2014/main" id="{97BD31A0-D5FD-674F-8A18-B3ECE5AE6B1A}"/>
                  </a:ext>
                </a:extLst>
              </p:cNvPr>
              <p:cNvSpPr txBox="1"/>
              <p:nvPr/>
            </p:nvSpPr>
            <p:spPr>
              <a:xfrm>
                <a:off x="9160147" y="2092331"/>
                <a:ext cx="461986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Belize</a:t>
                </a:r>
              </a:p>
            </p:txBody>
          </p:sp>
          <p:sp>
            <p:nvSpPr>
              <p:cNvPr id="32" name="textruta 31">
                <a:extLst>
                  <a:ext uri="{FF2B5EF4-FFF2-40B4-BE49-F238E27FC236}">
                    <a16:creationId xmlns:a16="http://schemas.microsoft.com/office/drawing/2014/main" id="{E443AA2C-F10A-F243-B021-29333AD90D09}"/>
                  </a:ext>
                </a:extLst>
              </p:cNvPr>
              <p:cNvSpPr txBox="1"/>
              <p:nvPr/>
            </p:nvSpPr>
            <p:spPr>
              <a:xfrm>
                <a:off x="1205495" y="4252117"/>
                <a:ext cx="582211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Uruguay</a:t>
                </a:r>
              </a:p>
            </p:txBody>
          </p:sp>
          <p:sp>
            <p:nvSpPr>
              <p:cNvPr id="33" name="textruta 32">
                <a:extLst>
                  <a:ext uri="{FF2B5EF4-FFF2-40B4-BE49-F238E27FC236}">
                    <a16:creationId xmlns:a16="http://schemas.microsoft.com/office/drawing/2014/main" id="{FC3D6CAE-0E21-B74A-AD8D-BA022827E246}"/>
                  </a:ext>
                </a:extLst>
              </p:cNvPr>
              <p:cNvSpPr txBox="1"/>
              <p:nvPr/>
            </p:nvSpPr>
            <p:spPr>
              <a:xfrm>
                <a:off x="2590554" y="5238721"/>
                <a:ext cx="404278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Haiti</a:t>
                </a:r>
              </a:p>
            </p:txBody>
          </p:sp>
          <p:sp>
            <p:nvSpPr>
              <p:cNvPr id="34" name="textruta 33">
                <a:extLst>
                  <a:ext uri="{FF2B5EF4-FFF2-40B4-BE49-F238E27FC236}">
                    <a16:creationId xmlns:a16="http://schemas.microsoft.com/office/drawing/2014/main" id="{23474E1A-99A5-C74F-A4EA-21D6CF2FD3D5}"/>
                  </a:ext>
                </a:extLst>
              </p:cNvPr>
              <p:cNvSpPr txBox="1"/>
              <p:nvPr/>
            </p:nvSpPr>
            <p:spPr>
              <a:xfrm>
                <a:off x="2645671" y="3827594"/>
                <a:ext cx="6367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Trinidad</a:t>
                </a:r>
              </a:p>
              <a:p>
                <a:r>
                  <a:rPr lang="sv-SE" sz="900" dirty="0"/>
                  <a:t>&amp; Tobago</a:t>
                </a:r>
              </a:p>
            </p:txBody>
          </p:sp>
          <p:sp>
            <p:nvSpPr>
              <p:cNvPr id="35" name="textruta 34">
                <a:extLst>
                  <a:ext uri="{FF2B5EF4-FFF2-40B4-BE49-F238E27FC236}">
                    <a16:creationId xmlns:a16="http://schemas.microsoft.com/office/drawing/2014/main" id="{DEC98FB9-3F11-2B42-82F1-AAE8DCA8AF98}"/>
                  </a:ext>
                </a:extLst>
              </p:cNvPr>
              <p:cNvSpPr txBox="1"/>
              <p:nvPr/>
            </p:nvSpPr>
            <p:spPr>
              <a:xfrm>
                <a:off x="2931452" y="4129277"/>
                <a:ext cx="4283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Para-</a:t>
                </a:r>
              </a:p>
              <a:p>
                <a:r>
                  <a:rPr lang="sv-SE" sz="900" dirty="0" err="1"/>
                  <a:t>guay</a:t>
                </a:r>
                <a:endParaRPr lang="sv-SE" sz="900" dirty="0"/>
              </a:p>
            </p:txBody>
          </p:sp>
          <p:cxnSp>
            <p:nvCxnSpPr>
              <p:cNvPr id="37" name="Rak 36">
                <a:extLst>
                  <a:ext uri="{FF2B5EF4-FFF2-40B4-BE49-F238E27FC236}">
                    <a16:creationId xmlns:a16="http://schemas.microsoft.com/office/drawing/2014/main" id="{9528BFA2-4716-074D-A548-D08348029E6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68456" y="4452265"/>
                <a:ext cx="52609" cy="963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textruta 40">
                <a:extLst>
                  <a:ext uri="{FF2B5EF4-FFF2-40B4-BE49-F238E27FC236}">
                    <a16:creationId xmlns:a16="http://schemas.microsoft.com/office/drawing/2014/main" id="{472812BF-785F-5A46-B1AA-7346F295578A}"/>
                  </a:ext>
                </a:extLst>
              </p:cNvPr>
              <p:cNvSpPr txBox="1"/>
              <p:nvPr/>
            </p:nvSpPr>
            <p:spPr>
              <a:xfrm>
                <a:off x="2868598" y="5002599"/>
                <a:ext cx="5036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 err="1"/>
                  <a:t>Guate</a:t>
                </a:r>
                <a:r>
                  <a:rPr lang="sv-SE" sz="900" dirty="0"/>
                  <a:t>-</a:t>
                </a:r>
              </a:p>
              <a:p>
                <a:r>
                  <a:rPr lang="sv-SE" sz="900" dirty="0"/>
                  <a:t>mala</a:t>
                </a:r>
              </a:p>
            </p:txBody>
          </p:sp>
          <p:sp>
            <p:nvSpPr>
              <p:cNvPr id="42" name="textruta 41">
                <a:extLst>
                  <a:ext uri="{FF2B5EF4-FFF2-40B4-BE49-F238E27FC236}">
                    <a16:creationId xmlns:a16="http://schemas.microsoft.com/office/drawing/2014/main" id="{7BC88DAA-1806-774F-92DB-78F35F0CBC23}"/>
                  </a:ext>
                </a:extLst>
              </p:cNvPr>
              <p:cNvSpPr txBox="1"/>
              <p:nvPr/>
            </p:nvSpPr>
            <p:spPr>
              <a:xfrm>
                <a:off x="4315761" y="5001799"/>
                <a:ext cx="582211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Uruguay</a:t>
                </a:r>
              </a:p>
            </p:txBody>
          </p:sp>
          <p:sp>
            <p:nvSpPr>
              <p:cNvPr id="43" name="textruta 42">
                <a:extLst>
                  <a:ext uri="{FF2B5EF4-FFF2-40B4-BE49-F238E27FC236}">
                    <a16:creationId xmlns:a16="http://schemas.microsoft.com/office/drawing/2014/main" id="{4A2B86A3-8681-9149-8B4D-BAD93CDE68EE}"/>
                  </a:ext>
                </a:extLst>
              </p:cNvPr>
              <p:cNvSpPr txBox="1"/>
              <p:nvPr/>
            </p:nvSpPr>
            <p:spPr>
              <a:xfrm>
                <a:off x="5827234" y="4471334"/>
                <a:ext cx="6367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Trinidad</a:t>
                </a:r>
              </a:p>
              <a:p>
                <a:r>
                  <a:rPr lang="sv-SE" sz="900" dirty="0"/>
                  <a:t>&amp; Tobago</a:t>
                </a:r>
              </a:p>
            </p:txBody>
          </p:sp>
          <p:sp>
            <p:nvSpPr>
              <p:cNvPr id="44" name="textruta 43">
                <a:extLst>
                  <a:ext uri="{FF2B5EF4-FFF2-40B4-BE49-F238E27FC236}">
                    <a16:creationId xmlns:a16="http://schemas.microsoft.com/office/drawing/2014/main" id="{22F9550D-3FFD-6C40-8085-301CA87C2C7B}"/>
                  </a:ext>
                </a:extLst>
              </p:cNvPr>
              <p:cNvSpPr txBox="1"/>
              <p:nvPr/>
            </p:nvSpPr>
            <p:spPr>
              <a:xfrm>
                <a:off x="6167550" y="5354137"/>
                <a:ext cx="4283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Para-</a:t>
                </a:r>
              </a:p>
              <a:p>
                <a:r>
                  <a:rPr lang="sv-SE" sz="900" dirty="0" err="1"/>
                  <a:t>guay</a:t>
                </a:r>
                <a:endParaRPr lang="sv-SE" sz="900" dirty="0"/>
              </a:p>
            </p:txBody>
          </p:sp>
          <p:sp>
            <p:nvSpPr>
              <p:cNvPr id="45" name="textruta 44">
                <a:extLst>
                  <a:ext uri="{FF2B5EF4-FFF2-40B4-BE49-F238E27FC236}">
                    <a16:creationId xmlns:a16="http://schemas.microsoft.com/office/drawing/2014/main" id="{753CCD98-B13A-9144-849F-05ABEA1EA5F8}"/>
                  </a:ext>
                </a:extLst>
              </p:cNvPr>
              <p:cNvSpPr txBox="1"/>
              <p:nvPr/>
            </p:nvSpPr>
            <p:spPr>
              <a:xfrm>
                <a:off x="7615199" y="3827594"/>
                <a:ext cx="582211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Uruguay</a:t>
                </a:r>
              </a:p>
            </p:txBody>
          </p:sp>
          <p:sp>
            <p:nvSpPr>
              <p:cNvPr id="46" name="textruta 45">
                <a:extLst>
                  <a:ext uri="{FF2B5EF4-FFF2-40B4-BE49-F238E27FC236}">
                    <a16:creationId xmlns:a16="http://schemas.microsoft.com/office/drawing/2014/main" id="{0998AE7C-4D65-8341-A29D-2E0FE55ECC1B}"/>
                  </a:ext>
                </a:extLst>
              </p:cNvPr>
              <p:cNvSpPr txBox="1"/>
              <p:nvPr/>
            </p:nvSpPr>
            <p:spPr>
              <a:xfrm>
                <a:off x="8824596" y="3749417"/>
                <a:ext cx="662361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Costa Rica</a:t>
                </a:r>
              </a:p>
            </p:txBody>
          </p:sp>
          <p:sp>
            <p:nvSpPr>
              <p:cNvPr id="47" name="textruta 46">
                <a:extLst>
                  <a:ext uri="{FF2B5EF4-FFF2-40B4-BE49-F238E27FC236}">
                    <a16:creationId xmlns:a16="http://schemas.microsoft.com/office/drawing/2014/main" id="{0A7C31D8-EB12-C949-8195-CB1FA2BD9D8F}"/>
                  </a:ext>
                </a:extLst>
              </p:cNvPr>
              <p:cNvSpPr txBox="1"/>
              <p:nvPr/>
            </p:nvSpPr>
            <p:spPr>
              <a:xfrm>
                <a:off x="9122713" y="5071849"/>
                <a:ext cx="404278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900" dirty="0"/>
                  <a:t>Haiti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04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06EAB59A-A4DC-4444-AB24-FDE6DB42B5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9449833"/>
              </p:ext>
            </p:extLst>
          </p:nvPr>
        </p:nvGraphicFramePr>
        <p:xfrm>
          <a:off x="6480372" y="3845319"/>
          <a:ext cx="3384168" cy="2600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6" name="Grupp 55">
            <a:extLst>
              <a:ext uri="{FF2B5EF4-FFF2-40B4-BE49-F238E27FC236}">
                <a16:creationId xmlns:a16="http://schemas.microsoft.com/office/drawing/2014/main" id="{B8B5DBA8-8078-0544-90C0-9B852569A8D0}"/>
              </a:ext>
            </a:extLst>
          </p:cNvPr>
          <p:cNvGrpSpPr/>
          <p:nvPr/>
        </p:nvGrpSpPr>
        <p:grpSpPr>
          <a:xfrm>
            <a:off x="121920" y="169280"/>
            <a:ext cx="9681661" cy="6509402"/>
            <a:chOff x="121920" y="169280"/>
            <a:chExt cx="9681661" cy="6509402"/>
          </a:xfrm>
        </p:grpSpPr>
        <p:graphicFrame>
          <p:nvGraphicFramePr>
            <p:cNvPr id="2" name="Diagram 1">
              <a:extLst>
                <a:ext uri="{FF2B5EF4-FFF2-40B4-BE49-F238E27FC236}">
                  <a16:creationId xmlns:a16="http://schemas.microsoft.com/office/drawing/2014/main" id="{4CCB7976-703A-7C43-B7C4-1CED0FCF160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188913467"/>
                </p:ext>
              </p:extLst>
            </p:nvPr>
          </p:nvGraphicFramePr>
          <p:xfrm>
            <a:off x="121920" y="707080"/>
            <a:ext cx="3445128" cy="28453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" name="textruta 2">
              <a:extLst>
                <a:ext uri="{FF2B5EF4-FFF2-40B4-BE49-F238E27FC236}">
                  <a16:creationId xmlns:a16="http://schemas.microsoft.com/office/drawing/2014/main" id="{58FA765E-083B-364B-AA50-8ADBAB1906FE}"/>
                </a:ext>
              </a:extLst>
            </p:cNvPr>
            <p:cNvSpPr txBox="1"/>
            <p:nvPr/>
          </p:nvSpPr>
          <p:spPr>
            <a:xfrm>
              <a:off x="3828289" y="243841"/>
              <a:ext cx="12464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/>
                <a:t>Arab States</a:t>
              </a:r>
            </a:p>
          </p:txBody>
        </p:sp>
        <p:graphicFrame>
          <p:nvGraphicFramePr>
            <p:cNvPr id="4" name="Diagram 3">
              <a:extLst>
                <a:ext uri="{FF2B5EF4-FFF2-40B4-BE49-F238E27FC236}">
                  <a16:creationId xmlns:a16="http://schemas.microsoft.com/office/drawing/2014/main" id="{B66BB9D4-A42A-524E-9048-59E7F11D9252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46229911"/>
                </p:ext>
              </p:extLst>
            </p:nvPr>
          </p:nvGraphicFramePr>
          <p:xfrm>
            <a:off x="3394065" y="701882"/>
            <a:ext cx="3384168" cy="28453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id="{E5DEF085-0BDB-C241-9A9B-33EDB322125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76521947"/>
                </p:ext>
              </p:extLst>
            </p:nvPr>
          </p:nvGraphicFramePr>
          <p:xfrm>
            <a:off x="6579685" y="671738"/>
            <a:ext cx="3223896" cy="28453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9" name="Diagram 8">
              <a:extLst>
                <a:ext uri="{FF2B5EF4-FFF2-40B4-BE49-F238E27FC236}">
                  <a16:creationId xmlns:a16="http://schemas.microsoft.com/office/drawing/2014/main" id="{45668A65-10CC-3243-BCA8-6E9A46B18DC4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41850239"/>
                </p:ext>
              </p:extLst>
            </p:nvPr>
          </p:nvGraphicFramePr>
          <p:xfrm>
            <a:off x="121920" y="3820372"/>
            <a:ext cx="3303709" cy="26004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10" name="Diagram 9">
              <a:extLst>
                <a:ext uri="{FF2B5EF4-FFF2-40B4-BE49-F238E27FC236}">
                  <a16:creationId xmlns:a16="http://schemas.microsoft.com/office/drawing/2014/main" id="{E31F3C77-4A3D-FB45-883B-503D95C4C34B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913467164"/>
                </p:ext>
              </p:extLst>
            </p:nvPr>
          </p:nvGraphicFramePr>
          <p:xfrm>
            <a:off x="3275714" y="3845319"/>
            <a:ext cx="3384168" cy="26004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590511DA-C4E5-1747-BEE2-65FF29BCA0F7}"/>
                </a:ext>
              </a:extLst>
            </p:cNvPr>
            <p:cNvSpPr txBox="1"/>
            <p:nvPr/>
          </p:nvSpPr>
          <p:spPr>
            <a:xfrm>
              <a:off x="2182368" y="2157984"/>
              <a:ext cx="7360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0.64</a:t>
              </a:r>
            </a:p>
          </p:txBody>
        </p:sp>
        <p:sp>
          <p:nvSpPr>
            <p:cNvPr id="13" name="textruta 12">
              <a:extLst>
                <a:ext uri="{FF2B5EF4-FFF2-40B4-BE49-F238E27FC236}">
                  <a16:creationId xmlns:a16="http://schemas.microsoft.com/office/drawing/2014/main" id="{9B440F49-A2CB-B04A-AFB6-8B80ED837275}"/>
                </a:ext>
              </a:extLst>
            </p:cNvPr>
            <p:cNvSpPr txBox="1"/>
            <p:nvPr/>
          </p:nvSpPr>
          <p:spPr>
            <a:xfrm>
              <a:off x="5181601" y="2434983"/>
              <a:ext cx="7360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0.19</a:t>
              </a:r>
            </a:p>
          </p:txBody>
        </p:sp>
        <p:sp>
          <p:nvSpPr>
            <p:cNvPr id="14" name="textruta 13">
              <a:extLst>
                <a:ext uri="{FF2B5EF4-FFF2-40B4-BE49-F238E27FC236}">
                  <a16:creationId xmlns:a16="http://schemas.microsoft.com/office/drawing/2014/main" id="{93CB0E5B-34E8-A047-BEC6-3195F889D4EB}"/>
                </a:ext>
              </a:extLst>
            </p:cNvPr>
            <p:cNvSpPr txBox="1"/>
            <p:nvPr/>
          </p:nvSpPr>
          <p:spPr>
            <a:xfrm>
              <a:off x="7026620" y="1767840"/>
              <a:ext cx="7360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0.31</a:t>
              </a:r>
            </a:p>
          </p:txBody>
        </p:sp>
        <p:sp>
          <p:nvSpPr>
            <p:cNvPr id="15" name="textruta 14">
              <a:extLst>
                <a:ext uri="{FF2B5EF4-FFF2-40B4-BE49-F238E27FC236}">
                  <a16:creationId xmlns:a16="http://schemas.microsoft.com/office/drawing/2014/main" id="{ADDAF840-08FE-9240-9A8A-FB4909B84368}"/>
                </a:ext>
              </a:extLst>
            </p:cNvPr>
            <p:cNvSpPr txBox="1"/>
            <p:nvPr/>
          </p:nvSpPr>
          <p:spPr>
            <a:xfrm>
              <a:off x="1609344" y="5462016"/>
              <a:ext cx="7906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-0.17</a:t>
              </a:r>
            </a:p>
          </p:txBody>
        </p:sp>
        <p:sp>
          <p:nvSpPr>
            <p:cNvPr id="16" name="textruta 15">
              <a:extLst>
                <a:ext uri="{FF2B5EF4-FFF2-40B4-BE49-F238E27FC236}">
                  <a16:creationId xmlns:a16="http://schemas.microsoft.com/office/drawing/2014/main" id="{56BAD4C3-076B-5349-81F0-51DFEC28CA09}"/>
                </a:ext>
              </a:extLst>
            </p:cNvPr>
            <p:cNvSpPr txBox="1"/>
            <p:nvPr/>
          </p:nvSpPr>
          <p:spPr>
            <a:xfrm>
              <a:off x="4735276" y="5017754"/>
              <a:ext cx="7360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0.11</a:t>
              </a:r>
            </a:p>
          </p:txBody>
        </p:sp>
        <p:sp>
          <p:nvSpPr>
            <p:cNvPr id="17" name="textruta 16">
              <a:extLst>
                <a:ext uri="{FF2B5EF4-FFF2-40B4-BE49-F238E27FC236}">
                  <a16:creationId xmlns:a16="http://schemas.microsoft.com/office/drawing/2014/main" id="{35FCF939-2D15-E84A-B71B-48D1D990468C}"/>
                </a:ext>
              </a:extLst>
            </p:cNvPr>
            <p:cNvSpPr txBox="1"/>
            <p:nvPr/>
          </p:nvSpPr>
          <p:spPr>
            <a:xfrm>
              <a:off x="7466814" y="4496169"/>
              <a:ext cx="7906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-0.15</a:t>
              </a:r>
            </a:p>
          </p:txBody>
        </p:sp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D23C1AB3-09F3-434E-940E-5ADCCF4CB425}"/>
                </a:ext>
              </a:extLst>
            </p:cNvPr>
            <p:cNvSpPr txBox="1"/>
            <p:nvPr/>
          </p:nvSpPr>
          <p:spPr>
            <a:xfrm>
              <a:off x="1203791" y="169280"/>
              <a:ext cx="2237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/>
                <a:t>Supplement FIGURE 4</a:t>
              </a:r>
            </a:p>
          </p:txBody>
        </p: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0B062F7C-6FFE-8740-9D1D-1D1463F1F77C}"/>
                </a:ext>
              </a:extLst>
            </p:cNvPr>
            <p:cNvSpPr txBox="1"/>
            <p:nvPr/>
          </p:nvSpPr>
          <p:spPr>
            <a:xfrm>
              <a:off x="1121728" y="3552478"/>
              <a:ext cx="12710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GDP per capita</a:t>
              </a:r>
            </a:p>
          </p:txBody>
        </p:sp>
        <p:sp>
          <p:nvSpPr>
            <p:cNvPr id="18" name="textruta 17">
              <a:extLst>
                <a:ext uri="{FF2B5EF4-FFF2-40B4-BE49-F238E27FC236}">
                  <a16:creationId xmlns:a16="http://schemas.microsoft.com/office/drawing/2014/main" id="{9D8870F5-9E43-994E-B2C5-5BC48A44FDF8}"/>
                </a:ext>
              </a:extLst>
            </p:cNvPr>
            <p:cNvSpPr txBox="1"/>
            <p:nvPr/>
          </p:nvSpPr>
          <p:spPr>
            <a:xfrm>
              <a:off x="4429326" y="3532344"/>
              <a:ext cx="12710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GDP per capita</a:t>
              </a:r>
            </a:p>
          </p:txBody>
        </p:sp>
        <p:sp>
          <p:nvSpPr>
            <p:cNvPr id="8" name="textruta 7">
              <a:extLst>
                <a:ext uri="{FF2B5EF4-FFF2-40B4-BE49-F238E27FC236}">
                  <a16:creationId xmlns:a16="http://schemas.microsoft.com/office/drawing/2014/main" id="{0379EE2F-05B2-6B49-BF86-05112221CC73}"/>
                </a:ext>
              </a:extLst>
            </p:cNvPr>
            <p:cNvSpPr txBox="1"/>
            <p:nvPr/>
          </p:nvSpPr>
          <p:spPr>
            <a:xfrm>
              <a:off x="7517162" y="3502742"/>
              <a:ext cx="10931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 err="1"/>
                <a:t>School</a:t>
              </a:r>
              <a:r>
                <a:rPr lang="sv-SE" sz="1400" dirty="0"/>
                <a:t> </a:t>
              </a:r>
              <a:r>
                <a:rPr lang="sv-SE" sz="1400" dirty="0" err="1"/>
                <a:t>years</a:t>
              </a:r>
              <a:endParaRPr lang="sv-SE" sz="1400" dirty="0"/>
            </a:p>
          </p:txBody>
        </p:sp>
        <p:sp>
          <p:nvSpPr>
            <p:cNvPr id="20" name="textruta 19">
              <a:extLst>
                <a:ext uri="{FF2B5EF4-FFF2-40B4-BE49-F238E27FC236}">
                  <a16:creationId xmlns:a16="http://schemas.microsoft.com/office/drawing/2014/main" id="{15FFEA15-75F4-9442-A394-516D4404BB26}"/>
                </a:ext>
              </a:extLst>
            </p:cNvPr>
            <p:cNvSpPr txBox="1"/>
            <p:nvPr/>
          </p:nvSpPr>
          <p:spPr>
            <a:xfrm>
              <a:off x="986145" y="6366746"/>
              <a:ext cx="18698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 err="1"/>
                <a:t>Religiosity</a:t>
              </a:r>
              <a:r>
                <a:rPr lang="sv-SE" sz="1400" dirty="0"/>
                <a:t> (proportion)</a:t>
              </a:r>
            </a:p>
          </p:txBody>
        </p:sp>
        <p:sp>
          <p:nvSpPr>
            <p:cNvPr id="21" name="textruta 20">
              <a:extLst>
                <a:ext uri="{FF2B5EF4-FFF2-40B4-BE49-F238E27FC236}">
                  <a16:creationId xmlns:a16="http://schemas.microsoft.com/office/drawing/2014/main" id="{75FAF6D4-78FD-B349-B379-0009956A9A58}"/>
                </a:ext>
              </a:extLst>
            </p:cNvPr>
            <p:cNvSpPr txBox="1"/>
            <p:nvPr/>
          </p:nvSpPr>
          <p:spPr>
            <a:xfrm>
              <a:off x="4075703" y="6370905"/>
              <a:ext cx="18698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 err="1"/>
                <a:t>Religiosity</a:t>
              </a:r>
              <a:r>
                <a:rPr lang="sv-SE" sz="1400" dirty="0"/>
                <a:t> (proportion)</a:t>
              </a:r>
            </a:p>
          </p:txBody>
        </p:sp>
        <p:sp>
          <p:nvSpPr>
            <p:cNvPr id="22" name="textruta 21">
              <a:extLst>
                <a:ext uri="{FF2B5EF4-FFF2-40B4-BE49-F238E27FC236}">
                  <a16:creationId xmlns:a16="http://schemas.microsoft.com/office/drawing/2014/main" id="{E69AAF52-2E4C-924C-A1C8-965776C36712}"/>
                </a:ext>
              </a:extLst>
            </p:cNvPr>
            <p:cNvSpPr txBox="1"/>
            <p:nvPr/>
          </p:nvSpPr>
          <p:spPr>
            <a:xfrm>
              <a:off x="7256728" y="6363100"/>
              <a:ext cx="18698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 err="1"/>
                <a:t>Religiosity</a:t>
              </a:r>
              <a:r>
                <a:rPr lang="sv-SE" sz="1400" dirty="0"/>
                <a:t> (proportion)</a:t>
              </a:r>
            </a:p>
          </p:txBody>
        </p:sp>
        <p:sp>
          <p:nvSpPr>
            <p:cNvPr id="19" name="textruta 18">
              <a:extLst>
                <a:ext uri="{FF2B5EF4-FFF2-40B4-BE49-F238E27FC236}">
                  <a16:creationId xmlns:a16="http://schemas.microsoft.com/office/drawing/2014/main" id="{2BB0B4EF-01AD-AF40-A1F3-81032A491FDC}"/>
                </a:ext>
              </a:extLst>
            </p:cNvPr>
            <p:cNvSpPr txBox="1"/>
            <p:nvPr/>
          </p:nvSpPr>
          <p:spPr>
            <a:xfrm>
              <a:off x="2613911" y="1220883"/>
              <a:ext cx="44916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Qatar</a:t>
              </a:r>
            </a:p>
          </p:txBody>
        </p:sp>
        <p:sp>
          <p:nvSpPr>
            <p:cNvPr id="23" name="textruta 22">
              <a:extLst>
                <a:ext uri="{FF2B5EF4-FFF2-40B4-BE49-F238E27FC236}">
                  <a16:creationId xmlns:a16="http://schemas.microsoft.com/office/drawing/2014/main" id="{0769D46B-5051-0344-B7DE-EDE7AF1353E7}"/>
                </a:ext>
              </a:extLst>
            </p:cNvPr>
            <p:cNvSpPr txBox="1"/>
            <p:nvPr/>
          </p:nvSpPr>
          <p:spPr>
            <a:xfrm>
              <a:off x="1751209" y="1865144"/>
              <a:ext cx="50687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Kuwait</a:t>
              </a:r>
            </a:p>
          </p:txBody>
        </p:sp>
        <p:sp>
          <p:nvSpPr>
            <p:cNvPr id="24" name="textruta 23">
              <a:extLst>
                <a:ext uri="{FF2B5EF4-FFF2-40B4-BE49-F238E27FC236}">
                  <a16:creationId xmlns:a16="http://schemas.microsoft.com/office/drawing/2014/main" id="{68ACA61B-9326-694A-B1A2-469252EFD843}"/>
                </a:ext>
              </a:extLst>
            </p:cNvPr>
            <p:cNvSpPr txBox="1"/>
            <p:nvPr/>
          </p:nvSpPr>
          <p:spPr>
            <a:xfrm>
              <a:off x="1546165" y="1205192"/>
              <a:ext cx="5966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Arab</a:t>
              </a:r>
            </a:p>
            <a:p>
              <a:r>
                <a:rPr lang="sv-SE" sz="900" dirty="0"/>
                <a:t>Emirates</a:t>
              </a:r>
            </a:p>
          </p:txBody>
        </p:sp>
        <p:sp>
          <p:nvSpPr>
            <p:cNvPr id="25" name="textruta 24">
              <a:extLst>
                <a:ext uri="{FF2B5EF4-FFF2-40B4-BE49-F238E27FC236}">
                  <a16:creationId xmlns:a16="http://schemas.microsoft.com/office/drawing/2014/main" id="{0F163F5F-6BCC-644C-BBB7-032D15BD97B1}"/>
                </a:ext>
              </a:extLst>
            </p:cNvPr>
            <p:cNvSpPr txBox="1"/>
            <p:nvPr/>
          </p:nvSpPr>
          <p:spPr>
            <a:xfrm>
              <a:off x="381428" y="2949388"/>
              <a:ext cx="51007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Yemen</a:t>
              </a:r>
            </a:p>
          </p:txBody>
        </p:sp>
        <p:sp>
          <p:nvSpPr>
            <p:cNvPr id="26" name="textruta 25">
              <a:extLst>
                <a:ext uri="{FF2B5EF4-FFF2-40B4-BE49-F238E27FC236}">
                  <a16:creationId xmlns:a16="http://schemas.microsoft.com/office/drawing/2014/main" id="{C714DC8D-9E96-0A4C-A91D-836CC0D1315C}"/>
                </a:ext>
              </a:extLst>
            </p:cNvPr>
            <p:cNvSpPr txBox="1"/>
            <p:nvPr/>
          </p:nvSpPr>
          <p:spPr>
            <a:xfrm>
              <a:off x="421679" y="1343692"/>
              <a:ext cx="49885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Jordan</a:t>
              </a:r>
            </a:p>
          </p:txBody>
        </p:sp>
        <p:sp>
          <p:nvSpPr>
            <p:cNvPr id="27" name="textruta 26">
              <a:extLst>
                <a:ext uri="{FF2B5EF4-FFF2-40B4-BE49-F238E27FC236}">
                  <a16:creationId xmlns:a16="http://schemas.microsoft.com/office/drawing/2014/main" id="{47625318-3D7C-6442-A3A7-813A0B919AD9}"/>
                </a:ext>
              </a:extLst>
            </p:cNvPr>
            <p:cNvSpPr txBox="1"/>
            <p:nvPr/>
          </p:nvSpPr>
          <p:spPr>
            <a:xfrm>
              <a:off x="5845028" y="1935284"/>
              <a:ext cx="44916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Qatar</a:t>
              </a:r>
            </a:p>
          </p:txBody>
        </p:sp>
        <p:sp>
          <p:nvSpPr>
            <p:cNvPr id="28" name="textruta 27">
              <a:extLst>
                <a:ext uri="{FF2B5EF4-FFF2-40B4-BE49-F238E27FC236}">
                  <a16:creationId xmlns:a16="http://schemas.microsoft.com/office/drawing/2014/main" id="{E334F660-1814-D949-8528-F0095761CBEB}"/>
                </a:ext>
              </a:extLst>
            </p:cNvPr>
            <p:cNvSpPr txBox="1"/>
            <p:nvPr/>
          </p:nvSpPr>
          <p:spPr>
            <a:xfrm>
              <a:off x="4967798" y="1923303"/>
              <a:ext cx="50687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Kuwait</a:t>
              </a:r>
            </a:p>
          </p:txBody>
        </p:sp>
        <p:sp>
          <p:nvSpPr>
            <p:cNvPr id="29" name="textruta 28">
              <a:extLst>
                <a:ext uri="{FF2B5EF4-FFF2-40B4-BE49-F238E27FC236}">
                  <a16:creationId xmlns:a16="http://schemas.microsoft.com/office/drawing/2014/main" id="{D064F255-A024-5844-BA15-ADB25D8451A4}"/>
                </a:ext>
              </a:extLst>
            </p:cNvPr>
            <p:cNvSpPr txBox="1"/>
            <p:nvPr/>
          </p:nvSpPr>
          <p:spPr>
            <a:xfrm>
              <a:off x="3567048" y="1159026"/>
              <a:ext cx="60305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 err="1"/>
                <a:t>Morocco</a:t>
              </a:r>
              <a:endParaRPr lang="sv-SE" sz="900" dirty="0"/>
            </a:p>
          </p:txBody>
        </p:sp>
        <p:cxnSp>
          <p:nvCxnSpPr>
            <p:cNvPr id="31" name="Rak 30">
              <a:extLst>
                <a:ext uri="{FF2B5EF4-FFF2-40B4-BE49-F238E27FC236}">
                  <a16:creationId xmlns:a16="http://schemas.microsoft.com/office/drawing/2014/main" id="{A6A8E6AA-3B75-0E4B-828E-80A1ECAABC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69883" y="1336299"/>
              <a:ext cx="0" cy="9335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ruta 32">
              <a:extLst>
                <a:ext uri="{FF2B5EF4-FFF2-40B4-BE49-F238E27FC236}">
                  <a16:creationId xmlns:a16="http://schemas.microsoft.com/office/drawing/2014/main" id="{E6508417-ED24-2A44-A405-A80D37B53365}"/>
                </a:ext>
              </a:extLst>
            </p:cNvPr>
            <p:cNvSpPr txBox="1"/>
            <p:nvPr/>
          </p:nvSpPr>
          <p:spPr>
            <a:xfrm>
              <a:off x="3691428" y="2967620"/>
              <a:ext cx="70243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Mauritania</a:t>
              </a:r>
            </a:p>
          </p:txBody>
        </p:sp>
        <p:sp>
          <p:nvSpPr>
            <p:cNvPr id="34" name="textruta 33">
              <a:extLst>
                <a:ext uri="{FF2B5EF4-FFF2-40B4-BE49-F238E27FC236}">
                  <a16:creationId xmlns:a16="http://schemas.microsoft.com/office/drawing/2014/main" id="{DB503871-7FFD-D94A-ACBF-506AB1CE7A35}"/>
                </a:ext>
              </a:extLst>
            </p:cNvPr>
            <p:cNvSpPr txBox="1"/>
            <p:nvPr/>
          </p:nvSpPr>
          <p:spPr>
            <a:xfrm>
              <a:off x="3719662" y="2833972"/>
              <a:ext cx="47481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Sudan</a:t>
              </a:r>
            </a:p>
          </p:txBody>
        </p:sp>
        <p:sp>
          <p:nvSpPr>
            <p:cNvPr id="35" name="textruta 34">
              <a:extLst>
                <a:ext uri="{FF2B5EF4-FFF2-40B4-BE49-F238E27FC236}">
                  <a16:creationId xmlns:a16="http://schemas.microsoft.com/office/drawing/2014/main" id="{F367E8DC-82CF-154E-9EE4-A59D15C99F79}"/>
                </a:ext>
              </a:extLst>
            </p:cNvPr>
            <p:cNvSpPr txBox="1"/>
            <p:nvPr/>
          </p:nvSpPr>
          <p:spPr>
            <a:xfrm>
              <a:off x="7518637" y="2940887"/>
              <a:ext cx="70243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Mauritania</a:t>
              </a:r>
            </a:p>
          </p:txBody>
        </p:sp>
        <p:sp>
          <p:nvSpPr>
            <p:cNvPr id="36" name="textruta 35">
              <a:extLst>
                <a:ext uri="{FF2B5EF4-FFF2-40B4-BE49-F238E27FC236}">
                  <a16:creationId xmlns:a16="http://schemas.microsoft.com/office/drawing/2014/main" id="{BEE7D41E-FD68-034E-9504-6503907C3B55}"/>
                </a:ext>
              </a:extLst>
            </p:cNvPr>
            <p:cNvSpPr txBox="1"/>
            <p:nvPr/>
          </p:nvSpPr>
          <p:spPr>
            <a:xfrm>
              <a:off x="7022717" y="2235366"/>
              <a:ext cx="51007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Yemen</a:t>
              </a:r>
            </a:p>
          </p:txBody>
        </p:sp>
        <p:sp>
          <p:nvSpPr>
            <p:cNvPr id="37" name="textruta 36">
              <a:extLst>
                <a:ext uri="{FF2B5EF4-FFF2-40B4-BE49-F238E27FC236}">
                  <a16:creationId xmlns:a16="http://schemas.microsoft.com/office/drawing/2014/main" id="{006BB675-1C55-7549-89CE-BC3D45FE8150}"/>
                </a:ext>
              </a:extLst>
            </p:cNvPr>
            <p:cNvSpPr txBox="1"/>
            <p:nvPr/>
          </p:nvSpPr>
          <p:spPr>
            <a:xfrm>
              <a:off x="9194232" y="2166116"/>
              <a:ext cx="5966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Arab</a:t>
              </a:r>
            </a:p>
            <a:p>
              <a:r>
                <a:rPr lang="sv-SE" sz="900" dirty="0"/>
                <a:t>Emirates</a:t>
              </a:r>
            </a:p>
          </p:txBody>
        </p:sp>
        <p:sp>
          <p:nvSpPr>
            <p:cNvPr id="38" name="textruta 37">
              <a:extLst>
                <a:ext uri="{FF2B5EF4-FFF2-40B4-BE49-F238E27FC236}">
                  <a16:creationId xmlns:a16="http://schemas.microsoft.com/office/drawing/2014/main" id="{23EFF8E5-E200-054C-8A0E-FBBC2DEFD271}"/>
                </a:ext>
              </a:extLst>
            </p:cNvPr>
            <p:cNvSpPr txBox="1"/>
            <p:nvPr/>
          </p:nvSpPr>
          <p:spPr>
            <a:xfrm>
              <a:off x="7379976" y="1228276"/>
              <a:ext cx="60305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 err="1"/>
                <a:t>Morocco</a:t>
              </a:r>
              <a:endParaRPr lang="sv-SE" sz="900" dirty="0"/>
            </a:p>
          </p:txBody>
        </p:sp>
        <p:sp>
          <p:nvSpPr>
            <p:cNvPr id="39" name="textruta 38">
              <a:extLst>
                <a:ext uri="{FF2B5EF4-FFF2-40B4-BE49-F238E27FC236}">
                  <a16:creationId xmlns:a16="http://schemas.microsoft.com/office/drawing/2014/main" id="{9684FC38-383A-8640-8EE9-884E91619340}"/>
                </a:ext>
              </a:extLst>
            </p:cNvPr>
            <p:cNvSpPr txBox="1"/>
            <p:nvPr/>
          </p:nvSpPr>
          <p:spPr>
            <a:xfrm>
              <a:off x="2783702" y="4372029"/>
              <a:ext cx="44916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Qatar</a:t>
              </a:r>
            </a:p>
          </p:txBody>
        </p:sp>
        <p:sp>
          <p:nvSpPr>
            <p:cNvPr id="40" name="textruta 39">
              <a:extLst>
                <a:ext uri="{FF2B5EF4-FFF2-40B4-BE49-F238E27FC236}">
                  <a16:creationId xmlns:a16="http://schemas.microsoft.com/office/drawing/2014/main" id="{9A231781-9CD8-F94E-A025-C53E54708B16}"/>
                </a:ext>
              </a:extLst>
            </p:cNvPr>
            <p:cNvSpPr txBox="1"/>
            <p:nvPr/>
          </p:nvSpPr>
          <p:spPr>
            <a:xfrm>
              <a:off x="2722788" y="5837438"/>
              <a:ext cx="51007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Yemen</a:t>
              </a:r>
            </a:p>
          </p:txBody>
        </p:sp>
        <p:sp>
          <p:nvSpPr>
            <p:cNvPr id="41" name="textruta 40">
              <a:extLst>
                <a:ext uri="{FF2B5EF4-FFF2-40B4-BE49-F238E27FC236}">
                  <a16:creationId xmlns:a16="http://schemas.microsoft.com/office/drawing/2014/main" id="{09E80123-466D-6A46-BFD6-309BBF3F34AB}"/>
                </a:ext>
              </a:extLst>
            </p:cNvPr>
            <p:cNvSpPr txBox="1"/>
            <p:nvPr/>
          </p:nvSpPr>
          <p:spPr>
            <a:xfrm>
              <a:off x="1520297" y="5171642"/>
              <a:ext cx="36901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Iraq</a:t>
              </a:r>
            </a:p>
          </p:txBody>
        </p:sp>
        <p:sp>
          <p:nvSpPr>
            <p:cNvPr id="42" name="textruta 41">
              <a:extLst>
                <a:ext uri="{FF2B5EF4-FFF2-40B4-BE49-F238E27FC236}">
                  <a16:creationId xmlns:a16="http://schemas.microsoft.com/office/drawing/2014/main" id="{27B92EA8-C682-AD4A-9152-7A1B048BDB8B}"/>
                </a:ext>
              </a:extLst>
            </p:cNvPr>
            <p:cNvSpPr txBox="1"/>
            <p:nvPr/>
          </p:nvSpPr>
          <p:spPr>
            <a:xfrm>
              <a:off x="1773774" y="4633034"/>
              <a:ext cx="58862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 err="1"/>
                <a:t>Lebanon</a:t>
              </a:r>
              <a:endParaRPr lang="sv-SE" sz="900" dirty="0"/>
            </a:p>
          </p:txBody>
        </p:sp>
        <p:sp>
          <p:nvSpPr>
            <p:cNvPr id="43" name="textruta 42">
              <a:extLst>
                <a:ext uri="{FF2B5EF4-FFF2-40B4-BE49-F238E27FC236}">
                  <a16:creationId xmlns:a16="http://schemas.microsoft.com/office/drawing/2014/main" id="{9B1E6BAC-B3BA-5344-AC9C-C477A1891E50}"/>
                </a:ext>
              </a:extLst>
            </p:cNvPr>
            <p:cNvSpPr txBox="1"/>
            <p:nvPr/>
          </p:nvSpPr>
          <p:spPr>
            <a:xfrm>
              <a:off x="5852325" y="4517618"/>
              <a:ext cx="44916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Qatar</a:t>
              </a:r>
            </a:p>
          </p:txBody>
        </p:sp>
        <p:sp>
          <p:nvSpPr>
            <p:cNvPr id="44" name="textruta 43">
              <a:extLst>
                <a:ext uri="{FF2B5EF4-FFF2-40B4-BE49-F238E27FC236}">
                  <a16:creationId xmlns:a16="http://schemas.microsoft.com/office/drawing/2014/main" id="{EE7746FC-7D69-0A41-B05E-428403F33033}"/>
                </a:ext>
              </a:extLst>
            </p:cNvPr>
            <p:cNvSpPr txBox="1"/>
            <p:nvPr/>
          </p:nvSpPr>
          <p:spPr>
            <a:xfrm>
              <a:off x="4698892" y="5769793"/>
              <a:ext cx="4283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 err="1"/>
                <a:t>Libya</a:t>
              </a:r>
              <a:endParaRPr lang="sv-SE" sz="900" dirty="0"/>
            </a:p>
          </p:txBody>
        </p:sp>
        <p:sp>
          <p:nvSpPr>
            <p:cNvPr id="45" name="textruta 44">
              <a:extLst>
                <a:ext uri="{FF2B5EF4-FFF2-40B4-BE49-F238E27FC236}">
                  <a16:creationId xmlns:a16="http://schemas.microsoft.com/office/drawing/2014/main" id="{B7CBDF8E-98F9-9D47-A5BD-7956FEE2C2B9}"/>
                </a:ext>
              </a:extLst>
            </p:cNvPr>
            <p:cNvSpPr txBox="1"/>
            <p:nvPr/>
          </p:nvSpPr>
          <p:spPr>
            <a:xfrm>
              <a:off x="6032918" y="5636447"/>
              <a:ext cx="5020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Mauri-</a:t>
              </a:r>
            </a:p>
            <a:p>
              <a:r>
                <a:rPr lang="sv-SE" sz="900" dirty="0" err="1"/>
                <a:t>tania</a:t>
              </a:r>
              <a:endParaRPr lang="sv-SE" sz="900" dirty="0"/>
            </a:p>
          </p:txBody>
        </p:sp>
        <p:cxnSp>
          <p:nvCxnSpPr>
            <p:cNvPr id="46" name="Rak 45">
              <a:extLst>
                <a:ext uri="{FF2B5EF4-FFF2-40B4-BE49-F238E27FC236}">
                  <a16:creationId xmlns:a16="http://schemas.microsoft.com/office/drawing/2014/main" id="{CABB15CA-64A8-D147-B435-EBB7B455746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78615" y="5885209"/>
              <a:ext cx="0" cy="1523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Rak 47">
              <a:extLst>
                <a:ext uri="{FF2B5EF4-FFF2-40B4-BE49-F238E27FC236}">
                  <a16:creationId xmlns:a16="http://schemas.microsoft.com/office/drawing/2014/main" id="{E5962E35-BBE3-7243-B13D-EC6550C0601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75295" y="6033805"/>
              <a:ext cx="103319" cy="858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ruta 51">
              <a:extLst>
                <a:ext uri="{FF2B5EF4-FFF2-40B4-BE49-F238E27FC236}">
                  <a16:creationId xmlns:a16="http://schemas.microsoft.com/office/drawing/2014/main" id="{34C02060-C5D1-0543-980C-22D4EAA37B1E}"/>
                </a:ext>
              </a:extLst>
            </p:cNvPr>
            <p:cNvSpPr txBox="1"/>
            <p:nvPr/>
          </p:nvSpPr>
          <p:spPr>
            <a:xfrm>
              <a:off x="7977470" y="5617028"/>
              <a:ext cx="4283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 err="1"/>
                <a:t>Libya</a:t>
              </a:r>
              <a:endParaRPr lang="sv-SE" sz="900" dirty="0"/>
            </a:p>
          </p:txBody>
        </p:sp>
        <p:sp>
          <p:nvSpPr>
            <p:cNvPr id="53" name="textruta 52">
              <a:extLst>
                <a:ext uri="{FF2B5EF4-FFF2-40B4-BE49-F238E27FC236}">
                  <a16:creationId xmlns:a16="http://schemas.microsoft.com/office/drawing/2014/main" id="{E533428C-F897-B748-9820-8EDF2C0C4007}"/>
                </a:ext>
              </a:extLst>
            </p:cNvPr>
            <p:cNvSpPr txBox="1"/>
            <p:nvPr/>
          </p:nvSpPr>
          <p:spPr>
            <a:xfrm>
              <a:off x="8077705" y="5128576"/>
              <a:ext cx="36901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Iraq</a:t>
              </a:r>
            </a:p>
          </p:txBody>
        </p:sp>
        <p:sp>
          <p:nvSpPr>
            <p:cNvPr id="54" name="textruta 53">
              <a:extLst>
                <a:ext uri="{FF2B5EF4-FFF2-40B4-BE49-F238E27FC236}">
                  <a16:creationId xmlns:a16="http://schemas.microsoft.com/office/drawing/2014/main" id="{1C127C47-BD3E-BE47-906C-602EB221EA10}"/>
                </a:ext>
              </a:extLst>
            </p:cNvPr>
            <p:cNvSpPr txBox="1"/>
            <p:nvPr/>
          </p:nvSpPr>
          <p:spPr>
            <a:xfrm>
              <a:off x="8825010" y="4372029"/>
              <a:ext cx="60305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 err="1"/>
                <a:t>Morocco</a:t>
              </a:r>
              <a:endParaRPr lang="sv-SE" sz="900" dirty="0"/>
            </a:p>
          </p:txBody>
        </p:sp>
        <p:sp>
          <p:nvSpPr>
            <p:cNvPr id="55" name="textruta 54">
              <a:extLst>
                <a:ext uri="{FF2B5EF4-FFF2-40B4-BE49-F238E27FC236}">
                  <a16:creationId xmlns:a16="http://schemas.microsoft.com/office/drawing/2014/main" id="{B2E250EA-C1A1-1C40-9D27-8D27FA7627A0}"/>
                </a:ext>
              </a:extLst>
            </p:cNvPr>
            <p:cNvSpPr txBox="1"/>
            <p:nvPr/>
          </p:nvSpPr>
          <p:spPr>
            <a:xfrm>
              <a:off x="9176211" y="5925131"/>
              <a:ext cx="5020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Mauri-</a:t>
              </a:r>
            </a:p>
            <a:p>
              <a:r>
                <a:rPr lang="sv-SE" sz="900" dirty="0" err="1"/>
                <a:t>tania</a:t>
              </a:r>
              <a:endParaRPr lang="sv-SE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82101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9C4C59B-8241-1A4D-AA2D-CD2DFFE215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5072071"/>
              </p:ext>
            </p:extLst>
          </p:nvPr>
        </p:nvGraphicFramePr>
        <p:xfrm>
          <a:off x="6382515" y="660529"/>
          <a:ext cx="3520823" cy="3155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D71FCD17-FA1B-E14A-B11D-B7F1AE7FF3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4060499"/>
              </p:ext>
            </p:extLst>
          </p:nvPr>
        </p:nvGraphicFramePr>
        <p:xfrm>
          <a:off x="6480983" y="3819104"/>
          <a:ext cx="3452498" cy="2644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4" name="Grupp 63">
            <a:extLst>
              <a:ext uri="{FF2B5EF4-FFF2-40B4-BE49-F238E27FC236}">
                <a16:creationId xmlns:a16="http://schemas.microsoft.com/office/drawing/2014/main" id="{9590D47C-7735-0D4D-BBE7-51B7A8CAB29F}"/>
              </a:ext>
            </a:extLst>
          </p:cNvPr>
          <p:cNvGrpSpPr/>
          <p:nvPr/>
        </p:nvGrpSpPr>
        <p:grpSpPr>
          <a:xfrm>
            <a:off x="91693" y="243680"/>
            <a:ext cx="9669076" cy="6454721"/>
            <a:chOff x="91693" y="243680"/>
            <a:chExt cx="9669076" cy="6454721"/>
          </a:xfrm>
        </p:grpSpPr>
        <p:sp>
          <p:nvSpPr>
            <p:cNvPr id="2" name="textruta 1">
              <a:extLst>
                <a:ext uri="{FF2B5EF4-FFF2-40B4-BE49-F238E27FC236}">
                  <a16:creationId xmlns:a16="http://schemas.microsoft.com/office/drawing/2014/main" id="{B6D265B2-BFCE-634E-BA92-D094894A617F}"/>
                </a:ext>
              </a:extLst>
            </p:cNvPr>
            <p:cNvSpPr txBox="1"/>
            <p:nvPr/>
          </p:nvSpPr>
          <p:spPr>
            <a:xfrm>
              <a:off x="3304033" y="329185"/>
              <a:ext cx="1957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 err="1"/>
                <a:t>Sub-Saharan</a:t>
              </a:r>
              <a:r>
                <a:rPr lang="sv-SE" dirty="0"/>
                <a:t> </a:t>
              </a:r>
              <a:r>
                <a:rPr lang="sv-SE" dirty="0" err="1"/>
                <a:t>Africa</a:t>
              </a:r>
              <a:endParaRPr lang="sv-SE" dirty="0"/>
            </a:p>
          </p:txBody>
        </p:sp>
        <p:graphicFrame>
          <p:nvGraphicFramePr>
            <p:cNvPr id="3" name="Diagram 2">
              <a:extLst>
                <a:ext uri="{FF2B5EF4-FFF2-40B4-BE49-F238E27FC236}">
                  <a16:creationId xmlns:a16="http://schemas.microsoft.com/office/drawing/2014/main" id="{23B9AF66-E329-D744-B024-58013AD3989B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110372624"/>
                </p:ext>
              </p:extLst>
            </p:nvPr>
          </p:nvGraphicFramePr>
          <p:xfrm>
            <a:off x="91694" y="698516"/>
            <a:ext cx="3370834" cy="305714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4" name="Diagram 3">
              <a:extLst>
                <a:ext uri="{FF2B5EF4-FFF2-40B4-BE49-F238E27FC236}">
                  <a16:creationId xmlns:a16="http://schemas.microsoft.com/office/drawing/2014/main" id="{A5DED25D-4E1D-9B4F-BB9A-AC99D2939BE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956165557"/>
                </p:ext>
              </p:extLst>
            </p:nvPr>
          </p:nvGraphicFramePr>
          <p:xfrm>
            <a:off x="3225355" y="698516"/>
            <a:ext cx="3406523" cy="305714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6" name="Diagram 5">
              <a:extLst>
                <a:ext uri="{FF2B5EF4-FFF2-40B4-BE49-F238E27FC236}">
                  <a16:creationId xmlns:a16="http://schemas.microsoft.com/office/drawing/2014/main" id="{DD75DD01-49D7-384F-A96C-18D22D9C0E9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295592958"/>
                </p:ext>
              </p:extLst>
            </p:nvPr>
          </p:nvGraphicFramePr>
          <p:xfrm>
            <a:off x="91693" y="3771069"/>
            <a:ext cx="3284553" cy="26934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7" name="Diagram 6">
              <a:extLst>
                <a:ext uri="{FF2B5EF4-FFF2-40B4-BE49-F238E27FC236}">
                  <a16:creationId xmlns:a16="http://schemas.microsoft.com/office/drawing/2014/main" id="{B361B343-B1D0-5E4D-9741-B6CF9448BF3D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44357098"/>
                </p:ext>
              </p:extLst>
            </p:nvPr>
          </p:nvGraphicFramePr>
          <p:xfrm>
            <a:off x="3106334" y="3809056"/>
            <a:ext cx="3520823" cy="2644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222F03E1-095E-3F46-9966-161E991B79DE}"/>
                </a:ext>
              </a:extLst>
            </p:cNvPr>
            <p:cNvSpPr txBox="1"/>
            <p:nvPr/>
          </p:nvSpPr>
          <p:spPr>
            <a:xfrm>
              <a:off x="2077793" y="2026453"/>
              <a:ext cx="7360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0.74</a:t>
              </a:r>
            </a:p>
          </p:txBody>
        </p:sp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D7EC8B50-A980-B040-9732-1546BBBDECCD}"/>
                </a:ext>
              </a:extLst>
            </p:cNvPr>
            <p:cNvSpPr txBox="1"/>
            <p:nvPr/>
          </p:nvSpPr>
          <p:spPr>
            <a:xfrm>
              <a:off x="5365829" y="1963181"/>
              <a:ext cx="7360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0.63</a:t>
              </a:r>
            </a:p>
          </p:txBody>
        </p:sp>
        <p:sp>
          <p:nvSpPr>
            <p:cNvPr id="11" name="textruta 10">
              <a:extLst>
                <a:ext uri="{FF2B5EF4-FFF2-40B4-BE49-F238E27FC236}">
                  <a16:creationId xmlns:a16="http://schemas.microsoft.com/office/drawing/2014/main" id="{21CAD06A-C3DF-B440-B7DF-D03AF8069712}"/>
                </a:ext>
              </a:extLst>
            </p:cNvPr>
            <p:cNvSpPr txBox="1"/>
            <p:nvPr/>
          </p:nvSpPr>
          <p:spPr>
            <a:xfrm>
              <a:off x="8848754" y="1980160"/>
              <a:ext cx="7360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0.80</a:t>
              </a:r>
            </a:p>
          </p:txBody>
        </p:sp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8AA82554-8161-334B-81B0-925F73E49764}"/>
                </a:ext>
              </a:extLst>
            </p:cNvPr>
            <p:cNvSpPr txBox="1"/>
            <p:nvPr/>
          </p:nvSpPr>
          <p:spPr>
            <a:xfrm>
              <a:off x="2275657" y="4303702"/>
              <a:ext cx="8306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-0.50 </a:t>
              </a:r>
            </a:p>
          </p:txBody>
        </p:sp>
        <p:sp>
          <p:nvSpPr>
            <p:cNvPr id="13" name="textruta 12">
              <a:extLst>
                <a:ext uri="{FF2B5EF4-FFF2-40B4-BE49-F238E27FC236}">
                  <a16:creationId xmlns:a16="http://schemas.microsoft.com/office/drawing/2014/main" id="{7F35E25A-0897-8844-A704-E3762E408A97}"/>
                </a:ext>
              </a:extLst>
            </p:cNvPr>
            <p:cNvSpPr txBox="1"/>
            <p:nvPr/>
          </p:nvSpPr>
          <p:spPr>
            <a:xfrm>
              <a:off x="5481317" y="4267483"/>
              <a:ext cx="7906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-0.51</a:t>
              </a:r>
            </a:p>
          </p:txBody>
        </p:sp>
        <p:sp>
          <p:nvSpPr>
            <p:cNvPr id="15" name="textruta 14">
              <a:extLst>
                <a:ext uri="{FF2B5EF4-FFF2-40B4-BE49-F238E27FC236}">
                  <a16:creationId xmlns:a16="http://schemas.microsoft.com/office/drawing/2014/main" id="{2AC7F8A4-1547-364E-AADB-DB477FDEDF40}"/>
                </a:ext>
              </a:extLst>
            </p:cNvPr>
            <p:cNvSpPr txBox="1"/>
            <p:nvPr/>
          </p:nvSpPr>
          <p:spPr>
            <a:xfrm>
              <a:off x="8811121" y="4265172"/>
              <a:ext cx="8306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-0.40 </a:t>
              </a:r>
            </a:p>
          </p:txBody>
        </p:sp>
        <p:sp>
          <p:nvSpPr>
            <p:cNvPr id="14" name="textruta 13">
              <a:extLst>
                <a:ext uri="{FF2B5EF4-FFF2-40B4-BE49-F238E27FC236}">
                  <a16:creationId xmlns:a16="http://schemas.microsoft.com/office/drawing/2014/main" id="{F70E5815-5A90-6845-9F6B-F4F78B903C70}"/>
                </a:ext>
              </a:extLst>
            </p:cNvPr>
            <p:cNvSpPr txBox="1"/>
            <p:nvPr/>
          </p:nvSpPr>
          <p:spPr>
            <a:xfrm>
              <a:off x="579610" y="243680"/>
              <a:ext cx="2237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/>
                <a:t>Supplement FIGURE 5</a:t>
              </a:r>
            </a:p>
          </p:txBody>
        </p:sp>
        <p:sp>
          <p:nvSpPr>
            <p:cNvPr id="16" name="textruta 15">
              <a:extLst>
                <a:ext uri="{FF2B5EF4-FFF2-40B4-BE49-F238E27FC236}">
                  <a16:creationId xmlns:a16="http://schemas.microsoft.com/office/drawing/2014/main" id="{A4A0C2B2-AEB5-FE4F-B550-786A9D928ED4}"/>
                </a:ext>
              </a:extLst>
            </p:cNvPr>
            <p:cNvSpPr txBox="1"/>
            <p:nvPr/>
          </p:nvSpPr>
          <p:spPr>
            <a:xfrm>
              <a:off x="986145" y="6366746"/>
              <a:ext cx="18698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 err="1"/>
                <a:t>Religiosity</a:t>
              </a:r>
              <a:r>
                <a:rPr lang="sv-SE" sz="1400" dirty="0"/>
                <a:t> (proportion)</a:t>
              </a:r>
            </a:p>
          </p:txBody>
        </p:sp>
        <p:sp>
          <p:nvSpPr>
            <p:cNvPr id="17" name="textruta 16">
              <a:extLst>
                <a:ext uri="{FF2B5EF4-FFF2-40B4-BE49-F238E27FC236}">
                  <a16:creationId xmlns:a16="http://schemas.microsoft.com/office/drawing/2014/main" id="{96663609-3071-EC45-9955-D83DD7B10D77}"/>
                </a:ext>
              </a:extLst>
            </p:cNvPr>
            <p:cNvSpPr txBox="1"/>
            <p:nvPr/>
          </p:nvSpPr>
          <p:spPr>
            <a:xfrm>
              <a:off x="3993711" y="6374928"/>
              <a:ext cx="18698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 err="1"/>
                <a:t>Religiosity</a:t>
              </a:r>
              <a:r>
                <a:rPr lang="sv-SE" sz="1400" dirty="0"/>
                <a:t> (proportion)</a:t>
              </a:r>
            </a:p>
          </p:txBody>
        </p:sp>
        <p:sp>
          <p:nvSpPr>
            <p:cNvPr id="18" name="textruta 17">
              <a:extLst>
                <a:ext uri="{FF2B5EF4-FFF2-40B4-BE49-F238E27FC236}">
                  <a16:creationId xmlns:a16="http://schemas.microsoft.com/office/drawing/2014/main" id="{76C39EC4-24E7-934A-8020-D1F00387DF01}"/>
                </a:ext>
              </a:extLst>
            </p:cNvPr>
            <p:cNvSpPr txBox="1"/>
            <p:nvPr/>
          </p:nvSpPr>
          <p:spPr>
            <a:xfrm>
              <a:off x="7208021" y="6390624"/>
              <a:ext cx="18698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 err="1"/>
                <a:t>Religiosity</a:t>
              </a:r>
              <a:r>
                <a:rPr lang="sv-SE" sz="1400" dirty="0"/>
                <a:t> (proportion)</a:t>
              </a:r>
            </a:p>
          </p:txBody>
        </p:sp>
        <p:sp>
          <p:nvSpPr>
            <p:cNvPr id="19" name="textruta 18">
              <a:extLst>
                <a:ext uri="{FF2B5EF4-FFF2-40B4-BE49-F238E27FC236}">
                  <a16:creationId xmlns:a16="http://schemas.microsoft.com/office/drawing/2014/main" id="{057B69C2-35A4-234A-8818-474DA7559D6A}"/>
                </a:ext>
              </a:extLst>
            </p:cNvPr>
            <p:cNvSpPr txBox="1"/>
            <p:nvPr/>
          </p:nvSpPr>
          <p:spPr>
            <a:xfrm>
              <a:off x="7528312" y="3626034"/>
              <a:ext cx="10931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 err="1"/>
                <a:t>School</a:t>
              </a:r>
              <a:r>
                <a:rPr lang="sv-SE" sz="1400" dirty="0"/>
                <a:t> </a:t>
              </a:r>
              <a:r>
                <a:rPr lang="sv-SE" sz="1400" dirty="0" err="1"/>
                <a:t>years</a:t>
              </a:r>
              <a:endParaRPr lang="sv-SE" sz="1400" dirty="0"/>
            </a:p>
          </p:txBody>
        </p:sp>
        <p:sp>
          <p:nvSpPr>
            <p:cNvPr id="20" name="textruta 19">
              <a:extLst>
                <a:ext uri="{FF2B5EF4-FFF2-40B4-BE49-F238E27FC236}">
                  <a16:creationId xmlns:a16="http://schemas.microsoft.com/office/drawing/2014/main" id="{37512282-A8BB-5045-91F6-010C5A4E753F}"/>
                </a:ext>
              </a:extLst>
            </p:cNvPr>
            <p:cNvSpPr txBox="1"/>
            <p:nvPr/>
          </p:nvSpPr>
          <p:spPr>
            <a:xfrm>
              <a:off x="4366174" y="3636174"/>
              <a:ext cx="12710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GDP per capita</a:t>
              </a:r>
            </a:p>
          </p:txBody>
        </p:sp>
        <p:sp>
          <p:nvSpPr>
            <p:cNvPr id="21" name="textruta 20">
              <a:extLst>
                <a:ext uri="{FF2B5EF4-FFF2-40B4-BE49-F238E27FC236}">
                  <a16:creationId xmlns:a16="http://schemas.microsoft.com/office/drawing/2014/main" id="{7B32BD73-7A17-1B4A-BEAA-BE067E26CA50}"/>
                </a:ext>
              </a:extLst>
            </p:cNvPr>
            <p:cNvSpPr txBox="1"/>
            <p:nvPr/>
          </p:nvSpPr>
          <p:spPr>
            <a:xfrm>
              <a:off x="1174789" y="3640444"/>
              <a:ext cx="12710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GDP per capita</a:t>
              </a:r>
            </a:p>
          </p:txBody>
        </p:sp>
        <p:sp>
          <p:nvSpPr>
            <p:cNvPr id="22" name="textruta 21">
              <a:extLst>
                <a:ext uri="{FF2B5EF4-FFF2-40B4-BE49-F238E27FC236}">
                  <a16:creationId xmlns:a16="http://schemas.microsoft.com/office/drawing/2014/main" id="{25B9187A-8D5D-634F-9631-E842034FCB0E}"/>
                </a:ext>
              </a:extLst>
            </p:cNvPr>
            <p:cNvSpPr txBox="1"/>
            <p:nvPr/>
          </p:nvSpPr>
          <p:spPr>
            <a:xfrm>
              <a:off x="1015399" y="1757006"/>
              <a:ext cx="64312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Botswana</a:t>
              </a:r>
            </a:p>
          </p:txBody>
        </p:sp>
        <p:sp>
          <p:nvSpPr>
            <p:cNvPr id="23" name="textruta 22">
              <a:extLst>
                <a:ext uri="{FF2B5EF4-FFF2-40B4-BE49-F238E27FC236}">
                  <a16:creationId xmlns:a16="http://schemas.microsoft.com/office/drawing/2014/main" id="{F91823D5-DE07-2E4A-B139-9423EAA8F3B4}"/>
                </a:ext>
              </a:extLst>
            </p:cNvPr>
            <p:cNvSpPr txBox="1"/>
            <p:nvPr/>
          </p:nvSpPr>
          <p:spPr>
            <a:xfrm>
              <a:off x="636930" y="1303746"/>
              <a:ext cx="75693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South </a:t>
              </a:r>
              <a:r>
                <a:rPr lang="sv-SE" sz="900" dirty="0" err="1"/>
                <a:t>Africa</a:t>
              </a:r>
              <a:endParaRPr lang="sv-SE" sz="900" dirty="0"/>
            </a:p>
          </p:txBody>
        </p:sp>
        <p:sp>
          <p:nvSpPr>
            <p:cNvPr id="24" name="textruta 23">
              <a:extLst>
                <a:ext uri="{FF2B5EF4-FFF2-40B4-BE49-F238E27FC236}">
                  <a16:creationId xmlns:a16="http://schemas.microsoft.com/office/drawing/2014/main" id="{9E1F0C01-910E-F347-978C-889385FA872B}"/>
                </a:ext>
              </a:extLst>
            </p:cNvPr>
            <p:cNvSpPr txBox="1"/>
            <p:nvPr/>
          </p:nvSpPr>
          <p:spPr>
            <a:xfrm>
              <a:off x="611195" y="3254658"/>
              <a:ext cx="78258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Burkina Faso</a:t>
              </a:r>
            </a:p>
          </p:txBody>
        </p:sp>
        <p:cxnSp>
          <p:nvCxnSpPr>
            <p:cNvPr id="26" name="Rak 25">
              <a:extLst>
                <a:ext uri="{FF2B5EF4-FFF2-40B4-BE49-F238E27FC236}">
                  <a16:creationId xmlns:a16="http://schemas.microsoft.com/office/drawing/2014/main" id="{E7F10819-126A-F14E-8C4E-2E30678597AA}"/>
                </a:ext>
              </a:extLst>
            </p:cNvPr>
            <p:cNvCxnSpPr/>
            <p:nvPr/>
          </p:nvCxnSpPr>
          <p:spPr>
            <a:xfrm>
              <a:off x="506193" y="3298493"/>
              <a:ext cx="162172" cy="889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ruta 26">
              <a:extLst>
                <a:ext uri="{FF2B5EF4-FFF2-40B4-BE49-F238E27FC236}">
                  <a16:creationId xmlns:a16="http://schemas.microsoft.com/office/drawing/2014/main" id="{70FC9CA9-3537-A74E-9A3F-EB33258C6196}"/>
                </a:ext>
              </a:extLst>
            </p:cNvPr>
            <p:cNvSpPr txBox="1"/>
            <p:nvPr/>
          </p:nvSpPr>
          <p:spPr>
            <a:xfrm>
              <a:off x="901663" y="2057105"/>
              <a:ext cx="57579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Namibia</a:t>
              </a:r>
            </a:p>
          </p:txBody>
        </p:sp>
        <p:sp>
          <p:nvSpPr>
            <p:cNvPr id="28" name="textruta 27">
              <a:extLst>
                <a:ext uri="{FF2B5EF4-FFF2-40B4-BE49-F238E27FC236}">
                  <a16:creationId xmlns:a16="http://schemas.microsoft.com/office/drawing/2014/main" id="{C8AD3F21-0E75-5A4E-A267-CEBF95931DEF}"/>
                </a:ext>
              </a:extLst>
            </p:cNvPr>
            <p:cNvSpPr txBox="1"/>
            <p:nvPr/>
          </p:nvSpPr>
          <p:spPr>
            <a:xfrm>
              <a:off x="4152283" y="1780990"/>
              <a:ext cx="64312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Botswana</a:t>
              </a:r>
            </a:p>
          </p:txBody>
        </p:sp>
        <p:sp>
          <p:nvSpPr>
            <p:cNvPr id="29" name="textruta 28">
              <a:extLst>
                <a:ext uri="{FF2B5EF4-FFF2-40B4-BE49-F238E27FC236}">
                  <a16:creationId xmlns:a16="http://schemas.microsoft.com/office/drawing/2014/main" id="{1E4442B2-0B82-1F4D-BC80-613324F66776}"/>
                </a:ext>
              </a:extLst>
            </p:cNvPr>
            <p:cNvSpPr txBox="1"/>
            <p:nvPr/>
          </p:nvSpPr>
          <p:spPr>
            <a:xfrm>
              <a:off x="3490454" y="1238863"/>
              <a:ext cx="67518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Zimbabwe</a:t>
              </a:r>
            </a:p>
          </p:txBody>
        </p:sp>
        <p:sp>
          <p:nvSpPr>
            <p:cNvPr id="30" name="textruta 29">
              <a:extLst>
                <a:ext uri="{FF2B5EF4-FFF2-40B4-BE49-F238E27FC236}">
                  <a16:creationId xmlns:a16="http://schemas.microsoft.com/office/drawing/2014/main" id="{83E452D7-7BC6-ED4B-AD4B-455EB6577FAD}"/>
                </a:ext>
              </a:extLst>
            </p:cNvPr>
            <p:cNvSpPr txBox="1"/>
            <p:nvPr/>
          </p:nvSpPr>
          <p:spPr>
            <a:xfrm>
              <a:off x="3821793" y="3260795"/>
              <a:ext cx="4367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900" dirty="0"/>
                <a:t>Chad</a:t>
              </a:r>
            </a:p>
          </p:txBody>
        </p:sp>
        <p:cxnSp>
          <p:nvCxnSpPr>
            <p:cNvPr id="35" name="Rak 34">
              <a:extLst>
                <a:ext uri="{FF2B5EF4-FFF2-40B4-BE49-F238E27FC236}">
                  <a16:creationId xmlns:a16="http://schemas.microsoft.com/office/drawing/2014/main" id="{D6AB438A-FC87-A342-B580-A1445DD805DC}"/>
                </a:ext>
              </a:extLst>
            </p:cNvPr>
            <p:cNvCxnSpPr>
              <a:cxnSpLocks/>
            </p:cNvCxnSpPr>
            <p:nvPr/>
          </p:nvCxnSpPr>
          <p:spPr>
            <a:xfrm>
              <a:off x="3687823" y="3344179"/>
              <a:ext cx="188178" cy="37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ruta 35">
              <a:extLst>
                <a:ext uri="{FF2B5EF4-FFF2-40B4-BE49-F238E27FC236}">
                  <a16:creationId xmlns:a16="http://schemas.microsoft.com/office/drawing/2014/main" id="{F045AFFF-340D-CB4D-A105-2330751A0DE5}"/>
                </a:ext>
              </a:extLst>
            </p:cNvPr>
            <p:cNvSpPr txBox="1"/>
            <p:nvPr/>
          </p:nvSpPr>
          <p:spPr>
            <a:xfrm>
              <a:off x="4124015" y="1316891"/>
              <a:ext cx="75693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South </a:t>
              </a:r>
              <a:r>
                <a:rPr lang="sv-SE" sz="900" dirty="0" err="1"/>
                <a:t>Africa</a:t>
              </a:r>
              <a:endParaRPr lang="sv-SE" sz="900" dirty="0"/>
            </a:p>
          </p:txBody>
        </p:sp>
        <p:sp>
          <p:nvSpPr>
            <p:cNvPr id="37" name="textruta 36">
              <a:extLst>
                <a:ext uri="{FF2B5EF4-FFF2-40B4-BE49-F238E27FC236}">
                  <a16:creationId xmlns:a16="http://schemas.microsoft.com/office/drawing/2014/main" id="{DFA152C9-B79A-0544-B2AF-289E8C6F99A7}"/>
                </a:ext>
              </a:extLst>
            </p:cNvPr>
            <p:cNvSpPr txBox="1"/>
            <p:nvPr/>
          </p:nvSpPr>
          <p:spPr>
            <a:xfrm>
              <a:off x="3842252" y="3010970"/>
              <a:ext cx="51969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Nigeria</a:t>
              </a:r>
            </a:p>
          </p:txBody>
        </p:sp>
        <p:sp>
          <p:nvSpPr>
            <p:cNvPr id="38" name="textruta 37">
              <a:extLst>
                <a:ext uri="{FF2B5EF4-FFF2-40B4-BE49-F238E27FC236}">
                  <a16:creationId xmlns:a16="http://schemas.microsoft.com/office/drawing/2014/main" id="{A431E45B-7D82-B94F-8950-AB87E465430F}"/>
                </a:ext>
              </a:extLst>
            </p:cNvPr>
            <p:cNvSpPr txBox="1"/>
            <p:nvPr/>
          </p:nvSpPr>
          <p:spPr>
            <a:xfrm>
              <a:off x="8890601" y="1316891"/>
              <a:ext cx="75693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South </a:t>
              </a:r>
              <a:r>
                <a:rPr lang="sv-SE" sz="900" dirty="0" err="1"/>
                <a:t>Africa</a:t>
              </a:r>
              <a:endParaRPr lang="sv-SE" sz="900" dirty="0"/>
            </a:p>
          </p:txBody>
        </p:sp>
        <p:sp>
          <p:nvSpPr>
            <p:cNvPr id="39" name="textruta 38">
              <a:extLst>
                <a:ext uri="{FF2B5EF4-FFF2-40B4-BE49-F238E27FC236}">
                  <a16:creationId xmlns:a16="http://schemas.microsoft.com/office/drawing/2014/main" id="{0ADE03BC-0B36-EC41-AC96-513B1E8D4A7D}"/>
                </a:ext>
              </a:extLst>
            </p:cNvPr>
            <p:cNvSpPr txBox="1"/>
            <p:nvPr/>
          </p:nvSpPr>
          <p:spPr>
            <a:xfrm>
              <a:off x="8307037" y="2302636"/>
              <a:ext cx="489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 err="1"/>
                <a:t>Mada</a:t>
              </a:r>
              <a:r>
                <a:rPr lang="sv-SE" sz="900" dirty="0"/>
                <a:t>-</a:t>
              </a:r>
            </a:p>
            <a:p>
              <a:r>
                <a:rPr lang="sv-SE" sz="900" dirty="0" err="1"/>
                <a:t>gascar</a:t>
              </a:r>
              <a:endParaRPr lang="sv-SE" sz="900" dirty="0"/>
            </a:p>
          </p:txBody>
        </p:sp>
        <p:sp>
          <p:nvSpPr>
            <p:cNvPr id="40" name="textruta 39">
              <a:extLst>
                <a:ext uri="{FF2B5EF4-FFF2-40B4-BE49-F238E27FC236}">
                  <a16:creationId xmlns:a16="http://schemas.microsoft.com/office/drawing/2014/main" id="{564F4368-91B0-4D46-9C9E-8D8E6D4A2CFE}"/>
                </a:ext>
              </a:extLst>
            </p:cNvPr>
            <p:cNvSpPr txBox="1"/>
            <p:nvPr/>
          </p:nvSpPr>
          <p:spPr>
            <a:xfrm>
              <a:off x="6655782" y="2600485"/>
              <a:ext cx="5693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Burkina </a:t>
              </a:r>
            </a:p>
            <a:p>
              <a:r>
                <a:rPr lang="sv-SE" sz="900" dirty="0"/>
                <a:t>Faso</a:t>
              </a:r>
            </a:p>
          </p:txBody>
        </p:sp>
        <p:sp>
          <p:nvSpPr>
            <p:cNvPr id="41" name="textruta 40">
              <a:extLst>
                <a:ext uri="{FF2B5EF4-FFF2-40B4-BE49-F238E27FC236}">
                  <a16:creationId xmlns:a16="http://schemas.microsoft.com/office/drawing/2014/main" id="{0D88D9E7-F88F-B44B-92FE-1E04CAC7A893}"/>
                </a:ext>
              </a:extLst>
            </p:cNvPr>
            <p:cNvSpPr txBox="1"/>
            <p:nvPr/>
          </p:nvSpPr>
          <p:spPr>
            <a:xfrm>
              <a:off x="834337" y="4595169"/>
              <a:ext cx="64312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Botswana</a:t>
              </a:r>
            </a:p>
          </p:txBody>
        </p:sp>
        <p:sp>
          <p:nvSpPr>
            <p:cNvPr id="42" name="textruta 41">
              <a:extLst>
                <a:ext uri="{FF2B5EF4-FFF2-40B4-BE49-F238E27FC236}">
                  <a16:creationId xmlns:a16="http://schemas.microsoft.com/office/drawing/2014/main" id="{E9DA9897-3EBF-FB48-9C7F-B091EC481880}"/>
                </a:ext>
              </a:extLst>
            </p:cNvPr>
            <p:cNvSpPr txBox="1"/>
            <p:nvPr/>
          </p:nvSpPr>
          <p:spPr>
            <a:xfrm>
              <a:off x="1395238" y="4331282"/>
              <a:ext cx="75693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South </a:t>
              </a:r>
              <a:r>
                <a:rPr lang="sv-SE" sz="900" dirty="0" err="1"/>
                <a:t>Africa</a:t>
              </a:r>
              <a:endParaRPr lang="sv-SE" sz="900" dirty="0"/>
            </a:p>
          </p:txBody>
        </p:sp>
        <p:sp>
          <p:nvSpPr>
            <p:cNvPr id="43" name="textruta 42">
              <a:extLst>
                <a:ext uri="{FF2B5EF4-FFF2-40B4-BE49-F238E27FC236}">
                  <a16:creationId xmlns:a16="http://schemas.microsoft.com/office/drawing/2014/main" id="{B4BFEAC8-C7E3-0E44-8BCA-1A9AF3F6F189}"/>
                </a:ext>
              </a:extLst>
            </p:cNvPr>
            <p:cNvSpPr txBox="1"/>
            <p:nvPr/>
          </p:nvSpPr>
          <p:spPr>
            <a:xfrm>
              <a:off x="2787415" y="5943353"/>
              <a:ext cx="43794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Niger</a:t>
              </a:r>
            </a:p>
          </p:txBody>
        </p:sp>
        <p:sp>
          <p:nvSpPr>
            <p:cNvPr id="44" name="textruta 43">
              <a:extLst>
                <a:ext uri="{FF2B5EF4-FFF2-40B4-BE49-F238E27FC236}">
                  <a16:creationId xmlns:a16="http://schemas.microsoft.com/office/drawing/2014/main" id="{53F765FC-E179-E44E-8420-A4AFCB447F68}"/>
                </a:ext>
              </a:extLst>
            </p:cNvPr>
            <p:cNvSpPr txBox="1"/>
            <p:nvPr/>
          </p:nvSpPr>
          <p:spPr>
            <a:xfrm>
              <a:off x="1319737" y="5760461"/>
              <a:ext cx="45397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Benin</a:t>
              </a:r>
            </a:p>
          </p:txBody>
        </p:sp>
        <p:cxnSp>
          <p:nvCxnSpPr>
            <p:cNvPr id="45" name="Rak 44">
              <a:extLst>
                <a:ext uri="{FF2B5EF4-FFF2-40B4-BE49-F238E27FC236}">
                  <a16:creationId xmlns:a16="http://schemas.microsoft.com/office/drawing/2014/main" id="{E293EEF3-E57A-214C-83B0-7AB9C982CA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23785" y="5779964"/>
              <a:ext cx="184760" cy="6670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ruta 46">
              <a:extLst>
                <a:ext uri="{FF2B5EF4-FFF2-40B4-BE49-F238E27FC236}">
                  <a16:creationId xmlns:a16="http://schemas.microsoft.com/office/drawing/2014/main" id="{E006F775-66CF-D647-BF0C-C64CF8E30A12}"/>
                </a:ext>
              </a:extLst>
            </p:cNvPr>
            <p:cNvSpPr txBox="1"/>
            <p:nvPr/>
          </p:nvSpPr>
          <p:spPr>
            <a:xfrm>
              <a:off x="2638790" y="4971509"/>
              <a:ext cx="52931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Zambia</a:t>
              </a:r>
            </a:p>
          </p:txBody>
        </p:sp>
        <p:sp>
          <p:nvSpPr>
            <p:cNvPr id="48" name="textruta 47">
              <a:extLst>
                <a:ext uri="{FF2B5EF4-FFF2-40B4-BE49-F238E27FC236}">
                  <a16:creationId xmlns:a16="http://schemas.microsoft.com/office/drawing/2014/main" id="{93D633B6-E292-1A4E-AA34-3903D53BE278}"/>
                </a:ext>
              </a:extLst>
            </p:cNvPr>
            <p:cNvSpPr txBox="1"/>
            <p:nvPr/>
          </p:nvSpPr>
          <p:spPr>
            <a:xfrm>
              <a:off x="4092081" y="4281625"/>
              <a:ext cx="64312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Botswana</a:t>
              </a:r>
            </a:p>
          </p:txBody>
        </p:sp>
        <p:sp>
          <p:nvSpPr>
            <p:cNvPr id="49" name="textruta 48">
              <a:extLst>
                <a:ext uri="{FF2B5EF4-FFF2-40B4-BE49-F238E27FC236}">
                  <a16:creationId xmlns:a16="http://schemas.microsoft.com/office/drawing/2014/main" id="{D037FB93-9040-FE4D-ADFF-F628ACBC480E}"/>
                </a:ext>
              </a:extLst>
            </p:cNvPr>
            <p:cNvSpPr txBox="1"/>
            <p:nvPr/>
          </p:nvSpPr>
          <p:spPr>
            <a:xfrm>
              <a:off x="4249039" y="4580550"/>
              <a:ext cx="75693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South </a:t>
              </a:r>
              <a:r>
                <a:rPr lang="sv-SE" sz="900" dirty="0" err="1"/>
                <a:t>Africa</a:t>
              </a:r>
              <a:endParaRPr lang="sv-SE" sz="900" dirty="0"/>
            </a:p>
          </p:txBody>
        </p:sp>
        <p:sp>
          <p:nvSpPr>
            <p:cNvPr id="50" name="textruta 49">
              <a:extLst>
                <a:ext uri="{FF2B5EF4-FFF2-40B4-BE49-F238E27FC236}">
                  <a16:creationId xmlns:a16="http://schemas.microsoft.com/office/drawing/2014/main" id="{65C433EC-F8B3-3E4C-A22B-D143602D202B}"/>
                </a:ext>
              </a:extLst>
            </p:cNvPr>
            <p:cNvSpPr txBox="1"/>
            <p:nvPr/>
          </p:nvSpPr>
          <p:spPr>
            <a:xfrm>
              <a:off x="4423144" y="5812139"/>
              <a:ext cx="67518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Zimbabwe</a:t>
              </a:r>
            </a:p>
          </p:txBody>
        </p:sp>
        <p:sp>
          <p:nvSpPr>
            <p:cNvPr id="51" name="textruta 50">
              <a:extLst>
                <a:ext uri="{FF2B5EF4-FFF2-40B4-BE49-F238E27FC236}">
                  <a16:creationId xmlns:a16="http://schemas.microsoft.com/office/drawing/2014/main" id="{1DDD4E36-6EB7-4842-B818-A0C9B5E3A69A}"/>
                </a:ext>
              </a:extLst>
            </p:cNvPr>
            <p:cNvSpPr txBox="1"/>
            <p:nvPr/>
          </p:nvSpPr>
          <p:spPr>
            <a:xfrm>
              <a:off x="5898028" y="5283388"/>
              <a:ext cx="51969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Nigeria</a:t>
              </a:r>
            </a:p>
          </p:txBody>
        </p:sp>
        <p:sp>
          <p:nvSpPr>
            <p:cNvPr id="52" name="textruta 51">
              <a:extLst>
                <a:ext uri="{FF2B5EF4-FFF2-40B4-BE49-F238E27FC236}">
                  <a16:creationId xmlns:a16="http://schemas.microsoft.com/office/drawing/2014/main" id="{C93C9956-5736-8A49-9264-7360C561E51D}"/>
                </a:ext>
              </a:extLst>
            </p:cNvPr>
            <p:cNvSpPr txBox="1"/>
            <p:nvPr/>
          </p:nvSpPr>
          <p:spPr>
            <a:xfrm>
              <a:off x="5893967" y="5514220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Central A.</a:t>
              </a:r>
            </a:p>
            <a:p>
              <a:r>
                <a:rPr lang="sv-SE" sz="900" dirty="0" err="1"/>
                <a:t>republic</a:t>
              </a:r>
              <a:endParaRPr lang="sv-SE" sz="900" dirty="0"/>
            </a:p>
          </p:txBody>
        </p:sp>
        <p:cxnSp>
          <p:nvCxnSpPr>
            <p:cNvPr id="53" name="Rak 52">
              <a:extLst>
                <a:ext uri="{FF2B5EF4-FFF2-40B4-BE49-F238E27FC236}">
                  <a16:creationId xmlns:a16="http://schemas.microsoft.com/office/drawing/2014/main" id="{90E8E753-B87E-9142-834F-A79145C638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30076" y="6018854"/>
              <a:ext cx="83719" cy="5571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Rak 54">
              <a:extLst>
                <a:ext uri="{FF2B5EF4-FFF2-40B4-BE49-F238E27FC236}">
                  <a16:creationId xmlns:a16="http://schemas.microsoft.com/office/drawing/2014/main" id="{78727B67-2626-3543-BE32-3D97E6EF8B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21048" y="5873642"/>
              <a:ext cx="1509" cy="1422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ruta 56">
              <a:extLst>
                <a:ext uri="{FF2B5EF4-FFF2-40B4-BE49-F238E27FC236}">
                  <a16:creationId xmlns:a16="http://schemas.microsoft.com/office/drawing/2014/main" id="{D97917A5-91DD-D540-90DC-F5051202D69B}"/>
                </a:ext>
              </a:extLst>
            </p:cNvPr>
            <p:cNvSpPr txBox="1"/>
            <p:nvPr/>
          </p:nvSpPr>
          <p:spPr>
            <a:xfrm>
              <a:off x="8051651" y="4317864"/>
              <a:ext cx="67518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Zimbabwe</a:t>
              </a:r>
            </a:p>
          </p:txBody>
        </p:sp>
        <p:sp>
          <p:nvSpPr>
            <p:cNvPr id="58" name="textruta 57">
              <a:extLst>
                <a:ext uri="{FF2B5EF4-FFF2-40B4-BE49-F238E27FC236}">
                  <a16:creationId xmlns:a16="http://schemas.microsoft.com/office/drawing/2014/main" id="{F62DF07B-E7D9-664C-BD68-ACB673C746F8}"/>
                </a:ext>
              </a:extLst>
            </p:cNvPr>
            <p:cNvSpPr txBox="1"/>
            <p:nvPr/>
          </p:nvSpPr>
          <p:spPr>
            <a:xfrm>
              <a:off x="7306898" y="4666670"/>
              <a:ext cx="64312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Botswana</a:t>
              </a:r>
            </a:p>
          </p:txBody>
        </p:sp>
        <p:sp>
          <p:nvSpPr>
            <p:cNvPr id="59" name="textruta 58">
              <a:extLst>
                <a:ext uri="{FF2B5EF4-FFF2-40B4-BE49-F238E27FC236}">
                  <a16:creationId xmlns:a16="http://schemas.microsoft.com/office/drawing/2014/main" id="{D89694E9-F64B-E34E-A6BC-C584E3ACFA72}"/>
                </a:ext>
              </a:extLst>
            </p:cNvPr>
            <p:cNvSpPr txBox="1"/>
            <p:nvPr/>
          </p:nvSpPr>
          <p:spPr>
            <a:xfrm>
              <a:off x="9216803" y="4856093"/>
              <a:ext cx="52931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Malawi</a:t>
              </a:r>
            </a:p>
          </p:txBody>
        </p:sp>
        <p:sp>
          <p:nvSpPr>
            <p:cNvPr id="60" name="textruta 59">
              <a:extLst>
                <a:ext uri="{FF2B5EF4-FFF2-40B4-BE49-F238E27FC236}">
                  <a16:creationId xmlns:a16="http://schemas.microsoft.com/office/drawing/2014/main" id="{865D4E8E-B968-3142-ACA8-BD6D3BD9E872}"/>
                </a:ext>
              </a:extLst>
            </p:cNvPr>
            <p:cNvSpPr txBox="1"/>
            <p:nvPr/>
          </p:nvSpPr>
          <p:spPr>
            <a:xfrm>
              <a:off x="9322829" y="5504595"/>
              <a:ext cx="43794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Niger</a:t>
              </a:r>
            </a:p>
          </p:txBody>
        </p:sp>
        <p:cxnSp>
          <p:nvCxnSpPr>
            <p:cNvPr id="61" name="Rak 60">
              <a:extLst>
                <a:ext uri="{FF2B5EF4-FFF2-40B4-BE49-F238E27FC236}">
                  <a16:creationId xmlns:a16="http://schemas.microsoft.com/office/drawing/2014/main" id="{AD2F5F10-3AC3-F14E-8226-794AB87045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39569" y="5834372"/>
              <a:ext cx="83719" cy="5571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Rak 61">
              <a:extLst>
                <a:ext uri="{FF2B5EF4-FFF2-40B4-BE49-F238E27FC236}">
                  <a16:creationId xmlns:a16="http://schemas.microsoft.com/office/drawing/2014/main" id="{45CF8795-FCCD-E841-ADE8-F40D57184FD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11294" y="5698786"/>
              <a:ext cx="1509" cy="1422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ruta 62">
              <a:extLst>
                <a:ext uri="{FF2B5EF4-FFF2-40B4-BE49-F238E27FC236}">
                  <a16:creationId xmlns:a16="http://schemas.microsoft.com/office/drawing/2014/main" id="{AE5422EF-DEB6-AC42-8FB3-5EF3BFFE6AB4}"/>
                </a:ext>
              </a:extLst>
            </p:cNvPr>
            <p:cNvSpPr txBox="1"/>
            <p:nvPr/>
          </p:nvSpPr>
          <p:spPr>
            <a:xfrm>
              <a:off x="8009811" y="5890091"/>
              <a:ext cx="45397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Benin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3903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EA74AE9-9A32-9441-85FB-0042C546B9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6397951"/>
              </p:ext>
            </p:extLst>
          </p:nvPr>
        </p:nvGraphicFramePr>
        <p:xfrm>
          <a:off x="6441686" y="571132"/>
          <a:ext cx="3408928" cy="2848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667CDED4-F547-054C-A565-90559CF9FA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2675340"/>
              </p:ext>
            </p:extLst>
          </p:nvPr>
        </p:nvGraphicFramePr>
        <p:xfrm>
          <a:off x="6441686" y="3579915"/>
          <a:ext cx="3359920" cy="2855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8" name="Grupp 47">
            <a:extLst>
              <a:ext uri="{FF2B5EF4-FFF2-40B4-BE49-F238E27FC236}">
                <a16:creationId xmlns:a16="http://schemas.microsoft.com/office/drawing/2014/main" id="{54B40F39-8306-CA44-83BE-A48EB9770895}"/>
              </a:ext>
            </a:extLst>
          </p:cNvPr>
          <p:cNvGrpSpPr/>
          <p:nvPr/>
        </p:nvGrpSpPr>
        <p:grpSpPr>
          <a:xfrm>
            <a:off x="67818" y="171798"/>
            <a:ext cx="9602217" cy="6502726"/>
            <a:chOff x="67818" y="171798"/>
            <a:chExt cx="9602217" cy="6502726"/>
          </a:xfrm>
        </p:grpSpPr>
        <p:sp>
          <p:nvSpPr>
            <p:cNvPr id="2" name="textruta 1">
              <a:extLst>
                <a:ext uri="{FF2B5EF4-FFF2-40B4-BE49-F238E27FC236}">
                  <a16:creationId xmlns:a16="http://schemas.microsoft.com/office/drawing/2014/main" id="{F1F4F1A4-9420-EB42-AC4D-47B6A1076DE2}"/>
                </a:ext>
              </a:extLst>
            </p:cNvPr>
            <p:cNvSpPr txBox="1"/>
            <p:nvPr/>
          </p:nvSpPr>
          <p:spPr>
            <a:xfrm>
              <a:off x="4156642" y="243841"/>
              <a:ext cx="5709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 err="1"/>
                <a:t>Asia</a:t>
              </a:r>
              <a:endParaRPr lang="sv-SE" dirty="0"/>
            </a:p>
          </p:txBody>
        </p:sp>
        <p:graphicFrame>
          <p:nvGraphicFramePr>
            <p:cNvPr id="3" name="Diagram 2">
              <a:extLst>
                <a:ext uri="{FF2B5EF4-FFF2-40B4-BE49-F238E27FC236}">
                  <a16:creationId xmlns:a16="http://schemas.microsoft.com/office/drawing/2014/main" id="{6DC6F2AC-73DB-2C46-B685-53D1FEC07F47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569278709"/>
                </p:ext>
              </p:extLst>
            </p:nvPr>
          </p:nvGraphicFramePr>
          <p:xfrm>
            <a:off x="140970" y="550426"/>
            <a:ext cx="3248526" cy="287857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4" name="Diagram 3">
              <a:extLst>
                <a:ext uri="{FF2B5EF4-FFF2-40B4-BE49-F238E27FC236}">
                  <a16:creationId xmlns:a16="http://schemas.microsoft.com/office/drawing/2014/main" id="{A569C43A-63D6-5542-AD28-4ED6EF4530E6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48665481"/>
                </p:ext>
              </p:extLst>
            </p:nvPr>
          </p:nvGraphicFramePr>
          <p:xfrm>
            <a:off x="3194425" y="550426"/>
            <a:ext cx="3408928" cy="289381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6" name="Diagram 5">
              <a:extLst>
                <a:ext uri="{FF2B5EF4-FFF2-40B4-BE49-F238E27FC236}">
                  <a16:creationId xmlns:a16="http://schemas.microsoft.com/office/drawing/2014/main" id="{9E78DAD1-5054-B54C-B65D-8F955D4D1ADB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5604095"/>
                </p:ext>
              </p:extLst>
            </p:nvPr>
          </p:nvGraphicFramePr>
          <p:xfrm>
            <a:off x="67818" y="3545840"/>
            <a:ext cx="3248526" cy="289381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7" name="Diagram 6">
              <a:extLst>
                <a:ext uri="{FF2B5EF4-FFF2-40B4-BE49-F238E27FC236}">
                  <a16:creationId xmlns:a16="http://schemas.microsoft.com/office/drawing/2014/main" id="{58D41326-6C18-AD4D-B307-3AE2ED811E7C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160135961"/>
                </p:ext>
              </p:extLst>
            </p:nvPr>
          </p:nvGraphicFramePr>
          <p:xfrm>
            <a:off x="3170040" y="3551035"/>
            <a:ext cx="3408928" cy="292429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437B33B4-9977-5E46-9E20-C48C19812B2A}"/>
                </a:ext>
              </a:extLst>
            </p:cNvPr>
            <p:cNvSpPr txBox="1"/>
            <p:nvPr/>
          </p:nvSpPr>
          <p:spPr>
            <a:xfrm>
              <a:off x="1607625" y="2484247"/>
              <a:ext cx="7360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0.54</a:t>
              </a:r>
            </a:p>
          </p:txBody>
        </p:sp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3D98E4BB-6216-4646-831A-D2362B6FABAD}"/>
                </a:ext>
              </a:extLst>
            </p:cNvPr>
            <p:cNvSpPr txBox="1"/>
            <p:nvPr/>
          </p:nvSpPr>
          <p:spPr>
            <a:xfrm>
              <a:off x="4998220" y="2444703"/>
              <a:ext cx="7360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0.38</a:t>
              </a:r>
            </a:p>
          </p:txBody>
        </p:sp>
        <p:sp>
          <p:nvSpPr>
            <p:cNvPr id="11" name="textruta 10">
              <a:extLst>
                <a:ext uri="{FF2B5EF4-FFF2-40B4-BE49-F238E27FC236}">
                  <a16:creationId xmlns:a16="http://schemas.microsoft.com/office/drawing/2014/main" id="{DB553850-A3D3-0948-85A3-1A57951A6C5A}"/>
                </a:ext>
              </a:extLst>
            </p:cNvPr>
            <p:cNvSpPr txBox="1"/>
            <p:nvPr/>
          </p:nvSpPr>
          <p:spPr>
            <a:xfrm>
              <a:off x="7767592" y="2553755"/>
              <a:ext cx="7360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0.35</a:t>
              </a:r>
            </a:p>
          </p:txBody>
        </p:sp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A8F963C1-8716-E54A-87CE-4E16A46DF558}"/>
                </a:ext>
              </a:extLst>
            </p:cNvPr>
            <p:cNvSpPr txBox="1"/>
            <p:nvPr/>
          </p:nvSpPr>
          <p:spPr>
            <a:xfrm>
              <a:off x="1780032" y="5145024"/>
              <a:ext cx="7906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-0.71</a:t>
              </a:r>
            </a:p>
          </p:txBody>
        </p:sp>
        <p:sp>
          <p:nvSpPr>
            <p:cNvPr id="13" name="textruta 12">
              <a:extLst>
                <a:ext uri="{FF2B5EF4-FFF2-40B4-BE49-F238E27FC236}">
                  <a16:creationId xmlns:a16="http://schemas.microsoft.com/office/drawing/2014/main" id="{C5075730-474C-304B-93CC-3E92D6A84484}"/>
                </a:ext>
              </a:extLst>
            </p:cNvPr>
            <p:cNvSpPr txBox="1"/>
            <p:nvPr/>
          </p:nvSpPr>
          <p:spPr>
            <a:xfrm>
              <a:off x="5552358" y="4615674"/>
              <a:ext cx="7906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-0.54</a:t>
              </a:r>
            </a:p>
          </p:txBody>
        </p:sp>
        <p:sp>
          <p:nvSpPr>
            <p:cNvPr id="14" name="textruta 13">
              <a:extLst>
                <a:ext uri="{FF2B5EF4-FFF2-40B4-BE49-F238E27FC236}">
                  <a16:creationId xmlns:a16="http://schemas.microsoft.com/office/drawing/2014/main" id="{DCC53237-A0E5-644F-A8DD-242466A969D0}"/>
                </a:ext>
              </a:extLst>
            </p:cNvPr>
            <p:cNvSpPr txBox="1"/>
            <p:nvPr/>
          </p:nvSpPr>
          <p:spPr>
            <a:xfrm>
              <a:off x="8350907" y="4232430"/>
              <a:ext cx="7906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r = -0.37</a:t>
              </a:r>
            </a:p>
          </p:txBody>
        </p:sp>
        <p:sp>
          <p:nvSpPr>
            <p:cNvPr id="15" name="textruta 14">
              <a:extLst>
                <a:ext uri="{FF2B5EF4-FFF2-40B4-BE49-F238E27FC236}">
                  <a16:creationId xmlns:a16="http://schemas.microsoft.com/office/drawing/2014/main" id="{C0689F11-EF07-024B-A99C-7BBC8864E3D0}"/>
                </a:ext>
              </a:extLst>
            </p:cNvPr>
            <p:cNvSpPr txBox="1"/>
            <p:nvPr/>
          </p:nvSpPr>
          <p:spPr>
            <a:xfrm>
              <a:off x="868840" y="171798"/>
              <a:ext cx="2237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/>
                <a:t>Supplement FIGURE 6</a:t>
              </a:r>
            </a:p>
          </p:txBody>
        </p:sp>
        <p:sp>
          <p:nvSpPr>
            <p:cNvPr id="16" name="textruta 15">
              <a:extLst>
                <a:ext uri="{FF2B5EF4-FFF2-40B4-BE49-F238E27FC236}">
                  <a16:creationId xmlns:a16="http://schemas.microsoft.com/office/drawing/2014/main" id="{0FD89C59-A5B7-7E45-B425-C9A94EF055F2}"/>
                </a:ext>
              </a:extLst>
            </p:cNvPr>
            <p:cNvSpPr txBox="1"/>
            <p:nvPr/>
          </p:nvSpPr>
          <p:spPr>
            <a:xfrm>
              <a:off x="1031563" y="3334277"/>
              <a:ext cx="12710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GDP per capita</a:t>
              </a:r>
            </a:p>
          </p:txBody>
        </p:sp>
        <p:sp>
          <p:nvSpPr>
            <p:cNvPr id="17" name="textruta 16">
              <a:extLst>
                <a:ext uri="{FF2B5EF4-FFF2-40B4-BE49-F238E27FC236}">
                  <a16:creationId xmlns:a16="http://schemas.microsoft.com/office/drawing/2014/main" id="{4781881F-2B65-D444-944D-89CB23D85D4A}"/>
                </a:ext>
              </a:extLst>
            </p:cNvPr>
            <p:cNvSpPr txBox="1"/>
            <p:nvPr/>
          </p:nvSpPr>
          <p:spPr>
            <a:xfrm>
              <a:off x="4281303" y="3334278"/>
              <a:ext cx="12710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/>
                <a:t>GDP per capita</a:t>
              </a:r>
            </a:p>
          </p:txBody>
        </p:sp>
        <p:sp>
          <p:nvSpPr>
            <p:cNvPr id="18" name="textruta 17">
              <a:extLst>
                <a:ext uri="{FF2B5EF4-FFF2-40B4-BE49-F238E27FC236}">
                  <a16:creationId xmlns:a16="http://schemas.microsoft.com/office/drawing/2014/main" id="{D9DCADFE-3B98-2749-A0AF-2101A4230C4E}"/>
                </a:ext>
              </a:extLst>
            </p:cNvPr>
            <p:cNvSpPr txBox="1"/>
            <p:nvPr/>
          </p:nvSpPr>
          <p:spPr>
            <a:xfrm>
              <a:off x="7575172" y="3283558"/>
              <a:ext cx="10931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 err="1"/>
                <a:t>School</a:t>
              </a:r>
              <a:r>
                <a:rPr lang="sv-SE" sz="1400" dirty="0"/>
                <a:t> </a:t>
              </a:r>
              <a:r>
                <a:rPr lang="sv-SE" sz="1400" dirty="0" err="1"/>
                <a:t>years</a:t>
              </a:r>
              <a:endParaRPr lang="sv-SE" sz="1400" dirty="0"/>
            </a:p>
          </p:txBody>
        </p:sp>
        <p:sp>
          <p:nvSpPr>
            <p:cNvPr id="19" name="textruta 18">
              <a:extLst>
                <a:ext uri="{FF2B5EF4-FFF2-40B4-BE49-F238E27FC236}">
                  <a16:creationId xmlns:a16="http://schemas.microsoft.com/office/drawing/2014/main" id="{E5BF7D67-CD2E-FD48-905D-B0143FF0B976}"/>
                </a:ext>
              </a:extLst>
            </p:cNvPr>
            <p:cNvSpPr txBox="1"/>
            <p:nvPr/>
          </p:nvSpPr>
          <p:spPr>
            <a:xfrm>
              <a:off x="779888" y="6360505"/>
              <a:ext cx="18698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 err="1"/>
                <a:t>Religiosity</a:t>
              </a:r>
              <a:r>
                <a:rPr lang="sv-SE" sz="1400" dirty="0"/>
                <a:t> (proportion)</a:t>
              </a:r>
            </a:p>
          </p:txBody>
        </p:sp>
        <p:sp>
          <p:nvSpPr>
            <p:cNvPr id="20" name="textruta 19">
              <a:extLst>
                <a:ext uri="{FF2B5EF4-FFF2-40B4-BE49-F238E27FC236}">
                  <a16:creationId xmlns:a16="http://schemas.microsoft.com/office/drawing/2014/main" id="{94E681EE-8514-B24A-BB7D-738D4D1B6D0C}"/>
                </a:ext>
              </a:extLst>
            </p:cNvPr>
            <p:cNvSpPr txBox="1"/>
            <p:nvPr/>
          </p:nvSpPr>
          <p:spPr>
            <a:xfrm>
              <a:off x="4035371" y="6366747"/>
              <a:ext cx="18698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 err="1"/>
                <a:t>Religiosity</a:t>
              </a:r>
              <a:r>
                <a:rPr lang="sv-SE" sz="1400" dirty="0"/>
                <a:t> (proportion)</a:t>
              </a:r>
            </a:p>
          </p:txBody>
        </p:sp>
        <p:sp>
          <p:nvSpPr>
            <p:cNvPr id="21" name="textruta 20">
              <a:extLst>
                <a:ext uri="{FF2B5EF4-FFF2-40B4-BE49-F238E27FC236}">
                  <a16:creationId xmlns:a16="http://schemas.microsoft.com/office/drawing/2014/main" id="{CEF30988-58B4-C047-8713-15A5BA5DC058}"/>
                </a:ext>
              </a:extLst>
            </p:cNvPr>
            <p:cNvSpPr txBox="1"/>
            <p:nvPr/>
          </p:nvSpPr>
          <p:spPr>
            <a:xfrm>
              <a:off x="7186742" y="6326827"/>
              <a:ext cx="18698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 err="1"/>
                <a:t>Religiosity</a:t>
              </a:r>
              <a:r>
                <a:rPr lang="sv-SE" sz="1400" dirty="0"/>
                <a:t> (proportion)</a:t>
              </a:r>
            </a:p>
          </p:txBody>
        </p:sp>
        <p:sp>
          <p:nvSpPr>
            <p:cNvPr id="22" name="textruta 21">
              <a:extLst>
                <a:ext uri="{FF2B5EF4-FFF2-40B4-BE49-F238E27FC236}">
                  <a16:creationId xmlns:a16="http://schemas.microsoft.com/office/drawing/2014/main" id="{CF720F47-BD26-824C-81CA-D550E9663340}"/>
                </a:ext>
              </a:extLst>
            </p:cNvPr>
            <p:cNvSpPr txBox="1"/>
            <p:nvPr/>
          </p:nvSpPr>
          <p:spPr>
            <a:xfrm>
              <a:off x="2649695" y="1116531"/>
              <a:ext cx="4700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 err="1"/>
                <a:t>Singa</a:t>
              </a:r>
              <a:r>
                <a:rPr lang="sv-SE" sz="900" dirty="0"/>
                <a:t>-</a:t>
              </a:r>
            </a:p>
            <a:p>
              <a:r>
                <a:rPr lang="sv-SE" sz="900" dirty="0" err="1"/>
                <a:t>pore</a:t>
              </a:r>
              <a:endParaRPr lang="sv-SE" sz="900" dirty="0"/>
            </a:p>
          </p:txBody>
        </p:sp>
        <p:sp>
          <p:nvSpPr>
            <p:cNvPr id="23" name="textruta 22">
              <a:extLst>
                <a:ext uri="{FF2B5EF4-FFF2-40B4-BE49-F238E27FC236}">
                  <a16:creationId xmlns:a16="http://schemas.microsoft.com/office/drawing/2014/main" id="{A987B22D-5B4A-5B43-AD97-272C44B4402A}"/>
                </a:ext>
              </a:extLst>
            </p:cNvPr>
            <p:cNvSpPr txBox="1"/>
            <p:nvPr/>
          </p:nvSpPr>
          <p:spPr>
            <a:xfrm>
              <a:off x="1451692" y="1075637"/>
              <a:ext cx="45236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Japan</a:t>
              </a:r>
            </a:p>
          </p:txBody>
        </p:sp>
        <p:sp>
          <p:nvSpPr>
            <p:cNvPr id="24" name="textruta 23">
              <a:extLst>
                <a:ext uri="{FF2B5EF4-FFF2-40B4-BE49-F238E27FC236}">
                  <a16:creationId xmlns:a16="http://schemas.microsoft.com/office/drawing/2014/main" id="{DE897B44-55B1-024C-83FA-2F6C128214E4}"/>
                </a:ext>
              </a:extLst>
            </p:cNvPr>
            <p:cNvSpPr txBox="1"/>
            <p:nvPr/>
          </p:nvSpPr>
          <p:spPr>
            <a:xfrm>
              <a:off x="498637" y="2802270"/>
              <a:ext cx="74411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Afghanistan</a:t>
              </a:r>
            </a:p>
          </p:txBody>
        </p:sp>
        <p:sp>
          <p:nvSpPr>
            <p:cNvPr id="25" name="textruta 24">
              <a:extLst>
                <a:ext uri="{FF2B5EF4-FFF2-40B4-BE49-F238E27FC236}">
                  <a16:creationId xmlns:a16="http://schemas.microsoft.com/office/drawing/2014/main" id="{C5E16E33-6CB6-6D4E-9597-23C98CF31B7F}"/>
                </a:ext>
              </a:extLst>
            </p:cNvPr>
            <p:cNvSpPr txBox="1"/>
            <p:nvPr/>
          </p:nvSpPr>
          <p:spPr>
            <a:xfrm>
              <a:off x="454654" y="1085262"/>
              <a:ext cx="5373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 err="1"/>
                <a:t>Uzbeki</a:t>
              </a:r>
              <a:r>
                <a:rPr lang="sv-SE" sz="900" dirty="0"/>
                <a:t>-</a:t>
              </a:r>
            </a:p>
            <a:p>
              <a:r>
                <a:rPr lang="sv-SE" sz="900" dirty="0"/>
                <a:t>stan</a:t>
              </a:r>
            </a:p>
          </p:txBody>
        </p:sp>
        <p:sp>
          <p:nvSpPr>
            <p:cNvPr id="26" name="textruta 25">
              <a:extLst>
                <a:ext uri="{FF2B5EF4-FFF2-40B4-BE49-F238E27FC236}">
                  <a16:creationId xmlns:a16="http://schemas.microsoft.com/office/drawing/2014/main" id="{10D034EC-64BC-BB48-968E-AF1305BFDB23}"/>
                </a:ext>
              </a:extLst>
            </p:cNvPr>
            <p:cNvSpPr txBox="1"/>
            <p:nvPr/>
          </p:nvSpPr>
          <p:spPr>
            <a:xfrm>
              <a:off x="3423576" y="2742645"/>
              <a:ext cx="5806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 err="1"/>
                <a:t>Afghani</a:t>
              </a:r>
              <a:r>
                <a:rPr lang="sv-SE" sz="900" dirty="0"/>
                <a:t>-</a:t>
              </a:r>
            </a:p>
            <a:p>
              <a:r>
                <a:rPr lang="sv-SE" sz="900" dirty="0"/>
                <a:t>stan</a:t>
              </a:r>
            </a:p>
          </p:txBody>
        </p:sp>
        <p:sp>
          <p:nvSpPr>
            <p:cNvPr id="27" name="textruta 26">
              <a:extLst>
                <a:ext uri="{FF2B5EF4-FFF2-40B4-BE49-F238E27FC236}">
                  <a16:creationId xmlns:a16="http://schemas.microsoft.com/office/drawing/2014/main" id="{6B044B55-8299-8C41-ABAC-B009B9E3DA03}"/>
                </a:ext>
              </a:extLst>
            </p:cNvPr>
            <p:cNvSpPr txBox="1"/>
            <p:nvPr/>
          </p:nvSpPr>
          <p:spPr>
            <a:xfrm>
              <a:off x="5857363" y="1518215"/>
              <a:ext cx="4700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 err="1"/>
                <a:t>Singa</a:t>
              </a:r>
              <a:r>
                <a:rPr lang="sv-SE" sz="900" dirty="0"/>
                <a:t>-</a:t>
              </a:r>
            </a:p>
            <a:p>
              <a:r>
                <a:rPr lang="sv-SE" sz="900" dirty="0" err="1"/>
                <a:t>pore</a:t>
              </a:r>
              <a:endParaRPr lang="sv-SE" sz="900" dirty="0"/>
            </a:p>
          </p:txBody>
        </p:sp>
        <p:sp>
          <p:nvSpPr>
            <p:cNvPr id="28" name="textruta 27">
              <a:extLst>
                <a:ext uri="{FF2B5EF4-FFF2-40B4-BE49-F238E27FC236}">
                  <a16:creationId xmlns:a16="http://schemas.microsoft.com/office/drawing/2014/main" id="{386AE79F-D386-8B4E-8397-5C42D3CF46FC}"/>
                </a:ext>
              </a:extLst>
            </p:cNvPr>
            <p:cNvSpPr txBox="1"/>
            <p:nvPr/>
          </p:nvSpPr>
          <p:spPr>
            <a:xfrm>
              <a:off x="5313149" y="1253072"/>
              <a:ext cx="69442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Hong Kong</a:t>
              </a:r>
            </a:p>
          </p:txBody>
        </p:sp>
        <p:sp>
          <p:nvSpPr>
            <p:cNvPr id="29" name="textruta 28">
              <a:extLst>
                <a:ext uri="{FF2B5EF4-FFF2-40B4-BE49-F238E27FC236}">
                  <a16:creationId xmlns:a16="http://schemas.microsoft.com/office/drawing/2014/main" id="{2D753C60-DB20-DE45-838A-57E7BC24F2B8}"/>
                </a:ext>
              </a:extLst>
            </p:cNvPr>
            <p:cNvSpPr txBox="1"/>
            <p:nvPr/>
          </p:nvSpPr>
          <p:spPr>
            <a:xfrm>
              <a:off x="3703180" y="1062526"/>
              <a:ext cx="58702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Thailand</a:t>
              </a:r>
            </a:p>
          </p:txBody>
        </p:sp>
        <p:sp>
          <p:nvSpPr>
            <p:cNvPr id="30" name="textruta 29">
              <a:extLst>
                <a:ext uri="{FF2B5EF4-FFF2-40B4-BE49-F238E27FC236}">
                  <a16:creationId xmlns:a16="http://schemas.microsoft.com/office/drawing/2014/main" id="{A7B87857-B902-FC45-A651-218F9C1ED209}"/>
                </a:ext>
              </a:extLst>
            </p:cNvPr>
            <p:cNvSpPr txBox="1"/>
            <p:nvPr/>
          </p:nvSpPr>
          <p:spPr>
            <a:xfrm>
              <a:off x="8961826" y="1116531"/>
              <a:ext cx="69442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Hong Kong</a:t>
              </a:r>
            </a:p>
          </p:txBody>
        </p:sp>
        <p:sp>
          <p:nvSpPr>
            <p:cNvPr id="31" name="textruta 30">
              <a:extLst>
                <a:ext uri="{FF2B5EF4-FFF2-40B4-BE49-F238E27FC236}">
                  <a16:creationId xmlns:a16="http://schemas.microsoft.com/office/drawing/2014/main" id="{95E17F9E-52DA-594B-99FC-D86F06F9275E}"/>
                </a:ext>
              </a:extLst>
            </p:cNvPr>
            <p:cNvSpPr txBox="1"/>
            <p:nvPr/>
          </p:nvSpPr>
          <p:spPr>
            <a:xfrm>
              <a:off x="9167477" y="2085487"/>
              <a:ext cx="45236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Japan</a:t>
              </a:r>
            </a:p>
          </p:txBody>
        </p:sp>
        <p:sp>
          <p:nvSpPr>
            <p:cNvPr id="32" name="textruta 31">
              <a:extLst>
                <a:ext uri="{FF2B5EF4-FFF2-40B4-BE49-F238E27FC236}">
                  <a16:creationId xmlns:a16="http://schemas.microsoft.com/office/drawing/2014/main" id="{EFAA0B13-BDBC-3444-A13E-CBB9AE3CADE9}"/>
                </a:ext>
              </a:extLst>
            </p:cNvPr>
            <p:cNvSpPr txBox="1"/>
            <p:nvPr/>
          </p:nvSpPr>
          <p:spPr>
            <a:xfrm>
              <a:off x="6742320" y="2707643"/>
              <a:ext cx="5806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 err="1"/>
                <a:t>Afghani</a:t>
              </a:r>
              <a:r>
                <a:rPr lang="sv-SE" sz="900" dirty="0"/>
                <a:t>-</a:t>
              </a:r>
            </a:p>
            <a:p>
              <a:r>
                <a:rPr lang="sv-SE" sz="900" dirty="0"/>
                <a:t>stan</a:t>
              </a:r>
            </a:p>
          </p:txBody>
        </p:sp>
        <p:sp>
          <p:nvSpPr>
            <p:cNvPr id="33" name="textruta 32">
              <a:extLst>
                <a:ext uri="{FF2B5EF4-FFF2-40B4-BE49-F238E27FC236}">
                  <a16:creationId xmlns:a16="http://schemas.microsoft.com/office/drawing/2014/main" id="{F562427F-0BB1-FE4D-BCED-F3DD2D3941F9}"/>
                </a:ext>
              </a:extLst>
            </p:cNvPr>
            <p:cNvSpPr txBox="1"/>
            <p:nvPr/>
          </p:nvSpPr>
          <p:spPr>
            <a:xfrm>
              <a:off x="6915987" y="1981337"/>
              <a:ext cx="45878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Nepal</a:t>
              </a:r>
            </a:p>
          </p:txBody>
        </p:sp>
        <p:sp>
          <p:nvSpPr>
            <p:cNvPr id="34" name="textruta 33">
              <a:extLst>
                <a:ext uri="{FF2B5EF4-FFF2-40B4-BE49-F238E27FC236}">
                  <a16:creationId xmlns:a16="http://schemas.microsoft.com/office/drawing/2014/main" id="{32309E72-1C5E-844A-AE99-C0CC7233E94E}"/>
                </a:ext>
              </a:extLst>
            </p:cNvPr>
            <p:cNvSpPr txBox="1"/>
            <p:nvPr/>
          </p:nvSpPr>
          <p:spPr>
            <a:xfrm>
              <a:off x="870694" y="4046079"/>
              <a:ext cx="45236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Japan</a:t>
              </a:r>
            </a:p>
          </p:txBody>
        </p:sp>
        <p:sp>
          <p:nvSpPr>
            <p:cNvPr id="35" name="textruta 34">
              <a:extLst>
                <a:ext uri="{FF2B5EF4-FFF2-40B4-BE49-F238E27FC236}">
                  <a16:creationId xmlns:a16="http://schemas.microsoft.com/office/drawing/2014/main" id="{48A081B2-72BF-F941-8FC5-7FC447A874F9}"/>
                </a:ext>
              </a:extLst>
            </p:cNvPr>
            <p:cNvSpPr txBox="1"/>
            <p:nvPr/>
          </p:nvSpPr>
          <p:spPr>
            <a:xfrm>
              <a:off x="761817" y="4886956"/>
              <a:ext cx="58221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Vietnam</a:t>
              </a:r>
            </a:p>
          </p:txBody>
        </p:sp>
        <p:sp>
          <p:nvSpPr>
            <p:cNvPr id="36" name="textruta 35">
              <a:extLst>
                <a:ext uri="{FF2B5EF4-FFF2-40B4-BE49-F238E27FC236}">
                  <a16:creationId xmlns:a16="http://schemas.microsoft.com/office/drawing/2014/main" id="{6A79AB43-F400-C040-BF45-B5CAEE089996}"/>
                </a:ext>
              </a:extLst>
            </p:cNvPr>
            <p:cNvSpPr txBox="1"/>
            <p:nvPr/>
          </p:nvSpPr>
          <p:spPr>
            <a:xfrm>
              <a:off x="2425926" y="5950180"/>
              <a:ext cx="74411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Afghanistan</a:t>
              </a:r>
            </a:p>
          </p:txBody>
        </p:sp>
        <p:sp>
          <p:nvSpPr>
            <p:cNvPr id="37" name="textruta 36">
              <a:extLst>
                <a:ext uri="{FF2B5EF4-FFF2-40B4-BE49-F238E27FC236}">
                  <a16:creationId xmlns:a16="http://schemas.microsoft.com/office/drawing/2014/main" id="{DCDD37FB-5481-494E-AC9D-E284E7CD4407}"/>
                </a:ext>
              </a:extLst>
            </p:cNvPr>
            <p:cNvSpPr txBox="1"/>
            <p:nvPr/>
          </p:nvSpPr>
          <p:spPr>
            <a:xfrm>
              <a:off x="2473558" y="4214509"/>
              <a:ext cx="69923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Philippines</a:t>
              </a:r>
            </a:p>
          </p:txBody>
        </p:sp>
        <p:cxnSp>
          <p:nvCxnSpPr>
            <p:cNvPr id="39" name="Rak 38">
              <a:extLst>
                <a:ext uri="{FF2B5EF4-FFF2-40B4-BE49-F238E27FC236}">
                  <a16:creationId xmlns:a16="http://schemas.microsoft.com/office/drawing/2014/main" id="{AA9ABE83-F41A-0246-87F7-FF51CE1297D7}"/>
                </a:ext>
              </a:extLst>
            </p:cNvPr>
            <p:cNvCxnSpPr/>
            <p:nvPr/>
          </p:nvCxnSpPr>
          <p:spPr>
            <a:xfrm flipV="1">
              <a:off x="2974206" y="4408250"/>
              <a:ext cx="0" cy="2393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ruta 39">
              <a:extLst>
                <a:ext uri="{FF2B5EF4-FFF2-40B4-BE49-F238E27FC236}">
                  <a16:creationId xmlns:a16="http://schemas.microsoft.com/office/drawing/2014/main" id="{EB110219-4A49-E245-8F41-3F9E79F0C1B0}"/>
                </a:ext>
              </a:extLst>
            </p:cNvPr>
            <p:cNvSpPr txBox="1"/>
            <p:nvPr/>
          </p:nvSpPr>
          <p:spPr>
            <a:xfrm>
              <a:off x="5235444" y="4191950"/>
              <a:ext cx="65434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Singapore</a:t>
              </a:r>
            </a:p>
          </p:txBody>
        </p:sp>
        <p:sp>
          <p:nvSpPr>
            <p:cNvPr id="41" name="textruta 40">
              <a:extLst>
                <a:ext uri="{FF2B5EF4-FFF2-40B4-BE49-F238E27FC236}">
                  <a16:creationId xmlns:a16="http://schemas.microsoft.com/office/drawing/2014/main" id="{23A71A6F-56C4-9A4D-9935-AB7CF3E7472E}"/>
                </a:ext>
              </a:extLst>
            </p:cNvPr>
            <p:cNvSpPr txBox="1"/>
            <p:nvPr/>
          </p:nvSpPr>
          <p:spPr>
            <a:xfrm>
              <a:off x="4146838" y="4688686"/>
              <a:ext cx="69442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Hong Kong</a:t>
              </a:r>
            </a:p>
          </p:txBody>
        </p:sp>
        <p:sp>
          <p:nvSpPr>
            <p:cNvPr id="42" name="textruta 41">
              <a:extLst>
                <a:ext uri="{FF2B5EF4-FFF2-40B4-BE49-F238E27FC236}">
                  <a16:creationId xmlns:a16="http://schemas.microsoft.com/office/drawing/2014/main" id="{492B2C4B-25F7-FC42-A40C-F7655932BFD6}"/>
                </a:ext>
              </a:extLst>
            </p:cNvPr>
            <p:cNvSpPr txBox="1"/>
            <p:nvPr/>
          </p:nvSpPr>
          <p:spPr>
            <a:xfrm>
              <a:off x="4087536" y="5913748"/>
              <a:ext cx="58221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Vietnam</a:t>
              </a:r>
            </a:p>
          </p:txBody>
        </p:sp>
        <p:sp>
          <p:nvSpPr>
            <p:cNvPr id="43" name="textruta 42">
              <a:extLst>
                <a:ext uri="{FF2B5EF4-FFF2-40B4-BE49-F238E27FC236}">
                  <a16:creationId xmlns:a16="http://schemas.microsoft.com/office/drawing/2014/main" id="{3BA26D5B-5906-2A4B-91AB-E4BF2AB4714C}"/>
                </a:ext>
              </a:extLst>
            </p:cNvPr>
            <p:cNvSpPr txBox="1"/>
            <p:nvPr/>
          </p:nvSpPr>
          <p:spPr>
            <a:xfrm>
              <a:off x="5839378" y="5374096"/>
              <a:ext cx="59984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Malaysia</a:t>
              </a:r>
            </a:p>
          </p:txBody>
        </p:sp>
        <p:sp>
          <p:nvSpPr>
            <p:cNvPr id="44" name="textruta 43">
              <a:extLst>
                <a:ext uri="{FF2B5EF4-FFF2-40B4-BE49-F238E27FC236}">
                  <a16:creationId xmlns:a16="http://schemas.microsoft.com/office/drawing/2014/main" id="{2F86B3E9-983F-7942-841F-E387A0365C45}"/>
                </a:ext>
              </a:extLst>
            </p:cNvPr>
            <p:cNvSpPr txBox="1"/>
            <p:nvPr/>
          </p:nvSpPr>
          <p:spPr>
            <a:xfrm>
              <a:off x="7072923" y="4121060"/>
              <a:ext cx="69442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Hong Kong</a:t>
              </a:r>
            </a:p>
          </p:txBody>
        </p:sp>
        <p:sp>
          <p:nvSpPr>
            <p:cNvPr id="45" name="textruta 44">
              <a:extLst>
                <a:ext uri="{FF2B5EF4-FFF2-40B4-BE49-F238E27FC236}">
                  <a16:creationId xmlns:a16="http://schemas.microsoft.com/office/drawing/2014/main" id="{2589B1F4-7A95-5F4C-8814-F2578F6D30D4}"/>
                </a:ext>
              </a:extLst>
            </p:cNvPr>
            <p:cNvSpPr txBox="1"/>
            <p:nvPr/>
          </p:nvSpPr>
          <p:spPr>
            <a:xfrm>
              <a:off x="7242113" y="4884507"/>
              <a:ext cx="45236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Japan</a:t>
              </a:r>
            </a:p>
          </p:txBody>
        </p:sp>
        <p:sp>
          <p:nvSpPr>
            <p:cNvPr id="46" name="textruta 45">
              <a:extLst>
                <a:ext uri="{FF2B5EF4-FFF2-40B4-BE49-F238E27FC236}">
                  <a16:creationId xmlns:a16="http://schemas.microsoft.com/office/drawing/2014/main" id="{120E0E25-E25B-804B-95B7-B485DD23FF07}"/>
                </a:ext>
              </a:extLst>
            </p:cNvPr>
            <p:cNvSpPr txBox="1"/>
            <p:nvPr/>
          </p:nvSpPr>
          <p:spPr>
            <a:xfrm>
              <a:off x="9056549" y="4072372"/>
              <a:ext cx="58702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/>
                <a:t>Thailand</a:t>
              </a:r>
            </a:p>
          </p:txBody>
        </p:sp>
        <p:sp>
          <p:nvSpPr>
            <p:cNvPr id="47" name="textruta 46">
              <a:extLst>
                <a:ext uri="{FF2B5EF4-FFF2-40B4-BE49-F238E27FC236}">
                  <a16:creationId xmlns:a16="http://schemas.microsoft.com/office/drawing/2014/main" id="{AC999A63-D5AB-9341-A7C5-CB5D2BBD42EE}"/>
                </a:ext>
              </a:extLst>
            </p:cNvPr>
            <p:cNvSpPr txBox="1"/>
            <p:nvPr/>
          </p:nvSpPr>
          <p:spPr>
            <a:xfrm>
              <a:off x="9089427" y="5741469"/>
              <a:ext cx="5806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900" dirty="0" err="1"/>
                <a:t>Afghani</a:t>
              </a:r>
              <a:r>
                <a:rPr lang="sv-SE" sz="900" dirty="0"/>
                <a:t>-</a:t>
              </a:r>
            </a:p>
            <a:p>
              <a:r>
                <a:rPr lang="sv-SE" sz="900" dirty="0"/>
                <a:t>stan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6327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0F9D0DAE-7775-984C-BCD9-DBEE996AF413}"/>
              </a:ext>
            </a:extLst>
          </p:cNvPr>
          <p:cNvSpPr txBox="1"/>
          <p:nvPr/>
        </p:nvSpPr>
        <p:spPr>
          <a:xfrm>
            <a:off x="2431701" y="2090057"/>
            <a:ext cx="484299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/>
              <a:t>Part 2. Variations in the </a:t>
            </a:r>
            <a:r>
              <a:rPr lang="sv-SE" sz="2800" dirty="0" err="1"/>
              <a:t>factors</a:t>
            </a:r>
            <a:endParaRPr lang="sv-SE" sz="2800" dirty="0"/>
          </a:p>
          <a:p>
            <a:r>
              <a:rPr lang="sv-SE" sz="2800" dirty="0" err="1"/>
              <a:t>used</a:t>
            </a:r>
            <a:r>
              <a:rPr lang="sv-SE" sz="2800" dirty="0"/>
              <a:t> in the </a:t>
            </a:r>
            <a:r>
              <a:rPr lang="sv-SE" sz="2800" dirty="0" err="1"/>
              <a:t>analyses</a:t>
            </a:r>
            <a:r>
              <a:rPr lang="sv-SE" sz="2800" dirty="0"/>
              <a:t>, by country</a:t>
            </a:r>
          </a:p>
          <a:p>
            <a:r>
              <a:rPr lang="sv-SE" sz="2800" dirty="0"/>
              <a:t>(</a:t>
            </a:r>
            <a:r>
              <a:rPr lang="sv-SE" sz="2800" dirty="0" err="1"/>
              <a:t>six</a:t>
            </a:r>
            <a:r>
              <a:rPr lang="sv-SE" sz="2800" dirty="0"/>
              <a:t> </a:t>
            </a:r>
            <a:r>
              <a:rPr lang="sv-SE" sz="2800" dirty="0" err="1"/>
              <a:t>tables</a:t>
            </a:r>
            <a:r>
              <a:rPr lang="sv-SE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137267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58559</TotalTime>
  <Words>2110</Words>
  <Application>Microsoft Macintosh PowerPoint</Application>
  <PresentationFormat>A4 (210 x 297 mm)</PresentationFormat>
  <Paragraphs>1379</Paragraphs>
  <Slides>18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(Brödtext)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Microsoft Office-användare</dc:creator>
  <cp:lastModifiedBy>Microsoft Office-användare</cp:lastModifiedBy>
  <cp:revision>268</cp:revision>
  <dcterms:created xsi:type="dcterms:W3CDTF">2019-02-03T17:43:22Z</dcterms:created>
  <dcterms:modified xsi:type="dcterms:W3CDTF">2020-01-25T12:57:50Z</dcterms:modified>
</cp:coreProperties>
</file>