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-684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2E445-5466-46AE-A87F-2A749185FA67}" type="datetimeFigureOut">
              <a:rPr lang="zh-CN" altLang="en-US" smtClean="0"/>
              <a:t>2020/9/11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77160-8A87-4AE6-BB6E-0FADAAF83E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349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2E445-5466-46AE-A87F-2A749185FA67}" type="datetimeFigureOut">
              <a:rPr lang="zh-CN" altLang="en-US" smtClean="0"/>
              <a:t>2020/9/11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77160-8A87-4AE6-BB6E-0FADAAF83E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4254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2E445-5466-46AE-A87F-2A749185FA67}" type="datetimeFigureOut">
              <a:rPr lang="zh-CN" altLang="en-US" smtClean="0"/>
              <a:t>2020/9/11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77160-8A87-4AE6-BB6E-0FADAAF83E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0592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2E445-5466-46AE-A87F-2A749185FA67}" type="datetimeFigureOut">
              <a:rPr lang="zh-CN" altLang="en-US" smtClean="0"/>
              <a:t>2020/9/11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77160-8A87-4AE6-BB6E-0FADAAF83E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2022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2E445-5466-46AE-A87F-2A749185FA67}" type="datetimeFigureOut">
              <a:rPr lang="zh-CN" altLang="en-US" smtClean="0"/>
              <a:t>2020/9/11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77160-8A87-4AE6-BB6E-0FADAAF83E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6517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2E445-5466-46AE-A87F-2A749185FA67}" type="datetimeFigureOut">
              <a:rPr lang="zh-CN" altLang="en-US" smtClean="0"/>
              <a:t>2020/9/11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77160-8A87-4AE6-BB6E-0FADAAF83E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4107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2E445-5466-46AE-A87F-2A749185FA67}" type="datetimeFigureOut">
              <a:rPr lang="zh-CN" altLang="en-US" smtClean="0"/>
              <a:t>2020/9/11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77160-8A87-4AE6-BB6E-0FADAAF83E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7036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2E445-5466-46AE-A87F-2A749185FA67}" type="datetimeFigureOut">
              <a:rPr lang="zh-CN" altLang="en-US" smtClean="0"/>
              <a:t>2020/9/11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77160-8A87-4AE6-BB6E-0FADAAF83E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4431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2E445-5466-46AE-A87F-2A749185FA67}" type="datetimeFigureOut">
              <a:rPr lang="zh-CN" altLang="en-US" smtClean="0"/>
              <a:t>2020/9/11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77160-8A87-4AE6-BB6E-0FADAAF83E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4454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2E445-5466-46AE-A87F-2A749185FA67}" type="datetimeFigureOut">
              <a:rPr lang="zh-CN" altLang="en-US" smtClean="0"/>
              <a:t>2020/9/11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77160-8A87-4AE6-BB6E-0FADAAF83E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752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2E445-5466-46AE-A87F-2A749185FA67}" type="datetimeFigureOut">
              <a:rPr lang="zh-CN" altLang="en-US" smtClean="0"/>
              <a:t>2020/9/11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77160-8A87-4AE6-BB6E-0FADAAF83E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5879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32E445-5466-46AE-A87F-2A749185FA67}" type="datetimeFigureOut">
              <a:rPr lang="zh-CN" altLang="en-US" smtClean="0"/>
              <a:t>2020/9/11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977160-8A87-4AE6-BB6E-0FADAAF83E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8101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"/>
          <p:cNvSpPr txBox="1"/>
          <p:nvPr/>
        </p:nvSpPr>
        <p:spPr>
          <a:xfrm>
            <a:off x="3575944" y="204818"/>
            <a:ext cx="4320000" cy="270000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105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Infants who were born between Jan.1</a:t>
            </a:r>
            <a:r>
              <a:rPr lang="en-US" sz="1050" kern="100" baseline="300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st</a:t>
            </a:r>
            <a:r>
              <a:rPr lang="en-US" sz="105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2013 and Dec. 31</a:t>
            </a:r>
            <a:r>
              <a:rPr lang="en-US" sz="1050" kern="100" baseline="300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th</a:t>
            </a:r>
            <a:r>
              <a:rPr lang="en-US" sz="105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105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2018 </a:t>
            </a:r>
            <a:r>
              <a:rPr lang="en-US" sz="105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en-US" sz="105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n=225043)</a:t>
            </a:r>
            <a:endParaRPr lang="zh-CN" sz="1050" kern="100" dirty="0">
              <a:effectLst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文本框 6"/>
          <p:cNvSpPr txBox="1"/>
          <p:nvPr/>
        </p:nvSpPr>
        <p:spPr>
          <a:xfrm>
            <a:off x="1354424" y="944728"/>
            <a:ext cx="2628000" cy="576000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0"/>
              </a:spcAft>
            </a:pPr>
            <a:r>
              <a:rPr lang="en-US" sz="105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Exclude: </a:t>
            </a:r>
            <a:endParaRPr lang="zh-CN" sz="1050" kern="100" dirty="0">
              <a:effectLst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105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Infants who were not visited between </a:t>
            </a:r>
            <a:r>
              <a:rPr lang="en-US" sz="105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Sep.1st </a:t>
            </a:r>
            <a:r>
              <a:rPr lang="en-US" sz="105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and </a:t>
            </a:r>
            <a:r>
              <a:rPr lang="en-US" sz="105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Sep. </a:t>
            </a:r>
            <a:r>
              <a:rPr lang="en-US" sz="105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30th for each </a:t>
            </a:r>
            <a:r>
              <a:rPr lang="en-US" sz="105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year </a:t>
            </a:r>
            <a:r>
              <a:rPr lang="en-US" sz="105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en-US" sz="105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n=178501)</a:t>
            </a:r>
            <a:endParaRPr lang="zh-CN" sz="1050" kern="100" dirty="0">
              <a:effectLst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363371" y="666108"/>
            <a:ext cx="2628000" cy="279532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1050" kern="1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For time </a:t>
            </a:r>
            <a:r>
              <a:rPr lang="en-US" sz="1050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trends of EBF </a:t>
            </a:r>
            <a:r>
              <a:rPr lang="en-US" sz="1050" kern="1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prevalence </a:t>
            </a:r>
            <a:r>
              <a:rPr lang="en-US" sz="1050" kern="100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estimate</a:t>
            </a:r>
            <a:endParaRPr lang="zh-CN" sz="1050" kern="100" dirty="0">
              <a:effectLst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3"/>
          <p:cNvSpPr txBox="1"/>
          <p:nvPr/>
        </p:nvSpPr>
        <p:spPr>
          <a:xfrm>
            <a:off x="3117399" y="1640016"/>
            <a:ext cx="2412000" cy="432000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0"/>
              </a:spcAft>
            </a:pPr>
            <a:r>
              <a:rPr lang="en-US" sz="105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Infants who were visited between </a:t>
            </a:r>
            <a:r>
              <a:rPr lang="en-US" sz="105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Sep.1st </a:t>
            </a:r>
            <a:r>
              <a:rPr lang="en-US" sz="105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and </a:t>
            </a:r>
            <a:r>
              <a:rPr lang="en-US" sz="105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Sep. </a:t>
            </a:r>
            <a:r>
              <a:rPr lang="en-US" sz="105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30th for each year (</a:t>
            </a:r>
            <a:r>
              <a:rPr lang="en-US" sz="105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n=46542)</a:t>
            </a:r>
            <a:endParaRPr lang="zh-CN" sz="1050" kern="100" dirty="0">
              <a:effectLst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11"/>
          <p:cNvSpPr txBox="1"/>
          <p:nvPr/>
        </p:nvSpPr>
        <p:spPr>
          <a:xfrm>
            <a:off x="1354424" y="2216426"/>
            <a:ext cx="2628000" cy="576000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0"/>
              </a:spcAft>
            </a:pPr>
            <a:r>
              <a:rPr lang="en-US" sz="105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Exclude: </a:t>
            </a:r>
            <a:endParaRPr lang="zh-CN" sz="1050" kern="100" dirty="0">
              <a:effectLst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105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Infants who were over 180 days old at the visit (</a:t>
            </a:r>
            <a:r>
              <a:rPr lang="en-US" sz="105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n=14123)</a:t>
            </a:r>
            <a:endParaRPr lang="zh-CN" sz="1050" kern="100" dirty="0">
              <a:effectLst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10" name="肘形连接符 9"/>
          <p:cNvCxnSpPr>
            <a:stCxn id="4" idx="2"/>
            <a:endCxn id="7" idx="0"/>
          </p:cNvCxnSpPr>
          <p:nvPr/>
        </p:nvCxnSpPr>
        <p:spPr>
          <a:xfrm rot="5400000">
            <a:off x="4447073" y="351145"/>
            <a:ext cx="1165198" cy="1412545"/>
          </a:xfrm>
          <a:prstGeom prst="bentConnector3">
            <a:avLst>
              <a:gd name="adj1" fmla="val 17639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14"/>
          <p:cNvCxnSpPr/>
          <p:nvPr/>
        </p:nvCxnSpPr>
        <p:spPr>
          <a:xfrm flipH="1" flipV="1">
            <a:off x="3982425" y="1231903"/>
            <a:ext cx="34097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8"/>
          <p:cNvSpPr txBox="1"/>
          <p:nvPr/>
        </p:nvSpPr>
        <p:spPr>
          <a:xfrm>
            <a:off x="3117399" y="2911145"/>
            <a:ext cx="2412000" cy="432000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0"/>
              </a:spcAft>
            </a:pPr>
            <a:r>
              <a:rPr lang="en-US" sz="105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Infants who were 180 days old or younger at the visit (</a:t>
            </a:r>
            <a:r>
              <a:rPr lang="en-US" sz="105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n=32419)</a:t>
            </a:r>
            <a:endParaRPr lang="zh-CN" sz="1050" kern="100" dirty="0">
              <a:effectLst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19" name="直接箭头连接符 18"/>
          <p:cNvCxnSpPr>
            <a:stCxn id="7" idx="2"/>
            <a:endCxn id="17" idx="0"/>
          </p:cNvCxnSpPr>
          <p:nvPr/>
        </p:nvCxnSpPr>
        <p:spPr>
          <a:xfrm>
            <a:off x="4323399" y="2072016"/>
            <a:ext cx="0" cy="83912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箭头连接符 20"/>
          <p:cNvCxnSpPr/>
          <p:nvPr/>
        </p:nvCxnSpPr>
        <p:spPr>
          <a:xfrm flipH="1" flipV="1">
            <a:off x="3982426" y="2504426"/>
            <a:ext cx="34097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矩形 21"/>
          <p:cNvSpPr/>
          <p:nvPr/>
        </p:nvSpPr>
        <p:spPr>
          <a:xfrm>
            <a:off x="1253768" y="584639"/>
            <a:ext cx="4351802" cy="3977938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50"/>
          </a:p>
        </p:txBody>
      </p:sp>
      <p:sp>
        <p:nvSpPr>
          <p:cNvPr id="25" name="文本框 3"/>
          <p:cNvSpPr txBox="1"/>
          <p:nvPr/>
        </p:nvSpPr>
        <p:spPr>
          <a:xfrm>
            <a:off x="5931653" y="1696573"/>
            <a:ext cx="2412000" cy="432000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0"/>
              </a:spcAft>
            </a:pPr>
            <a:r>
              <a:rPr lang="en-US" sz="105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Infants who </a:t>
            </a:r>
            <a:r>
              <a:rPr lang="en-US" sz="105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participated all three visits </a:t>
            </a:r>
            <a:r>
              <a:rPr lang="en-US" sz="105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en-US" sz="105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n=165630)</a:t>
            </a:r>
            <a:endParaRPr lang="zh-CN" sz="1050" kern="100" dirty="0">
              <a:effectLst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6" name="文本框 6"/>
          <p:cNvSpPr txBox="1"/>
          <p:nvPr/>
        </p:nvSpPr>
        <p:spPr>
          <a:xfrm>
            <a:off x="7478627" y="854354"/>
            <a:ext cx="3493424" cy="748907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0"/>
              </a:spcAft>
            </a:pPr>
            <a:r>
              <a:rPr lang="en-US" sz="105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Exclude: </a:t>
            </a:r>
            <a:endParaRPr lang="zh-CN" sz="1050" kern="100" dirty="0">
              <a:effectLst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28600" indent="-228600" algn="just">
              <a:spcAft>
                <a:spcPts val="0"/>
              </a:spcAft>
              <a:buAutoNum type="arabicPeriod"/>
            </a:pPr>
            <a:r>
              <a:rPr lang="en-US" sz="105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No data at 1 month’s visit (n=34565)</a:t>
            </a:r>
          </a:p>
          <a:p>
            <a:pPr marL="228600" indent="-228600" algn="just">
              <a:spcAft>
                <a:spcPts val="0"/>
              </a:spcAft>
              <a:buAutoNum type="arabicPeriod"/>
            </a:pPr>
            <a:r>
              <a:rPr lang="en-US" altLang="zh-CN" sz="1050" kern="100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No data at 3 months’ visit after 1 month’s visit (n=13455)</a:t>
            </a:r>
          </a:p>
          <a:p>
            <a:pPr marL="228600" indent="-228600" algn="just">
              <a:spcAft>
                <a:spcPts val="0"/>
              </a:spcAft>
              <a:buAutoNum type="arabicPeriod"/>
            </a:pPr>
            <a:r>
              <a:rPr lang="en-US" altLang="zh-CN" sz="105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No data at 6 months’ visit after 3 months’ visit (n=11393)</a:t>
            </a:r>
            <a:endParaRPr lang="zh-CN" sz="1050" kern="100" dirty="0">
              <a:effectLst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28" name="肘形连接符 27"/>
          <p:cNvCxnSpPr>
            <a:stCxn id="4" idx="2"/>
            <a:endCxn id="25" idx="0"/>
          </p:cNvCxnSpPr>
          <p:nvPr/>
        </p:nvCxnSpPr>
        <p:spPr>
          <a:xfrm rot="16200000" flipH="1">
            <a:off x="5825921" y="384840"/>
            <a:ext cx="1221755" cy="1401709"/>
          </a:xfrm>
          <a:prstGeom prst="bentConnector3">
            <a:avLst>
              <a:gd name="adj1" fmla="val 16822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箭头连接符 29"/>
          <p:cNvCxnSpPr/>
          <p:nvPr/>
        </p:nvCxnSpPr>
        <p:spPr>
          <a:xfrm flipV="1">
            <a:off x="7137653" y="1217715"/>
            <a:ext cx="34097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文本框 11"/>
          <p:cNvSpPr txBox="1"/>
          <p:nvPr/>
        </p:nvSpPr>
        <p:spPr>
          <a:xfrm>
            <a:off x="7478627" y="2216732"/>
            <a:ext cx="2628000" cy="576000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0"/>
              </a:spcAft>
            </a:pPr>
            <a:r>
              <a:rPr lang="en-US" sz="105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Exclude: </a:t>
            </a:r>
            <a:endParaRPr lang="zh-CN" sz="1050" kern="100" dirty="0">
              <a:effectLst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105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Infants who were over 180 days old at the visit (</a:t>
            </a:r>
            <a:r>
              <a:rPr lang="en-US" sz="105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n=149619)</a:t>
            </a:r>
            <a:endParaRPr lang="zh-CN" sz="1050" kern="100" dirty="0">
              <a:effectLst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9" name="文本框 8"/>
          <p:cNvSpPr txBox="1"/>
          <p:nvPr/>
        </p:nvSpPr>
        <p:spPr>
          <a:xfrm>
            <a:off x="5931653" y="2873431"/>
            <a:ext cx="2412000" cy="432000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0"/>
              </a:spcAft>
            </a:pPr>
            <a:r>
              <a:rPr lang="en-US" sz="105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Infants who were 180 days old or younger at the visit (</a:t>
            </a:r>
            <a:r>
              <a:rPr lang="en-US" sz="105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n=16011)</a:t>
            </a:r>
            <a:endParaRPr lang="zh-CN" sz="1050" kern="100" dirty="0">
              <a:effectLst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50" name="直接箭头连接符 49"/>
          <p:cNvCxnSpPr/>
          <p:nvPr/>
        </p:nvCxnSpPr>
        <p:spPr>
          <a:xfrm flipV="1">
            <a:off x="7137654" y="2510274"/>
            <a:ext cx="34097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接箭头连接符 51"/>
          <p:cNvCxnSpPr>
            <a:stCxn id="25" idx="2"/>
            <a:endCxn id="49" idx="0"/>
          </p:cNvCxnSpPr>
          <p:nvPr/>
        </p:nvCxnSpPr>
        <p:spPr>
          <a:xfrm>
            <a:off x="7137653" y="2128573"/>
            <a:ext cx="0" cy="74485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矩形 52"/>
          <p:cNvSpPr/>
          <p:nvPr/>
        </p:nvSpPr>
        <p:spPr>
          <a:xfrm>
            <a:off x="5862129" y="584639"/>
            <a:ext cx="5186082" cy="3977938"/>
          </a:xfrm>
          <a:prstGeom prst="rect">
            <a:avLst/>
          </a:prstGeom>
          <a:noFill/>
          <a:ln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50"/>
          </a:p>
        </p:txBody>
      </p:sp>
      <p:sp>
        <p:nvSpPr>
          <p:cNvPr id="54" name="文本框 53"/>
          <p:cNvSpPr txBox="1"/>
          <p:nvPr/>
        </p:nvSpPr>
        <p:spPr>
          <a:xfrm>
            <a:off x="7926384" y="595336"/>
            <a:ext cx="2628000" cy="279532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1050" kern="1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For longitudinal EBF </a:t>
            </a:r>
            <a:r>
              <a:rPr lang="en-US" sz="1050" kern="100" dirty="0" smtClean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prevalence assessment</a:t>
            </a:r>
            <a:endParaRPr lang="zh-CN" sz="1050" kern="100" dirty="0">
              <a:solidFill>
                <a:srgbClr val="00B0F0"/>
              </a:solidFill>
              <a:effectLst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9" name="文本框 11"/>
          <p:cNvSpPr txBox="1"/>
          <p:nvPr/>
        </p:nvSpPr>
        <p:spPr>
          <a:xfrm>
            <a:off x="1363371" y="3488124"/>
            <a:ext cx="2628000" cy="429745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0"/>
              </a:spcAft>
            </a:pPr>
            <a:r>
              <a:rPr lang="en-US" sz="105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Exclude: </a:t>
            </a:r>
            <a:endParaRPr lang="zh-CN" sz="1050" kern="100" dirty="0">
              <a:effectLst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105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Missing data on EBF (n=1543)</a:t>
            </a:r>
            <a:endParaRPr lang="zh-CN" sz="1050" kern="100" dirty="0">
              <a:effectLst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1" name="文本框 8"/>
          <p:cNvSpPr txBox="1"/>
          <p:nvPr/>
        </p:nvSpPr>
        <p:spPr>
          <a:xfrm>
            <a:off x="3116919" y="4056723"/>
            <a:ext cx="2412000" cy="432000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0"/>
              </a:spcAft>
            </a:pPr>
            <a:r>
              <a:rPr lang="en-US" sz="105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Infants who were </a:t>
            </a:r>
            <a:r>
              <a:rPr lang="en-US" sz="105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included in the analysis </a:t>
            </a:r>
            <a:r>
              <a:rPr lang="en-US" sz="105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en-US" sz="105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n=30876)</a:t>
            </a:r>
            <a:endParaRPr lang="zh-CN" sz="1050" kern="100" dirty="0">
              <a:effectLst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32" name="直接箭头连接符 31"/>
          <p:cNvCxnSpPr>
            <a:stCxn id="17" idx="2"/>
            <a:endCxn id="31" idx="0"/>
          </p:cNvCxnSpPr>
          <p:nvPr/>
        </p:nvCxnSpPr>
        <p:spPr>
          <a:xfrm flipH="1">
            <a:off x="4322919" y="3343145"/>
            <a:ext cx="480" cy="71357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箭头连接符 32"/>
          <p:cNvCxnSpPr/>
          <p:nvPr/>
        </p:nvCxnSpPr>
        <p:spPr>
          <a:xfrm flipH="1" flipV="1">
            <a:off x="3991373" y="3713064"/>
            <a:ext cx="34097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本框 11"/>
          <p:cNvSpPr txBox="1"/>
          <p:nvPr/>
        </p:nvSpPr>
        <p:spPr>
          <a:xfrm>
            <a:off x="7478627" y="3469499"/>
            <a:ext cx="2628000" cy="423775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0"/>
              </a:spcAft>
            </a:pPr>
            <a:r>
              <a:rPr lang="en-US" sz="105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Exclude: </a:t>
            </a:r>
            <a:endParaRPr lang="zh-CN" sz="1050" kern="100" dirty="0">
              <a:effectLst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altLang="zh-CN" sz="105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Missing data on </a:t>
            </a:r>
            <a:r>
              <a:rPr lang="en-US" altLang="zh-CN" sz="105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EBF at any visit (n=594)</a:t>
            </a:r>
            <a:endParaRPr lang="zh-CN" altLang="zh-CN" sz="1050" kern="100" dirty="0">
              <a:cs typeface="Times New Roman" panose="02020603050405020304" pitchFamily="18" charset="0"/>
            </a:endParaRPr>
          </a:p>
        </p:txBody>
      </p:sp>
      <p:sp>
        <p:nvSpPr>
          <p:cNvPr id="35" name="文本框 8"/>
          <p:cNvSpPr txBox="1"/>
          <p:nvPr/>
        </p:nvSpPr>
        <p:spPr>
          <a:xfrm>
            <a:off x="5931653" y="4056723"/>
            <a:ext cx="2412000" cy="432000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0"/>
              </a:spcAft>
            </a:pPr>
            <a:r>
              <a:rPr lang="en-US" sz="105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Infants who were 180 days old or younger at the visit (</a:t>
            </a:r>
            <a:r>
              <a:rPr lang="en-US" sz="105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n=15417)</a:t>
            </a:r>
            <a:endParaRPr lang="zh-CN" sz="1050" kern="100" dirty="0">
              <a:effectLst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36" name="直接箭头连接符 35"/>
          <p:cNvCxnSpPr/>
          <p:nvPr/>
        </p:nvCxnSpPr>
        <p:spPr>
          <a:xfrm flipV="1">
            <a:off x="7137654" y="3678198"/>
            <a:ext cx="34097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箭头连接符 36"/>
          <p:cNvCxnSpPr>
            <a:stCxn id="49" idx="2"/>
            <a:endCxn id="35" idx="0"/>
          </p:cNvCxnSpPr>
          <p:nvPr/>
        </p:nvCxnSpPr>
        <p:spPr>
          <a:xfrm>
            <a:off x="7137653" y="3305431"/>
            <a:ext cx="0" cy="75129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文本框 3"/>
          <p:cNvSpPr txBox="1"/>
          <p:nvPr/>
        </p:nvSpPr>
        <p:spPr>
          <a:xfrm>
            <a:off x="4157224" y="5318181"/>
            <a:ext cx="3240000" cy="299773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105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Infants who were </a:t>
            </a:r>
            <a:r>
              <a:rPr lang="en-US" sz="105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included in the analysis(n=222641)</a:t>
            </a:r>
            <a:endParaRPr lang="zh-CN" sz="1050" kern="100" dirty="0">
              <a:effectLst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40" name="直接箭头连接符 39"/>
          <p:cNvCxnSpPr>
            <a:stCxn id="4" idx="2"/>
            <a:endCxn id="39" idx="0"/>
          </p:cNvCxnSpPr>
          <p:nvPr/>
        </p:nvCxnSpPr>
        <p:spPr>
          <a:xfrm>
            <a:off x="5735944" y="474818"/>
            <a:ext cx="41280" cy="484336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文本框 11"/>
          <p:cNvSpPr txBox="1"/>
          <p:nvPr/>
        </p:nvSpPr>
        <p:spPr>
          <a:xfrm>
            <a:off x="6120932" y="4723273"/>
            <a:ext cx="1907826" cy="423775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0"/>
              </a:spcAft>
            </a:pPr>
            <a:r>
              <a:rPr lang="en-US" sz="105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Exclude: </a:t>
            </a:r>
            <a:endParaRPr lang="zh-CN" sz="1050" kern="100" dirty="0">
              <a:effectLst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altLang="zh-CN" sz="105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Missing data on </a:t>
            </a:r>
            <a:r>
              <a:rPr lang="en-US" altLang="zh-CN" sz="105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EIBF (n=2402)</a:t>
            </a:r>
            <a:endParaRPr lang="zh-CN" altLang="zh-CN" sz="1050" kern="100" dirty="0">
              <a:cs typeface="Times New Roman" panose="02020603050405020304" pitchFamily="18" charset="0"/>
            </a:endParaRPr>
          </a:p>
        </p:txBody>
      </p:sp>
      <p:cxnSp>
        <p:nvCxnSpPr>
          <p:cNvPr id="56" name="直接箭头连接符 55"/>
          <p:cNvCxnSpPr/>
          <p:nvPr/>
        </p:nvCxnSpPr>
        <p:spPr>
          <a:xfrm flipV="1">
            <a:off x="5779959" y="4931972"/>
            <a:ext cx="34097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矩形 56"/>
          <p:cNvSpPr/>
          <p:nvPr/>
        </p:nvSpPr>
        <p:spPr>
          <a:xfrm>
            <a:off x="3430949" y="4644560"/>
            <a:ext cx="4742090" cy="1080339"/>
          </a:xfrm>
          <a:prstGeom prst="rect">
            <a:avLst/>
          </a:prstGeom>
          <a:noFill/>
          <a:ln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50"/>
          </a:p>
        </p:txBody>
      </p:sp>
      <p:sp>
        <p:nvSpPr>
          <p:cNvPr id="58" name="文本框 57"/>
          <p:cNvSpPr txBox="1"/>
          <p:nvPr/>
        </p:nvSpPr>
        <p:spPr>
          <a:xfrm>
            <a:off x="3430949" y="4647750"/>
            <a:ext cx="2102587" cy="28474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1050" kern="100" dirty="0" smtClean="0">
                <a:solidFill>
                  <a:srgbClr val="00B05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For EIBF prevalence estimate</a:t>
            </a:r>
            <a:endParaRPr lang="zh-CN" sz="1050" kern="100" dirty="0">
              <a:solidFill>
                <a:srgbClr val="00B050"/>
              </a:solidFill>
              <a:effectLst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291518" y="5609171"/>
            <a:ext cx="55239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zh-CN" sz="14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1. The flow chart of the participants</a:t>
            </a:r>
            <a:r>
              <a:rPr lang="en-US" altLang="zh-CN" sz="1400" b="1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zh-CN" altLang="zh-CN" sz="11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253768" y="6151056"/>
            <a:ext cx="10039543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5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red frame illustrates the </a:t>
            </a:r>
            <a:r>
              <a:rPr lang="en-US" altLang="zh-CN" sz="105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flow chart </a:t>
            </a:r>
            <a:r>
              <a:rPr lang="en-US" altLang="zh-CN" sz="105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time trends of exclusive breastfeeding prevalence. The blue frame illustrates the </a:t>
            </a:r>
            <a:r>
              <a:rPr lang="en-US" altLang="zh-CN" sz="105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flow chart </a:t>
            </a:r>
            <a:r>
              <a:rPr lang="en-US" altLang="zh-CN" sz="105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longitudinal exclusive breastfeeding prevalence. The green frame illustrates the </a:t>
            </a:r>
            <a:r>
              <a:rPr lang="en-US" altLang="zh-CN" sz="105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flow chart </a:t>
            </a:r>
            <a:r>
              <a:rPr lang="en-US" altLang="zh-CN" sz="105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early initiation of breastfeeding.</a:t>
            </a:r>
            <a:endParaRPr lang="zh-CN" altLang="zh-CN" sz="105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altLang="zh-CN" sz="105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EBF, </a:t>
            </a:r>
            <a:r>
              <a:rPr lang="en-US" altLang="zh-CN" sz="105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exclusive </a:t>
            </a:r>
            <a:r>
              <a:rPr lang="en-US" altLang="zh-CN" sz="105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breastfeeding. EIBF, </a:t>
            </a:r>
            <a:r>
              <a:rPr lang="en-US" altLang="zh-CN" sz="105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early initiation of </a:t>
            </a:r>
            <a:r>
              <a:rPr lang="en-US" altLang="zh-CN" sz="105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breastfeeding. </a:t>
            </a:r>
            <a:r>
              <a:rPr lang="en-US" altLang="zh-CN" sz="105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zh-CN" sz="105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sz="105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number of infants.</a:t>
            </a:r>
            <a:endParaRPr lang="zh-CN" altLang="en-US" sz="1050" dirty="0"/>
          </a:p>
        </p:txBody>
      </p:sp>
    </p:spTree>
    <p:extLst>
      <p:ext uri="{BB962C8B-B14F-4D97-AF65-F5344CB8AC3E}">
        <p14:creationId xmlns:p14="http://schemas.microsoft.com/office/powerpoint/2010/main" val="3377597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773</TotalTime>
  <Words>307</Words>
  <Application>Microsoft Office PowerPoint</Application>
  <PresentationFormat>自定义</PresentationFormat>
  <Paragraphs>30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dell</dc:creator>
  <cp:lastModifiedBy>admin</cp:lastModifiedBy>
  <cp:revision>32</cp:revision>
  <dcterms:created xsi:type="dcterms:W3CDTF">2020-02-18T02:10:58Z</dcterms:created>
  <dcterms:modified xsi:type="dcterms:W3CDTF">2020-09-11T08:47:07Z</dcterms:modified>
</cp:coreProperties>
</file>