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4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74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32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65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14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20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44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35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3411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897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965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169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B5DE6-D14D-4A4A-B094-8633E4072F50}" type="datetimeFigureOut">
              <a:rPr lang="fr-FR" smtClean="0"/>
              <a:t>06/08/2020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5076B-A538-47E1-8653-9869E96F0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30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492009" y="6525344"/>
            <a:ext cx="616495" cy="332656"/>
          </a:xfrm>
        </p:spPr>
        <p:txBody>
          <a:bodyPr/>
          <a:lstStyle/>
          <a:p>
            <a:fld id="{675AB8B9-1AF4-4CDC-852F-6ADCB31EA5BE}" type="slidenum">
              <a:rPr lang="fr-FR" smtClean="0"/>
              <a:t>1</a:t>
            </a:fld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127122" y="1196752"/>
            <a:ext cx="8981174" cy="4530327"/>
            <a:chOff x="127122" y="1196752"/>
            <a:chExt cx="8981174" cy="4530327"/>
          </a:xfrm>
        </p:grpSpPr>
        <p:grpSp>
          <p:nvGrpSpPr>
            <p:cNvPr id="2" name="Groupe 1"/>
            <p:cNvGrpSpPr/>
            <p:nvPr/>
          </p:nvGrpSpPr>
          <p:grpSpPr>
            <a:xfrm>
              <a:off x="127122" y="1196752"/>
              <a:ext cx="8981174" cy="4530327"/>
              <a:chOff x="127122" y="1196752"/>
              <a:chExt cx="8981174" cy="4530327"/>
            </a:xfrm>
          </p:grpSpPr>
          <p:sp>
            <p:nvSpPr>
              <p:cNvPr id="5" name="Rectangle à coins arrondis 4"/>
              <p:cNvSpPr/>
              <p:nvPr/>
            </p:nvSpPr>
            <p:spPr>
              <a:xfrm>
                <a:off x="371925" y="2402366"/>
                <a:ext cx="1656000" cy="126981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err="1" smtClean="0">
                    <a:solidFill>
                      <a:schemeClr val="tx1"/>
                    </a:solidFill>
                  </a:rPr>
                  <a:t>Haematologist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Flèche droite 5"/>
              <p:cNvSpPr/>
              <p:nvPr/>
            </p:nvSpPr>
            <p:spPr>
              <a:xfrm>
                <a:off x="2123728" y="2825840"/>
                <a:ext cx="873482" cy="360040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754131" y="4126641"/>
                <a:ext cx="2520000" cy="1600438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/>
                  <a:t>Creates</a:t>
                </a:r>
                <a:r>
                  <a:rPr lang="fr-FR" sz="1400" dirty="0" smtClean="0"/>
                  <a:t> the patient in the </a:t>
                </a:r>
                <a:r>
                  <a:rPr lang="fr-FR" sz="1400" dirty="0" err="1" smtClean="0"/>
                  <a:t>eCRF</a:t>
                </a:r>
                <a:r>
                  <a:rPr lang="fr-FR" sz="1400" dirty="0" smtClean="0"/>
                  <a:t> and </a:t>
                </a:r>
                <a:r>
                  <a:rPr lang="fr-FR" sz="1400" dirty="0" err="1" smtClean="0"/>
                  <a:t>obtains</a:t>
                </a:r>
                <a:r>
                  <a:rPr lang="fr-FR" sz="1400" dirty="0" smtClean="0"/>
                  <a:t> a unique inclusion </a:t>
                </a:r>
                <a:r>
                  <a:rPr lang="fr-FR" sz="1400" dirty="0" err="1" smtClean="0"/>
                  <a:t>number</a:t>
                </a:r>
                <a:endParaRPr lang="fr-FR" sz="1400" dirty="0" smtClean="0"/>
              </a:p>
              <a:p>
                <a:pPr marL="285750" lvl="1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/>
                  <a:t>Writes</a:t>
                </a:r>
                <a:r>
                  <a:rPr lang="fr-FR" sz="1400" dirty="0" smtClean="0"/>
                  <a:t> the patient inclusion </a:t>
                </a:r>
                <a:r>
                  <a:rPr lang="fr-FR" sz="1400" dirty="0" err="1" smtClean="0"/>
                  <a:t>number</a:t>
                </a:r>
                <a:r>
                  <a:rPr lang="fr-FR" sz="1400" dirty="0" smtClean="0"/>
                  <a:t> on auto-questionnaires, </a:t>
                </a:r>
                <a:r>
                  <a:rPr lang="fr-FR" sz="1400" dirty="0" err="1" smtClean="0"/>
                  <a:t>blood</a:t>
                </a:r>
                <a:r>
                  <a:rPr lang="fr-FR" sz="1400" dirty="0" smtClean="0"/>
                  <a:t> tubes labels and reports</a:t>
                </a:r>
              </a:p>
            </p:txBody>
          </p:sp>
          <p:sp>
            <p:nvSpPr>
              <p:cNvPr id="14" name="Flèche droite 13"/>
              <p:cNvSpPr/>
              <p:nvPr/>
            </p:nvSpPr>
            <p:spPr>
              <a:xfrm rot="19716426">
                <a:off x="4776242" y="2316398"/>
                <a:ext cx="874800" cy="360040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dirty="0" smtClean="0"/>
                  <a:t>FAX</a:t>
                </a:r>
                <a:endParaRPr lang="fr-FR" sz="1600" dirty="0"/>
              </a:p>
            </p:txBody>
          </p:sp>
          <p:sp>
            <p:nvSpPr>
              <p:cNvPr id="18" name="Rectangle à coins arrondis 17"/>
              <p:cNvSpPr/>
              <p:nvPr/>
            </p:nvSpPr>
            <p:spPr>
              <a:xfrm>
                <a:off x="5646353" y="1196752"/>
                <a:ext cx="1527267" cy="148440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500" dirty="0" err="1" smtClean="0"/>
                  <a:t>Coordinating</a:t>
                </a:r>
                <a:r>
                  <a:rPr lang="fr-FR" sz="1500" dirty="0" smtClean="0"/>
                  <a:t> center for </a:t>
                </a:r>
                <a:r>
                  <a:rPr lang="fr-FR" sz="1500" dirty="0" err="1" smtClean="0"/>
                  <a:t>hematological</a:t>
                </a:r>
                <a:r>
                  <a:rPr lang="fr-FR" sz="1500" dirty="0" smtClean="0"/>
                  <a:t> </a:t>
                </a:r>
                <a:r>
                  <a:rPr lang="fr-FR" sz="1500" dirty="0" err="1" smtClean="0"/>
                  <a:t>malignancy</a:t>
                </a:r>
                <a:r>
                  <a:rPr lang="fr-FR" sz="1500" dirty="0" smtClean="0"/>
                  <a:t> </a:t>
                </a:r>
                <a:r>
                  <a:rPr lang="fr-FR" sz="1500" dirty="0" err="1" smtClean="0"/>
                  <a:t>registries</a:t>
                </a:r>
                <a:r>
                  <a:rPr lang="fr-FR" sz="1500" dirty="0" smtClean="0"/>
                  <a:t> (Bordeaux)</a:t>
                </a:r>
                <a:endParaRPr lang="fr-FR" sz="15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236296" y="1196752"/>
                <a:ext cx="1872000" cy="148440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q"/>
                </a:pPr>
                <a:r>
                  <a:rPr lang="fr-FR" sz="1200" dirty="0" smtClean="0">
                    <a:solidFill>
                      <a:schemeClr val="dk1"/>
                    </a:solidFill>
                  </a:rPr>
                  <a:t>First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name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, last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name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,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complete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birthdate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 and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address</a:t>
                </a:r>
                <a:endParaRPr lang="fr-FR" sz="1200" dirty="0">
                  <a:solidFill>
                    <a:schemeClr val="dk1"/>
                  </a:solidFill>
                </a:endParaRPr>
              </a:p>
              <a:p>
                <a:pPr marL="171450" indent="-171450">
                  <a:buFont typeface="Wingdings" panose="05000000000000000000" pitchFamily="2" charset="2"/>
                  <a:buChar char="q"/>
                </a:pPr>
                <a:r>
                  <a:rPr lang="fr-FR" sz="1200" dirty="0" smtClean="0">
                    <a:solidFill>
                      <a:schemeClr val="dk1"/>
                    </a:solidFill>
                  </a:rPr>
                  <a:t>Nominative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pathological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 reports</a:t>
                </a:r>
              </a:p>
            </p:txBody>
          </p:sp>
          <p:sp>
            <p:nvSpPr>
              <p:cNvPr id="20" name="Flèche droite 19"/>
              <p:cNvSpPr/>
              <p:nvPr/>
            </p:nvSpPr>
            <p:spPr>
              <a:xfrm>
                <a:off x="4782935" y="2978457"/>
                <a:ext cx="874800" cy="360040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smtClean="0"/>
                  <a:t>FAX</a:t>
                </a:r>
                <a:endParaRPr lang="fr-FR" sz="1600"/>
              </a:p>
            </p:txBody>
          </p:sp>
          <p:sp>
            <p:nvSpPr>
              <p:cNvPr id="22" name="Rectangle à coins arrondis 21"/>
              <p:cNvSpPr/>
              <p:nvPr/>
            </p:nvSpPr>
            <p:spPr>
              <a:xfrm>
                <a:off x="5646353" y="2830743"/>
                <a:ext cx="1526400" cy="86409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LYSARC (Lyon)</a:t>
                </a:r>
                <a:endParaRPr lang="fr-FR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236296" y="2780928"/>
                <a:ext cx="1872000" cy="104535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q"/>
                </a:pPr>
                <a:r>
                  <a:rPr lang="fr-FR" sz="1200" dirty="0" err="1" smtClean="0">
                    <a:solidFill>
                      <a:schemeClr val="dk1"/>
                    </a:solidFill>
                  </a:rPr>
                  <a:t>Anonymized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 </a:t>
                </a:r>
                <a:r>
                  <a:rPr lang="fr-FR" sz="1200" dirty="0" err="1" smtClean="0">
                    <a:solidFill>
                      <a:schemeClr val="dk1"/>
                    </a:solidFill>
                  </a:rPr>
                  <a:t>pathological</a:t>
                </a:r>
                <a:r>
                  <a:rPr lang="fr-FR" sz="1200" dirty="0" smtClean="0">
                    <a:solidFill>
                      <a:schemeClr val="dk1"/>
                    </a:solidFill>
                  </a:rPr>
                  <a:t> reports</a:t>
                </a:r>
              </a:p>
              <a:p>
                <a:pPr marL="171450" indent="-171450">
                  <a:buFont typeface="Wingdings" panose="05000000000000000000" pitchFamily="2" charset="2"/>
                  <a:buChar char="q"/>
                </a:pPr>
                <a:r>
                  <a:rPr lang="fr-FR" sz="1200" dirty="0" err="1" smtClean="0"/>
                  <a:t>Anonymized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medical</a:t>
                </a:r>
                <a:r>
                  <a:rPr lang="fr-FR" sz="1200" dirty="0" smtClean="0"/>
                  <a:t> reports</a:t>
                </a:r>
                <a:endParaRPr lang="fr-FR" sz="1200" dirty="0" smtClean="0">
                  <a:solidFill>
                    <a:schemeClr val="dk1"/>
                  </a:solidFill>
                </a:endParaRPr>
              </a:p>
            </p:txBody>
          </p:sp>
          <p:sp>
            <p:nvSpPr>
              <p:cNvPr id="24" name="Flèche droite 23"/>
              <p:cNvSpPr/>
              <p:nvPr/>
            </p:nvSpPr>
            <p:spPr>
              <a:xfrm rot="2042777">
                <a:off x="4780355" y="3573351"/>
                <a:ext cx="874800" cy="360040"/>
              </a:xfrm>
              <a:prstGeom prst="rightArrow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dirty="0" smtClean="0"/>
                  <a:t>GIVES</a:t>
                </a:r>
                <a:endParaRPr lang="fr-FR" sz="1600" dirty="0"/>
              </a:p>
            </p:txBody>
          </p:sp>
          <p:sp>
            <p:nvSpPr>
              <p:cNvPr id="25" name="Rectangle à coins arrondis 24"/>
              <p:cNvSpPr/>
              <p:nvPr/>
            </p:nvSpPr>
            <p:spPr>
              <a:xfrm>
                <a:off x="5646353" y="3997443"/>
                <a:ext cx="1526400" cy="864096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Patient</a:t>
                </a:r>
                <a:endParaRPr lang="fr-FR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236296" y="4149080"/>
                <a:ext cx="1872000" cy="62482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171450" indent="-171450">
                  <a:buFont typeface="Wingdings" panose="05000000000000000000" pitchFamily="2" charset="2"/>
                  <a:buChar char="q"/>
                </a:pPr>
                <a:r>
                  <a:rPr lang="fr-FR" sz="1200" dirty="0" smtClean="0">
                    <a:solidFill>
                      <a:schemeClr val="dk1"/>
                    </a:solidFill>
                  </a:rPr>
                  <a:t>Auto-questionnaire</a:t>
                </a:r>
              </a:p>
              <a:p>
                <a:pPr marL="171450" indent="-171450">
                  <a:buFont typeface="Wingdings" panose="05000000000000000000" pitchFamily="2" charset="2"/>
                  <a:buChar char="q"/>
                </a:pPr>
                <a:r>
                  <a:rPr lang="fr-FR" sz="1200" dirty="0" smtClean="0"/>
                  <a:t>Appointement for the face-to-face interview</a:t>
                </a:r>
                <a:endParaRPr lang="fr-FR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27122" y="4111957"/>
                <a:ext cx="2520000" cy="160043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>
                    <a:solidFill>
                      <a:schemeClr val="tx1"/>
                    </a:solidFill>
                  </a:rPr>
                  <a:t>Informs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the patient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>
                    <a:solidFill>
                      <a:schemeClr val="tx1"/>
                    </a:solidFill>
                  </a:rPr>
                  <a:t>Obtains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1400" dirty="0" err="1" smtClean="0">
                    <a:solidFill>
                      <a:schemeClr val="tx1"/>
                    </a:solidFill>
                  </a:rPr>
                  <a:t>written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consent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>
                    <a:solidFill>
                      <a:schemeClr val="tx1"/>
                    </a:solidFill>
                  </a:rPr>
                  <a:t>Fills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in the G8 questionnaire (for patients </a:t>
                </a:r>
                <a:r>
                  <a:rPr lang="fr-FR" sz="1400" dirty="0" err="1" smtClean="0">
                    <a:solidFill>
                      <a:schemeClr val="tx1"/>
                    </a:solidFill>
                  </a:rPr>
                  <a:t>older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400" dirty="0" err="1" smtClean="0">
                    <a:solidFill>
                      <a:schemeClr val="tx1"/>
                    </a:solidFill>
                  </a:rPr>
                  <a:t>than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70)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>
                    <a:solidFill>
                      <a:schemeClr val="tx1"/>
                    </a:solidFill>
                  </a:rPr>
                  <a:t>Informs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the CRA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fr-FR" sz="1400" dirty="0" err="1" smtClean="0">
                    <a:solidFill>
                      <a:schemeClr val="tx1"/>
                    </a:solidFill>
                  </a:rPr>
                  <a:t>Sends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a standard </a:t>
                </a:r>
                <a:r>
                  <a:rPr lang="fr-FR" sz="1400" dirty="0" err="1" smtClean="0">
                    <a:solidFill>
                      <a:schemeClr val="tx1"/>
                    </a:solidFill>
                  </a:rPr>
                  <a:t>letter</a:t>
                </a:r>
                <a:r>
                  <a:rPr lang="fr-FR" sz="1400" dirty="0" smtClean="0">
                    <a:solidFill>
                      <a:schemeClr val="tx1"/>
                    </a:solidFill>
                  </a:rPr>
                  <a:t> to the GP</a:t>
                </a:r>
              </a:p>
            </p:txBody>
          </p:sp>
          <p:sp>
            <p:nvSpPr>
              <p:cNvPr id="29" name="Rectangle à coins arrondis 28"/>
              <p:cNvSpPr/>
              <p:nvPr/>
            </p:nvSpPr>
            <p:spPr>
              <a:xfrm>
                <a:off x="3090497" y="2402365"/>
                <a:ext cx="1656000" cy="126981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err="1" smtClean="0">
                    <a:solidFill>
                      <a:schemeClr val="tx1"/>
                    </a:solidFill>
                  </a:rPr>
                  <a:t>Clinical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Research</a:t>
                </a:r>
                <a:r>
                  <a:rPr lang="fr-FR" dirty="0" smtClean="0">
                    <a:solidFill>
                      <a:schemeClr val="tx1"/>
                    </a:solidFill>
                  </a:rPr>
                  <a:t> Assistant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" name="ZoneTexte 2"/>
            <p:cNvSpPr txBox="1"/>
            <p:nvPr/>
          </p:nvSpPr>
          <p:spPr>
            <a:xfrm>
              <a:off x="4860032" y="2195572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*</a:t>
              </a:r>
              <a:endParaRPr lang="fr-FR" dirty="0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5436096" y="4994012"/>
              <a:ext cx="35283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400" dirty="0" smtClean="0"/>
                <a:t>* </a:t>
              </a:r>
              <a:r>
                <a:rPr lang="fr-FR" sz="1400" dirty="0" err="1" smtClean="0"/>
                <a:t>Only</a:t>
              </a:r>
              <a:r>
                <a:rPr lang="fr-FR" sz="1400" dirty="0" smtClean="0"/>
                <a:t> for patients living in an area </a:t>
              </a:r>
              <a:r>
                <a:rPr lang="fr-FR" sz="1400" dirty="0" err="1" smtClean="0"/>
                <a:t>covered</a:t>
              </a:r>
              <a:r>
                <a:rPr lang="fr-FR" sz="1400" dirty="0" smtClean="0"/>
                <a:t> by a cancer </a:t>
              </a:r>
              <a:r>
                <a:rPr lang="fr-FR" sz="1400" dirty="0" err="1" smtClean="0"/>
                <a:t>registry</a:t>
              </a:r>
              <a:endParaRPr lang="fr-F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6715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Affichage à l'écran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Adeline Bernier</dc:creator>
  <cp:lastModifiedBy>Adeline Bernier</cp:lastModifiedBy>
  <cp:revision>1</cp:revision>
  <dcterms:created xsi:type="dcterms:W3CDTF">2020-08-06T12:16:13Z</dcterms:created>
  <dcterms:modified xsi:type="dcterms:W3CDTF">2020-08-06T12:16:43Z</dcterms:modified>
</cp:coreProperties>
</file>