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86"/>
    <p:restoredTop sz="94692"/>
  </p:normalViewPr>
  <p:slideViewPr>
    <p:cSldViewPr snapToGrid="0">
      <p:cViewPr varScale="1">
        <p:scale>
          <a:sx n="102" d="100"/>
          <a:sy n="102" d="100"/>
        </p:scale>
        <p:origin x="13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14400" cy="9144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87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9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8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75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72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1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61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1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6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458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94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84104-7C8C-9C43-BFC2-4C97C6D9E3A2}" type="datetimeFigureOut">
              <a:rPr lang="en-US" smtClean="0"/>
              <a:t>9/28/23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95693-DE3A-DE42-BFED-331B7925FE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23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5F81502-9810-E243-16D6-AD306D974A49}"/>
              </a:ext>
            </a:extLst>
          </p:cNvPr>
          <p:cNvSpPr txBox="1"/>
          <p:nvPr/>
        </p:nvSpPr>
        <p:spPr>
          <a:xfrm>
            <a:off x="576197" y="488515"/>
            <a:ext cx="5600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1</a:t>
            </a: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Flowchart of analytic sample and subsample preparation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A06E575-66C3-65C6-69AB-FDA9BC05F71F}"/>
              </a:ext>
            </a:extLst>
          </p:cNvPr>
          <p:cNvGrpSpPr/>
          <p:nvPr/>
        </p:nvGrpSpPr>
        <p:grpSpPr>
          <a:xfrm>
            <a:off x="1561578" y="1472607"/>
            <a:ext cx="6020843" cy="4878263"/>
            <a:chOff x="1359944" y="1281670"/>
            <a:chExt cx="6020843" cy="4878263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61880B60-8511-5FB0-E2FA-5A7427A330CB}"/>
                </a:ext>
              </a:extLst>
            </p:cNvPr>
            <p:cNvSpPr/>
            <p:nvPr/>
          </p:nvSpPr>
          <p:spPr>
            <a:xfrm>
              <a:off x="1366557" y="1281670"/>
              <a:ext cx="1258865" cy="960403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Sample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4,000 adults contacted to participate in MI </a:t>
              </a:r>
              <a:r>
                <a:rPr lang="en-US" sz="750" dirty="0" err="1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CReSS</a:t>
              </a:r>
              <a:endParaRPr lang="en-US" sz="75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D3A7330B-8A78-6A83-87B7-708AB96013F5}"/>
                </a:ext>
              </a:extLst>
            </p:cNvPr>
            <p:cNvSpPr/>
            <p:nvPr/>
          </p:nvSpPr>
          <p:spPr>
            <a:xfrm>
              <a:off x="1366557" y="2587623"/>
              <a:ext cx="1258865" cy="960403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Participants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1,215 interviews conducted</a:t>
              </a: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70A5E08B-D857-1830-BC29-122D21D786FC}"/>
                </a:ext>
              </a:extLst>
            </p:cNvPr>
            <p:cNvSpPr/>
            <p:nvPr/>
          </p:nvSpPr>
          <p:spPr>
            <a:xfrm>
              <a:off x="1366556" y="3893576"/>
              <a:ext cx="1258865" cy="960403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Main Analytic Sample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1,088 participants remaining after excluding those with missing data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26EEEF1B-BBD0-20A7-88DE-10458D13FC12}"/>
                </a:ext>
              </a:extLst>
            </p:cNvPr>
            <p:cNvSpPr/>
            <p:nvPr/>
          </p:nvSpPr>
          <p:spPr>
            <a:xfrm>
              <a:off x="1359944" y="5199530"/>
              <a:ext cx="1258865" cy="960403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Care-seeking Analytic Subsample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677 participants who sought care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ADBE0F3-E66F-8D63-EB92-82C6BFF3B56D}"/>
                </a:ext>
              </a:extLst>
            </p:cNvPr>
            <p:cNvCxnSpPr>
              <a:cxnSpLocks/>
              <a:stCxn id="5" idx="2"/>
              <a:endCxn id="6" idx="0"/>
            </p:cNvCxnSpPr>
            <p:nvPr/>
          </p:nvCxnSpPr>
          <p:spPr>
            <a:xfrm>
              <a:off x="1995990" y="2242073"/>
              <a:ext cx="0" cy="34555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9B66884-F869-6C05-F0D9-CA64C4A4B568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 flipH="1">
              <a:off x="1995989" y="3548026"/>
              <a:ext cx="1" cy="34555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9C94A29-43F9-A566-9BAF-9A63525B209D}"/>
                </a:ext>
              </a:extLst>
            </p:cNvPr>
            <p:cNvCxnSpPr>
              <a:cxnSpLocks/>
              <a:stCxn id="7" idx="2"/>
              <a:endCxn id="8" idx="0"/>
            </p:cNvCxnSpPr>
            <p:nvPr/>
          </p:nvCxnSpPr>
          <p:spPr>
            <a:xfrm flipH="1">
              <a:off x="1989377" y="4853979"/>
              <a:ext cx="6612" cy="34555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018B3B55-4ADE-F9F6-C37F-8CE8B5082BE6}"/>
                </a:ext>
              </a:extLst>
            </p:cNvPr>
            <p:cNvSpPr/>
            <p:nvPr/>
          </p:nvSpPr>
          <p:spPr>
            <a:xfrm>
              <a:off x="2951679" y="2587623"/>
              <a:ext cx="1258865" cy="960403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Did Not Participate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Refused (n=782)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 contact (n=1464)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 (n=358)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D41BE265-074F-1ED4-25ED-8FB3BC2A255A}"/>
                </a:ext>
              </a:extLst>
            </p:cNvPr>
            <p:cNvSpPr/>
            <p:nvPr/>
          </p:nvSpPr>
          <p:spPr>
            <a:xfrm>
              <a:off x="2951679" y="3893576"/>
              <a:ext cx="1258865" cy="960403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 Included in Main Analytic Sample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Missing data (n=127)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AA3439BE-81C9-860A-29E7-5FF863E3646C}"/>
                </a:ext>
              </a:extLst>
            </p:cNvPr>
            <p:cNvSpPr/>
            <p:nvPr/>
          </p:nvSpPr>
          <p:spPr>
            <a:xfrm>
              <a:off x="2951679" y="5199530"/>
              <a:ext cx="1258865" cy="960403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 Included in Analytic Subsample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Did not seek care (n=411)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428C66A-232D-124C-6161-85E5C00DCE57}"/>
                </a:ext>
              </a:extLst>
            </p:cNvPr>
            <p:cNvCxnSpPr>
              <a:cxnSpLocks/>
              <a:stCxn id="5" idx="2"/>
              <a:endCxn id="3" idx="0"/>
            </p:cNvCxnSpPr>
            <p:nvPr/>
          </p:nvCxnSpPr>
          <p:spPr>
            <a:xfrm>
              <a:off x="1995990" y="2242073"/>
              <a:ext cx="1585122" cy="34555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3613537-CD73-7E16-252C-A16EA5C3C72D}"/>
                </a:ext>
              </a:extLst>
            </p:cNvPr>
            <p:cNvCxnSpPr>
              <a:cxnSpLocks/>
              <a:stCxn id="6" idx="2"/>
              <a:endCxn id="12" idx="0"/>
            </p:cNvCxnSpPr>
            <p:nvPr/>
          </p:nvCxnSpPr>
          <p:spPr>
            <a:xfrm>
              <a:off x="1995990" y="3548026"/>
              <a:ext cx="1585122" cy="34555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5B15E567-6472-BD52-8306-B17676591AF1}"/>
                </a:ext>
              </a:extLst>
            </p:cNvPr>
            <p:cNvCxnSpPr>
              <a:cxnSpLocks/>
              <a:stCxn id="7" idx="2"/>
              <a:endCxn id="13" idx="0"/>
            </p:cNvCxnSpPr>
            <p:nvPr/>
          </p:nvCxnSpPr>
          <p:spPr>
            <a:xfrm>
              <a:off x="1995989" y="4853979"/>
              <a:ext cx="1585123" cy="34555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7B40754-1D21-E19A-378D-3A8172939A6C}"/>
                </a:ext>
              </a:extLst>
            </p:cNvPr>
            <p:cNvSpPr/>
            <p:nvPr/>
          </p:nvSpPr>
          <p:spPr>
            <a:xfrm>
              <a:off x="4536801" y="2587622"/>
              <a:ext cx="1258865" cy="960403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 Eligible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Deceased (n=23)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 COVID-19 (n=9)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Language Other than English, Spanish, or Arabic (n=19)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 (n=33)</a:t>
              </a:r>
            </a:p>
          </p:txBody>
        </p:sp>
        <p:cxnSp>
          <p:nvCxnSpPr>
            <p:cNvPr id="2" name="Straight Arrow Connector 1">
              <a:extLst>
                <a:ext uri="{FF2B5EF4-FFF2-40B4-BE49-F238E27FC236}">
                  <a16:creationId xmlns:a16="http://schemas.microsoft.com/office/drawing/2014/main" id="{71C38FAE-6D8B-9A54-E972-C64C0329CF65}"/>
                </a:ext>
              </a:extLst>
            </p:cNvPr>
            <p:cNvCxnSpPr>
              <a:cxnSpLocks/>
              <a:stCxn id="5" idx="2"/>
              <a:endCxn id="10" idx="0"/>
            </p:cNvCxnSpPr>
            <p:nvPr/>
          </p:nvCxnSpPr>
          <p:spPr>
            <a:xfrm>
              <a:off x="1995990" y="2242073"/>
              <a:ext cx="3170244" cy="34554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E78828E1-D766-5246-4F06-ECDA9FD9819E}"/>
                </a:ext>
              </a:extLst>
            </p:cNvPr>
            <p:cNvSpPr/>
            <p:nvPr/>
          </p:nvSpPr>
          <p:spPr>
            <a:xfrm>
              <a:off x="6121922" y="2587621"/>
              <a:ext cx="1258865" cy="960403"/>
            </a:xfrm>
            <a:prstGeom prst="round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b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Not Included in Main Analytic Sample</a:t>
              </a:r>
            </a:p>
            <a:p>
              <a:pPr algn="ctr"/>
              <a:r>
                <a:rPr lang="en-US" sz="75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Proxy Required (n=97)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E23685D-8242-7860-FAC5-3419D53729D8}"/>
                </a:ext>
              </a:extLst>
            </p:cNvPr>
            <p:cNvCxnSpPr>
              <a:cxnSpLocks/>
              <a:stCxn id="5" idx="2"/>
              <a:endCxn id="9" idx="0"/>
            </p:cNvCxnSpPr>
            <p:nvPr/>
          </p:nvCxnSpPr>
          <p:spPr>
            <a:xfrm>
              <a:off x="1995990" y="2242073"/>
              <a:ext cx="4755365" cy="34554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0717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330</TotalTime>
  <Words>145</Words>
  <Application>Microsoft Macintosh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Vander Woude, Catherine</dc:creator>
  <cp:lastModifiedBy>Vander Woude, Catherine</cp:lastModifiedBy>
  <cp:revision>11</cp:revision>
  <dcterms:created xsi:type="dcterms:W3CDTF">2023-09-18T14:23:46Z</dcterms:created>
  <dcterms:modified xsi:type="dcterms:W3CDTF">2023-09-28T16:43:25Z</dcterms:modified>
</cp:coreProperties>
</file>