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58" r:id="rId2"/>
    <p:sldId id="260" r:id="rId3"/>
    <p:sldId id="259" r:id="rId4"/>
    <p:sldId id="261"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D2E4F60-8A44-7D61-75A2-59DBE7006442}" name="Julia Mortimer" initials="JM" userId="Julia Mortim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94"/>
  </p:normalViewPr>
  <p:slideViewPr>
    <p:cSldViewPr snapToGrid="0">
      <p:cViewPr varScale="1">
        <p:scale>
          <a:sx n="94" d="100"/>
          <a:sy n="94" d="100"/>
        </p:scale>
        <p:origin x="245"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A5E0A7-6FBC-416F-8F16-16CFF7B0415E}" type="datetimeFigureOut">
              <a:rPr kumimoji="1" lang="ja-JP" altLang="en-US" smtClean="0"/>
              <a:t>2023/7/18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9168F-B21A-4504-B7A2-C3E531DF595B}" type="slidenum">
              <a:rPr kumimoji="1" lang="ja-JP" altLang="en-US" smtClean="0"/>
              <a:t>‹#›</a:t>
            </a:fld>
            <a:endParaRPr kumimoji="1" lang="ja-JP" altLang="en-US"/>
          </a:p>
        </p:txBody>
      </p:sp>
    </p:spTree>
    <p:extLst>
      <p:ext uri="{BB962C8B-B14F-4D97-AF65-F5344CB8AC3E}">
        <p14:creationId xmlns:p14="http://schemas.microsoft.com/office/powerpoint/2010/main" val="890109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2B9168F-B21A-4504-B7A2-C3E531DF595B}" type="slidenum">
              <a:rPr kumimoji="1" lang="ja-JP" altLang="en-US" smtClean="0"/>
              <a:t>1</a:t>
            </a:fld>
            <a:endParaRPr kumimoji="1" lang="ja-JP" altLang="en-US"/>
          </a:p>
        </p:txBody>
      </p:sp>
    </p:spTree>
    <p:extLst>
      <p:ext uri="{BB962C8B-B14F-4D97-AF65-F5344CB8AC3E}">
        <p14:creationId xmlns:p14="http://schemas.microsoft.com/office/powerpoint/2010/main" val="4184566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12B9168F-B21A-4504-B7A2-C3E531DF595B}" type="slidenum">
              <a:rPr kumimoji="1" lang="ja-JP" altLang="en-US" smtClean="0"/>
              <a:t>3</a:t>
            </a:fld>
            <a:endParaRPr kumimoji="1" lang="ja-JP" altLang="en-US"/>
          </a:p>
        </p:txBody>
      </p:sp>
    </p:spTree>
    <p:extLst>
      <p:ext uri="{BB962C8B-B14F-4D97-AF65-F5344CB8AC3E}">
        <p14:creationId xmlns:p14="http://schemas.microsoft.com/office/powerpoint/2010/main" val="21445949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97954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4178689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4913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93298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4138491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041817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1836919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196625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972177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286928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78847E0-7399-4AFE-B656-69260617C074}" type="datetimeFigureOut">
              <a:rPr kumimoji="1" lang="ja-JP" altLang="en-US" smtClean="0"/>
              <a:t>2023/7/18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3633217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847E0-7399-4AFE-B656-69260617C074}" type="datetimeFigureOut">
              <a:rPr kumimoji="1" lang="ja-JP" altLang="en-US" smtClean="0"/>
              <a:t>2023/7/18</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CA3156-6311-48CB-88BC-9E98A87899C4}" type="slidenum">
              <a:rPr kumimoji="1" lang="ja-JP" altLang="en-US" smtClean="0"/>
              <a:t>‹#›</a:t>
            </a:fld>
            <a:endParaRPr kumimoji="1" lang="ja-JP" altLang="en-US"/>
          </a:p>
        </p:txBody>
      </p:sp>
    </p:spTree>
    <p:extLst>
      <p:ext uri="{BB962C8B-B14F-4D97-AF65-F5344CB8AC3E}">
        <p14:creationId xmlns:p14="http://schemas.microsoft.com/office/powerpoint/2010/main" val="5822968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T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正方形/長方形 32"/>
          <p:cNvSpPr/>
          <p:nvPr/>
        </p:nvSpPr>
        <p:spPr>
          <a:xfrm>
            <a:off x="203218" y="5494959"/>
            <a:ext cx="11800674"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figure7-A: National estimate of indoor smoking status in restaurants and bars that mainly served meals before/after the enforcement</a:t>
            </a:r>
          </a:p>
        </p:txBody>
      </p:sp>
      <p:sp>
        <p:nvSpPr>
          <p:cNvPr id="34" name="正方形/長方形 33"/>
          <p:cNvSpPr/>
          <p:nvPr/>
        </p:nvSpPr>
        <p:spPr>
          <a:xfrm>
            <a:off x="203218" y="5819453"/>
            <a:ext cx="11207262" cy="8351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Times New Roman" panose="02020603050405020304" pitchFamily="18" charset="0"/>
                <a:cs typeface="Times New Roman" panose="02020603050405020304" pitchFamily="18" charset="0"/>
              </a:rPr>
              <a:t>Estimated proportion of indoor smoking status before/after the enforcement was calculated by summing the value of multiplying “Proportion of establishments in the </a:t>
            </a:r>
            <a:r>
              <a:rPr lang="en-US" altLang="ja-JP" sz="1200" dirty="0" err="1">
                <a:solidFill>
                  <a:schemeClr val="tx1"/>
                </a:solidFill>
                <a:latin typeface="Times New Roman" panose="02020603050405020304" pitchFamily="18" charset="0"/>
                <a:cs typeface="Times New Roman" panose="02020603050405020304" pitchFamily="18" charset="0"/>
              </a:rPr>
              <a:t>Tabelog</a:t>
            </a:r>
            <a:r>
              <a:rPr lang="en-US" altLang="ja-JP" sz="1200" dirty="0">
                <a:solidFill>
                  <a:schemeClr val="tx1"/>
                </a:solidFill>
                <a:latin typeface="Times New Roman" panose="02020603050405020304" pitchFamily="18" charset="0"/>
                <a:cs typeface="Times New Roman" panose="02020603050405020304" pitchFamily="18" charset="0"/>
              </a:rPr>
              <a:t>” by “Proportion of establishments in this study that were observed to be no smoking, separate or smoking” before/after the enforcement.</a:t>
            </a:r>
          </a:p>
          <a:p>
            <a:r>
              <a:rPr lang="en-US" altLang="ja-JP" sz="1200" dirty="0">
                <a:solidFill>
                  <a:schemeClr val="tx1"/>
                </a:solidFill>
                <a:latin typeface="Times New Roman" panose="02020603050405020304" pitchFamily="18" charset="0"/>
                <a:cs typeface="Times New Roman" panose="02020603050405020304" pitchFamily="18" charset="0"/>
              </a:rPr>
              <a:t>Ideal estimated proportion of smoking status in the ideal situation after the enforcement was estimated using the proportion assuming all regulated establishments changed to “No smoking” and the national estimated proportion of “No smoking” in the unregulated establishments.</a:t>
            </a:r>
          </a:p>
          <a:p>
            <a:endParaRPr lang="en-US" altLang="ja-JP" sz="1200" dirty="0">
              <a:solidFill>
                <a:schemeClr val="tx1"/>
              </a:solidFill>
              <a:latin typeface="Times New Roman" panose="02020603050405020304" pitchFamily="18" charset="0"/>
              <a:cs typeface="Times New Roman" panose="02020603050405020304" pitchFamily="18" charset="0"/>
            </a:endParaRPr>
          </a:p>
        </p:txBody>
      </p:sp>
      <p:pic>
        <p:nvPicPr>
          <p:cNvPr id="3" name="図 2"/>
          <p:cNvPicPr>
            <a:picLocks noChangeAspect="1"/>
          </p:cNvPicPr>
          <p:nvPr/>
        </p:nvPicPr>
        <p:blipFill rotWithShape="1">
          <a:blip r:embed="rId3">
            <a:extLst>
              <a:ext uri="{28A0092B-C50C-407E-A947-70E740481C1C}">
                <a14:useLocalDpi xmlns:a14="http://schemas.microsoft.com/office/drawing/2010/main" val="0"/>
              </a:ext>
            </a:extLst>
          </a:blip>
          <a:srcRect b="20780"/>
          <a:stretch/>
        </p:blipFill>
        <p:spPr>
          <a:xfrm>
            <a:off x="-1" y="0"/>
            <a:ext cx="12128707" cy="5404757"/>
          </a:xfrm>
          <a:prstGeom prst="rect">
            <a:avLst/>
          </a:prstGeom>
        </p:spPr>
      </p:pic>
    </p:spTree>
    <p:extLst>
      <p:ext uri="{BB962C8B-B14F-4D97-AF65-F5344CB8AC3E}">
        <p14:creationId xmlns:p14="http://schemas.microsoft.com/office/powerpoint/2010/main" val="16420429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正方形/長方形 55"/>
          <p:cNvSpPr/>
          <p:nvPr/>
        </p:nvSpPr>
        <p:spPr>
          <a:xfrm>
            <a:off x="297520" y="5695259"/>
            <a:ext cx="11800674"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 7-B: National estimate of indoor smoking status in all restaurants and bars</a:t>
            </a:r>
            <a:r>
              <a:rPr lang="ja-JP" altLang="en-US" sz="1300" b="1" dirty="0">
                <a:solidFill>
                  <a:schemeClr val="tx1"/>
                </a:solidFill>
                <a:latin typeface="Times New Roman" panose="02020603050405020304" pitchFamily="18" charset="0"/>
                <a:cs typeface="Times New Roman" panose="02020603050405020304" pitchFamily="18" charset="0"/>
              </a:rPr>
              <a:t> </a:t>
            </a:r>
            <a:r>
              <a:rPr lang="en-US" altLang="ja-JP" sz="1300" b="1" dirty="0">
                <a:solidFill>
                  <a:schemeClr val="tx1"/>
                </a:solidFill>
                <a:latin typeface="Times New Roman" panose="02020603050405020304" pitchFamily="18" charset="0"/>
                <a:cs typeface="Times New Roman" panose="02020603050405020304" pitchFamily="18" charset="0"/>
              </a:rPr>
              <a:t>that mainly served meals by regulation status before/after the enforcement</a:t>
            </a:r>
          </a:p>
        </p:txBody>
      </p:sp>
      <p:sp>
        <p:nvSpPr>
          <p:cNvPr id="69" name="正方形/長方形 68"/>
          <p:cNvSpPr/>
          <p:nvPr/>
        </p:nvSpPr>
        <p:spPr>
          <a:xfrm>
            <a:off x="297520" y="6051098"/>
            <a:ext cx="11207262" cy="795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Times New Roman" panose="02020603050405020304" pitchFamily="18" charset="0"/>
                <a:cs typeface="Times New Roman" panose="02020603050405020304" pitchFamily="18" charset="0"/>
              </a:rPr>
              <a:t>National estimates of indoor smoking status were standardized by weighting the distribution of all restaurants registered in </a:t>
            </a:r>
            <a:r>
              <a:rPr lang="en-US" altLang="ja-JP" sz="1200" dirty="0" err="1">
                <a:solidFill>
                  <a:schemeClr val="tx1"/>
                </a:solidFill>
                <a:latin typeface="Times New Roman" panose="02020603050405020304" pitchFamily="18" charset="0"/>
                <a:cs typeface="Times New Roman" panose="02020603050405020304" pitchFamily="18" charset="0"/>
              </a:rPr>
              <a:t>Tabelog</a:t>
            </a:r>
            <a:r>
              <a:rPr lang="en-US" altLang="ja-JP" sz="1200" dirty="0">
                <a:solidFill>
                  <a:schemeClr val="tx1"/>
                </a:solidFill>
                <a:latin typeface="Times New Roman" panose="02020603050405020304" pitchFamily="18" charset="0"/>
                <a:cs typeface="Times New Roman" panose="02020603050405020304" pitchFamily="18" charset="0"/>
              </a:rPr>
              <a:t> database as the standard population to the proportion of indoor smoking status observed in this research.</a:t>
            </a:r>
          </a:p>
          <a:p>
            <a:r>
              <a:rPr lang="en-US" altLang="ja-JP" sz="1200" dirty="0">
                <a:solidFill>
                  <a:schemeClr val="tx1"/>
                </a:solidFill>
                <a:latin typeface="Times New Roman" panose="02020603050405020304" pitchFamily="18" charset="0"/>
                <a:cs typeface="Times New Roman" panose="02020603050405020304" pitchFamily="18" charset="0"/>
              </a:rPr>
              <a:t>The left figure shows the estimated proportion of indoor smoking status in all establishments</a:t>
            </a:r>
            <a:r>
              <a:rPr lang="ja-JP" altLang="en-US" sz="1200" dirty="0">
                <a:solidFill>
                  <a:schemeClr val="tx1"/>
                </a:solidFill>
                <a:latin typeface="Times New Roman" panose="02020603050405020304" pitchFamily="18" charset="0"/>
                <a:cs typeface="Times New Roman" panose="02020603050405020304" pitchFamily="18" charset="0"/>
              </a:rPr>
              <a:t> </a:t>
            </a:r>
            <a:r>
              <a:rPr lang="en-US" altLang="ja-JP" sz="1200" dirty="0">
                <a:solidFill>
                  <a:schemeClr val="tx1"/>
                </a:solidFill>
                <a:latin typeface="Times New Roman" panose="02020603050405020304" pitchFamily="18" charset="0"/>
                <a:cs typeface="Times New Roman" panose="02020603050405020304" pitchFamily="18" charset="0"/>
              </a:rPr>
              <a:t>that mainly served meals before the enforcement in 2019, and the right figure shows the proportion after the enforcement in 2020 by the regulated or unregulated  by law.</a:t>
            </a:r>
          </a:p>
        </p:txBody>
      </p:sp>
      <p:pic>
        <p:nvPicPr>
          <p:cNvPr id="2" name="図 1"/>
          <p:cNvPicPr>
            <a:picLocks noChangeAspect="1"/>
          </p:cNvPicPr>
          <p:nvPr/>
        </p:nvPicPr>
        <p:blipFill rotWithShape="1">
          <a:blip r:embed="rId2">
            <a:extLst>
              <a:ext uri="{28A0092B-C50C-407E-A947-70E740481C1C}">
                <a14:useLocalDpi xmlns:a14="http://schemas.microsoft.com/office/drawing/2010/main" val="0"/>
              </a:ext>
            </a:extLst>
          </a:blip>
          <a:srcRect b="16017"/>
          <a:stretch/>
        </p:blipFill>
        <p:spPr>
          <a:xfrm>
            <a:off x="0" y="0"/>
            <a:ext cx="12098194" cy="5715218"/>
          </a:xfrm>
          <a:prstGeom prst="rect">
            <a:avLst/>
          </a:prstGeom>
        </p:spPr>
      </p:pic>
    </p:spTree>
    <p:extLst>
      <p:ext uri="{BB962C8B-B14F-4D97-AF65-F5344CB8AC3E}">
        <p14:creationId xmlns:p14="http://schemas.microsoft.com/office/powerpoint/2010/main" val="18389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p:cNvSpPr/>
          <p:nvPr/>
        </p:nvSpPr>
        <p:spPr>
          <a:xfrm>
            <a:off x="183143" y="5522113"/>
            <a:ext cx="11800674"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figure7-C: National estimate of indoor smoking status in restaurants and bars that mainly served alcohol before/after the enforcement</a:t>
            </a:r>
          </a:p>
        </p:txBody>
      </p:sp>
      <p:sp>
        <p:nvSpPr>
          <p:cNvPr id="35" name="正方形/長方形 34"/>
          <p:cNvSpPr/>
          <p:nvPr/>
        </p:nvSpPr>
        <p:spPr>
          <a:xfrm>
            <a:off x="183143" y="5834786"/>
            <a:ext cx="11207262" cy="987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Times New Roman" panose="02020603050405020304" pitchFamily="18" charset="0"/>
                <a:cs typeface="Times New Roman" panose="02020603050405020304" pitchFamily="18" charset="0"/>
              </a:rPr>
              <a:t>Estimated proportion of indoor smoking status before/after the enforcement was calculated by summing the value of multiplying “Proportion of establishments in the </a:t>
            </a:r>
            <a:r>
              <a:rPr lang="en-US" altLang="ja-JP" sz="1200" dirty="0" err="1">
                <a:solidFill>
                  <a:schemeClr val="tx1"/>
                </a:solidFill>
                <a:latin typeface="Times New Roman" panose="02020603050405020304" pitchFamily="18" charset="0"/>
                <a:cs typeface="Times New Roman" panose="02020603050405020304" pitchFamily="18" charset="0"/>
              </a:rPr>
              <a:t>Tabelog</a:t>
            </a:r>
            <a:r>
              <a:rPr lang="en-US" altLang="ja-JP" sz="1200" dirty="0">
                <a:solidFill>
                  <a:schemeClr val="tx1"/>
                </a:solidFill>
                <a:latin typeface="Times New Roman" panose="02020603050405020304" pitchFamily="18" charset="0"/>
                <a:cs typeface="Times New Roman" panose="02020603050405020304" pitchFamily="18" charset="0"/>
              </a:rPr>
              <a:t>” by “Proportion of establishments in this study that were observed no smoking, separate or smoking” before/after the enforcement.</a:t>
            </a:r>
          </a:p>
          <a:p>
            <a:endParaRPr lang="en-US" altLang="ja-JP" sz="1200" dirty="0">
              <a:solidFill>
                <a:schemeClr val="tx1"/>
              </a:solidFill>
              <a:latin typeface="Times New Roman" panose="02020603050405020304" pitchFamily="18" charset="0"/>
              <a:cs typeface="Times New Roman" panose="02020603050405020304" pitchFamily="18" charset="0"/>
            </a:endParaRPr>
          </a:p>
          <a:p>
            <a:r>
              <a:rPr lang="en-US" altLang="ja-JP" sz="1200" dirty="0">
                <a:solidFill>
                  <a:schemeClr val="tx1"/>
                </a:solidFill>
                <a:latin typeface="Times New Roman" panose="02020603050405020304" pitchFamily="18" charset="0"/>
                <a:cs typeface="Times New Roman" panose="02020603050405020304" pitchFamily="18" charset="0"/>
              </a:rPr>
              <a:t>Ideal estimated proportion of smoking status in the ideal situation after the enforcement was estimated using the proportion assuming all regulated establishments changed to “No smoking” and the national estimated proportion of “No smoking” in the unregulated establishments.</a:t>
            </a:r>
          </a:p>
          <a:p>
            <a:endParaRPr lang="en-US" altLang="ja-JP" sz="1200" dirty="0">
              <a:solidFill>
                <a:schemeClr val="tx1"/>
              </a:solidFill>
              <a:latin typeface="Times New Roman" panose="02020603050405020304" pitchFamily="18" charset="0"/>
              <a:cs typeface="Times New Roman" panose="02020603050405020304" pitchFamily="18" charset="0"/>
            </a:endParaRPr>
          </a:p>
        </p:txBody>
      </p:sp>
      <p:pic>
        <p:nvPicPr>
          <p:cNvPr id="2" name="図 1"/>
          <p:cNvPicPr>
            <a:picLocks noChangeAspect="1"/>
          </p:cNvPicPr>
          <p:nvPr/>
        </p:nvPicPr>
        <p:blipFill rotWithShape="1">
          <a:blip r:embed="rId3">
            <a:extLst>
              <a:ext uri="{28A0092B-C50C-407E-A947-70E740481C1C}">
                <a14:useLocalDpi xmlns:a14="http://schemas.microsoft.com/office/drawing/2010/main" val="0"/>
              </a:ext>
            </a:extLst>
          </a:blip>
          <a:srcRect b="21501"/>
          <a:stretch/>
        </p:blipFill>
        <p:spPr>
          <a:xfrm>
            <a:off x="32655" y="0"/>
            <a:ext cx="12092269" cy="5339443"/>
          </a:xfrm>
          <a:prstGeom prst="rect">
            <a:avLst/>
          </a:prstGeom>
        </p:spPr>
      </p:pic>
    </p:spTree>
    <p:extLst>
      <p:ext uri="{BB962C8B-B14F-4D97-AF65-F5344CB8AC3E}">
        <p14:creationId xmlns:p14="http://schemas.microsoft.com/office/powerpoint/2010/main" val="33191347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正方形/長方形 55"/>
          <p:cNvSpPr/>
          <p:nvPr/>
        </p:nvSpPr>
        <p:spPr>
          <a:xfrm>
            <a:off x="190109" y="5695231"/>
            <a:ext cx="11800674" cy="3613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300" b="1" dirty="0">
                <a:solidFill>
                  <a:schemeClr val="tx1"/>
                </a:solidFill>
                <a:latin typeface="Times New Roman" panose="02020603050405020304" pitchFamily="18" charset="0"/>
                <a:cs typeface="Times New Roman" panose="02020603050405020304" pitchFamily="18" charset="0"/>
              </a:rPr>
              <a:t>Supplementary figure 7-D: National estimate of indoor smoking status in all restaurants and bars</a:t>
            </a:r>
            <a:r>
              <a:rPr lang="ja-JP" altLang="en-US" sz="1300" b="1" dirty="0">
                <a:solidFill>
                  <a:schemeClr val="tx1"/>
                </a:solidFill>
                <a:latin typeface="Times New Roman" panose="02020603050405020304" pitchFamily="18" charset="0"/>
                <a:cs typeface="Times New Roman" panose="02020603050405020304" pitchFamily="18" charset="0"/>
              </a:rPr>
              <a:t> </a:t>
            </a:r>
            <a:r>
              <a:rPr lang="en-US" altLang="ja-JP" sz="1300" b="1" dirty="0">
                <a:solidFill>
                  <a:schemeClr val="tx1"/>
                </a:solidFill>
                <a:latin typeface="Times New Roman" panose="02020603050405020304" pitchFamily="18" charset="0"/>
                <a:cs typeface="Times New Roman" panose="02020603050405020304" pitchFamily="18" charset="0"/>
              </a:rPr>
              <a:t>that mainly served alcohol by regulation status before/after the enforcement</a:t>
            </a:r>
          </a:p>
        </p:txBody>
      </p:sp>
      <p:sp>
        <p:nvSpPr>
          <p:cNvPr id="69" name="正方形/長方形 68"/>
          <p:cNvSpPr/>
          <p:nvPr/>
        </p:nvSpPr>
        <p:spPr>
          <a:xfrm>
            <a:off x="230815" y="6043164"/>
            <a:ext cx="11207262" cy="7952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200" dirty="0">
                <a:solidFill>
                  <a:schemeClr val="tx1"/>
                </a:solidFill>
                <a:latin typeface="Times New Roman" panose="02020603050405020304" pitchFamily="18" charset="0"/>
                <a:cs typeface="Times New Roman" panose="02020603050405020304" pitchFamily="18" charset="0"/>
              </a:rPr>
              <a:t>National estimates of indoor smoking status were standardized by weighting the distribution of all restaurants registered in the </a:t>
            </a:r>
            <a:r>
              <a:rPr lang="en-US" altLang="ja-JP" sz="1200" dirty="0" err="1">
                <a:solidFill>
                  <a:schemeClr val="tx1"/>
                </a:solidFill>
                <a:latin typeface="Times New Roman" panose="02020603050405020304" pitchFamily="18" charset="0"/>
                <a:cs typeface="Times New Roman" panose="02020603050405020304" pitchFamily="18" charset="0"/>
              </a:rPr>
              <a:t>Tabelog</a:t>
            </a:r>
            <a:r>
              <a:rPr lang="en-US" altLang="ja-JP" sz="1200" dirty="0">
                <a:solidFill>
                  <a:schemeClr val="tx1"/>
                </a:solidFill>
                <a:latin typeface="Times New Roman" panose="02020603050405020304" pitchFamily="18" charset="0"/>
                <a:cs typeface="Times New Roman" panose="02020603050405020304" pitchFamily="18" charset="0"/>
              </a:rPr>
              <a:t> database as the standard population to the proportion of indoor smoking status observed in this research.</a:t>
            </a:r>
          </a:p>
          <a:p>
            <a:r>
              <a:rPr lang="en-US" altLang="ja-JP" sz="1200" dirty="0">
                <a:solidFill>
                  <a:schemeClr val="tx1"/>
                </a:solidFill>
                <a:latin typeface="Times New Roman" panose="02020603050405020304" pitchFamily="18" charset="0"/>
                <a:cs typeface="Times New Roman" panose="02020603050405020304" pitchFamily="18" charset="0"/>
              </a:rPr>
              <a:t>The left figure shows the estimated proportion of indoor smoking status in all establishments</a:t>
            </a:r>
            <a:r>
              <a:rPr lang="ja-JP" altLang="en-US" sz="1200">
                <a:solidFill>
                  <a:schemeClr val="tx1"/>
                </a:solidFill>
                <a:latin typeface="Times New Roman" panose="02020603050405020304" pitchFamily="18" charset="0"/>
                <a:cs typeface="Times New Roman" panose="02020603050405020304" pitchFamily="18" charset="0"/>
              </a:rPr>
              <a:t> </a:t>
            </a:r>
            <a:r>
              <a:rPr lang="en-US" altLang="ja-JP" sz="1200" dirty="0">
                <a:solidFill>
                  <a:schemeClr val="tx1"/>
                </a:solidFill>
                <a:latin typeface="Times New Roman" panose="02020603050405020304" pitchFamily="18" charset="0"/>
                <a:cs typeface="Times New Roman" panose="02020603050405020304" pitchFamily="18" charset="0"/>
              </a:rPr>
              <a:t>that mainly served alcohol before the enforcement in 2019, and the right figure shows the proportion after the enforcement in 2020 by regulated or unregulated  by law.</a:t>
            </a:r>
          </a:p>
        </p:txBody>
      </p:sp>
      <p:pic>
        <p:nvPicPr>
          <p:cNvPr id="3" name="図 2"/>
          <p:cNvPicPr>
            <a:picLocks noChangeAspect="1"/>
          </p:cNvPicPr>
          <p:nvPr/>
        </p:nvPicPr>
        <p:blipFill rotWithShape="1">
          <a:blip r:embed="rId2">
            <a:extLst>
              <a:ext uri="{28A0092B-C50C-407E-A947-70E740481C1C}">
                <a14:useLocalDpi xmlns:a14="http://schemas.microsoft.com/office/drawing/2010/main" val="0"/>
              </a:ext>
            </a:extLst>
          </a:blip>
          <a:srcRect b="16451"/>
          <a:stretch/>
        </p:blipFill>
        <p:spPr>
          <a:xfrm>
            <a:off x="71908" y="0"/>
            <a:ext cx="12037075" cy="5657034"/>
          </a:xfrm>
          <a:prstGeom prst="rect">
            <a:avLst/>
          </a:prstGeom>
        </p:spPr>
      </p:pic>
    </p:spTree>
    <p:extLst>
      <p:ext uri="{BB962C8B-B14F-4D97-AF65-F5344CB8AC3E}">
        <p14:creationId xmlns:p14="http://schemas.microsoft.com/office/powerpoint/2010/main" val="286934794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947</TotalTime>
  <Words>432</Words>
  <Application>Microsoft Office PowerPoint</Application>
  <PresentationFormat>ワイド画面</PresentationFormat>
  <Paragraphs>15</Paragraphs>
  <Slides>4</Slides>
  <Notes>2</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游ゴシック</vt:lpstr>
      <vt:lpstr>游ゴシック Light</vt:lpstr>
      <vt:lpstr>Arial</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Aoi Kataoka</dc:creator>
  <cp:lastModifiedBy>Aoi Kataoka</cp:lastModifiedBy>
  <cp:revision>171</cp:revision>
  <dcterms:created xsi:type="dcterms:W3CDTF">2022-07-20T02:52:59Z</dcterms:created>
  <dcterms:modified xsi:type="dcterms:W3CDTF">2023-07-18T04:58:22Z</dcterms:modified>
</cp:coreProperties>
</file>