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aoka Aoi" initials="KA" lastIdx="1" clrIdx="0">
    <p:extLst>
      <p:ext uri="{19B8F6BF-5375-455C-9EA6-DF929625EA0E}">
        <p15:presenceInfo xmlns:p15="http://schemas.microsoft.com/office/powerpoint/2012/main" userId="a2ba42299e8a574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61" d="100"/>
          <a:sy n="61" d="100"/>
        </p:scale>
        <p:origin x="8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970B701-53F7-4819-AE29-C93CCB70D3BF}"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433081-CD2A-4F12-96ED-018B1CC8C650}" type="slidenum">
              <a:rPr kumimoji="1" lang="ja-JP" altLang="en-US" smtClean="0"/>
              <a:t>‹#›</a:t>
            </a:fld>
            <a:endParaRPr kumimoji="1" lang="ja-JP" altLang="en-US"/>
          </a:p>
        </p:txBody>
      </p:sp>
    </p:spTree>
    <p:extLst>
      <p:ext uri="{BB962C8B-B14F-4D97-AF65-F5344CB8AC3E}">
        <p14:creationId xmlns:p14="http://schemas.microsoft.com/office/powerpoint/2010/main" val="2357182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970B701-53F7-4819-AE29-C93CCB70D3BF}"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433081-CD2A-4F12-96ED-018B1CC8C650}" type="slidenum">
              <a:rPr kumimoji="1" lang="ja-JP" altLang="en-US" smtClean="0"/>
              <a:t>‹#›</a:t>
            </a:fld>
            <a:endParaRPr kumimoji="1" lang="ja-JP" altLang="en-US"/>
          </a:p>
        </p:txBody>
      </p:sp>
    </p:spTree>
    <p:extLst>
      <p:ext uri="{BB962C8B-B14F-4D97-AF65-F5344CB8AC3E}">
        <p14:creationId xmlns:p14="http://schemas.microsoft.com/office/powerpoint/2010/main" val="3849548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970B701-53F7-4819-AE29-C93CCB70D3BF}"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433081-CD2A-4F12-96ED-018B1CC8C650}" type="slidenum">
              <a:rPr kumimoji="1" lang="ja-JP" altLang="en-US" smtClean="0"/>
              <a:t>‹#›</a:t>
            </a:fld>
            <a:endParaRPr kumimoji="1" lang="ja-JP" altLang="en-US"/>
          </a:p>
        </p:txBody>
      </p:sp>
    </p:spTree>
    <p:extLst>
      <p:ext uri="{BB962C8B-B14F-4D97-AF65-F5344CB8AC3E}">
        <p14:creationId xmlns:p14="http://schemas.microsoft.com/office/powerpoint/2010/main" val="2891506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970B701-53F7-4819-AE29-C93CCB70D3BF}"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433081-CD2A-4F12-96ED-018B1CC8C650}" type="slidenum">
              <a:rPr kumimoji="1" lang="ja-JP" altLang="en-US" smtClean="0"/>
              <a:t>‹#›</a:t>
            </a:fld>
            <a:endParaRPr kumimoji="1" lang="ja-JP" altLang="en-US"/>
          </a:p>
        </p:txBody>
      </p:sp>
    </p:spTree>
    <p:extLst>
      <p:ext uri="{BB962C8B-B14F-4D97-AF65-F5344CB8AC3E}">
        <p14:creationId xmlns:p14="http://schemas.microsoft.com/office/powerpoint/2010/main" val="1207623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70B701-53F7-4819-AE29-C93CCB70D3BF}" type="datetimeFigureOut">
              <a:rPr kumimoji="1" lang="ja-JP" altLang="en-US" smtClean="0"/>
              <a:t>2023/10/18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433081-CD2A-4F12-96ED-018B1CC8C650}" type="slidenum">
              <a:rPr kumimoji="1" lang="ja-JP" altLang="en-US" smtClean="0"/>
              <a:t>‹#›</a:t>
            </a:fld>
            <a:endParaRPr kumimoji="1" lang="ja-JP" altLang="en-US"/>
          </a:p>
        </p:txBody>
      </p:sp>
    </p:spTree>
    <p:extLst>
      <p:ext uri="{BB962C8B-B14F-4D97-AF65-F5344CB8AC3E}">
        <p14:creationId xmlns:p14="http://schemas.microsoft.com/office/powerpoint/2010/main" val="3786003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970B701-53F7-4819-AE29-C93CCB70D3BF}" type="datetimeFigureOut">
              <a:rPr kumimoji="1" lang="ja-JP" altLang="en-US" smtClean="0"/>
              <a:t>2023/10/18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433081-CD2A-4F12-96ED-018B1CC8C650}" type="slidenum">
              <a:rPr kumimoji="1" lang="ja-JP" altLang="en-US" smtClean="0"/>
              <a:t>‹#›</a:t>
            </a:fld>
            <a:endParaRPr kumimoji="1" lang="ja-JP" altLang="en-US"/>
          </a:p>
        </p:txBody>
      </p:sp>
    </p:spTree>
    <p:extLst>
      <p:ext uri="{BB962C8B-B14F-4D97-AF65-F5344CB8AC3E}">
        <p14:creationId xmlns:p14="http://schemas.microsoft.com/office/powerpoint/2010/main" val="3883927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970B701-53F7-4819-AE29-C93CCB70D3BF}" type="datetimeFigureOut">
              <a:rPr kumimoji="1" lang="ja-JP" altLang="en-US" smtClean="0"/>
              <a:t>2023/10/18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B433081-CD2A-4F12-96ED-018B1CC8C650}" type="slidenum">
              <a:rPr kumimoji="1" lang="ja-JP" altLang="en-US" smtClean="0"/>
              <a:t>‹#›</a:t>
            </a:fld>
            <a:endParaRPr kumimoji="1" lang="ja-JP" altLang="en-US"/>
          </a:p>
        </p:txBody>
      </p:sp>
    </p:spTree>
    <p:extLst>
      <p:ext uri="{BB962C8B-B14F-4D97-AF65-F5344CB8AC3E}">
        <p14:creationId xmlns:p14="http://schemas.microsoft.com/office/powerpoint/2010/main" val="1213584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970B701-53F7-4819-AE29-C93CCB70D3BF}" type="datetimeFigureOut">
              <a:rPr kumimoji="1" lang="ja-JP" altLang="en-US" smtClean="0"/>
              <a:t>2023/10/18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B433081-CD2A-4F12-96ED-018B1CC8C650}" type="slidenum">
              <a:rPr kumimoji="1" lang="ja-JP" altLang="en-US" smtClean="0"/>
              <a:t>‹#›</a:t>
            </a:fld>
            <a:endParaRPr kumimoji="1" lang="ja-JP" altLang="en-US"/>
          </a:p>
        </p:txBody>
      </p:sp>
    </p:spTree>
    <p:extLst>
      <p:ext uri="{BB962C8B-B14F-4D97-AF65-F5344CB8AC3E}">
        <p14:creationId xmlns:p14="http://schemas.microsoft.com/office/powerpoint/2010/main" val="280078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970B701-53F7-4819-AE29-C93CCB70D3BF}" type="datetimeFigureOut">
              <a:rPr kumimoji="1" lang="ja-JP" altLang="en-US" smtClean="0"/>
              <a:t>2023/10/18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B433081-CD2A-4F12-96ED-018B1CC8C650}" type="slidenum">
              <a:rPr kumimoji="1" lang="ja-JP" altLang="en-US" smtClean="0"/>
              <a:t>‹#›</a:t>
            </a:fld>
            <a:endParaRPr kumimoji="1" lang="ja-JP" altLang="en-US"/>
          </a:p>
        </p:txBody>
      </p:sp>
    </p:spTree>
    <p:extLst>
      <p:ext uri="{BB962C8B-B14F-4D97-AF65-F5344CB8AC3E}">
        <p14:creationId xmlns:p14="http://schemas.microsoft.com/office/powerpoint/2010/main" val="706900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970B701-53F7-4819-AE29-C93CCB70D3BF}" type="datetimeFigureOut">
              <a:rPr kumimoji="1" lang="ja-JP" altLang="en-US" smtClean="0"/>
              <a:t>2023/10/18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433081-CD2A-4F12-96ED-018B1CC8C650}" type="slidenum">
              <a:rPr kumimoji="1" lang="ja-JP" altLang="en-US" smtClean="0"/>
              <a:t>‹#›</a:t>
            </a:fld>
            <a:endParaRPr kumimoji="1" lang="ja-JP" altLang="en-US"/>
          </a:p>
        </p:txBody>
      </p:sp>
    </p:spTree>
    <p:extLst>
      <p:ext uri="{BB962C8B-B14F-4D97-AF65-F5344CB8AC3E}">
        <p14:creationId xmlns:p14="http://schemas.microsoft.com/office/powerpoint/2010/main" val="2541377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970B701-53F7-4819-AE29-C93CCB70D3BF}" type="datetimeFigureOut">
              <a:rPr kumimoji="1" lang="ja-JP" altLang="en-US" smtClean="0"/>
              <a:t>2023/10/18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433081-CD2A-4F12-96ED-018B1CC8C650}" type="slidenum">
              <a:rPr kumimoji="1" lang="ja-JP" altLang="en-US" smtClean="0"/>
              <a:t>‹#›</a:t>
            </a:fld>
            <a:endParaRPr kumimoji="1" lang="ja-JP" altLang="en-US"/>
          </a:p>
        </p:txBody>
      </p:sp>
    </p:spTree>
    <p:extLst>
      <p:ext uri="{BB962C8B-B14F-4D97-AF65-F5344CB8AC3E}">
        <p14:creationId xmlns:p14="http://schemas.microsoft.com/office/powerpoint/2010/main" val="1477338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70B701-53F7-4819-AE29-C93CCB70D3BF}" type="datetimeFigureOut">
              <a:rPr kumimoji="1" lang="ja-JP" altLang="en-US" smtClean="0"/>
              <a:t>2023/10/18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433081-CD2A-4F12-96ED-018B1CC8C650}" type="slidenum">
              <a:rPr kumimoji="1" lang="ja-JP" altLang="en-US" smtClean="0"/>
              <a:t>‹#›</a:t>
            </a:fld>
            <a:endParaRPr kumimoji="1" lang="ja-JP" altLang="en-US"/>
          </a:p>
        </p:txBody>
      </p:sp>
    </p:spTree>
    <p:extLst>
      <p:ext uri="{BB962C8B-B14F-4D97-AF65-F5344CB8AC3E}">
        <p14:creationId xmlns:p14="http://schemas.microsoft.com/office/powerpoint/2010/main" val="2178772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A91D561C-08B1-4019-A563-FC0CCFF62A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855" y="76183"/>
            <a:ext cx="10239233" cy="5972886"/>
          </a:xfrm>
          <a:prstGeom prst="rect">
            <a:avLst/>
          </a:prstGeom>
        </p:spPr>
      </p:pic>
      <p:sp>
        <p:nvSpPr>
          <p:cNvPr id="3" name="正方形/長方形 2"/>
          <p:cNvSpPr/>
          <p:nvPr/>
        </p:nvSpPr>
        <p:spPr>
          <a:xfrm>
            <a:off x="164123" y="6068136"/>
            <a:ext cx="12027877" cy="292388"/>
          </a:xfrm>
          <a:prstGeom prst="rect">
            <a:avLst/>
          </a:prstGeom>
        </p:spPr>
        <p:txBody>
          <a:bodyPr wrap="square">
            <a:spAutoFit/>
          </a:bodyPr>
          <a:lstStyle/>
          <a:p>
            <a:r>
              <a:rPr lang="en-US" altLang="ja-JP" sz="1300" b="1" dirty="0">
                <a:latin typeface="Times New Roman" panose="02020603050405020304" pitchFamily="18" charset="0"/>
                <a:cs typeface="Times New Roman" panose="02020603050405020304" pitchFamily="18" charset="0"/>
              </a:rPr>
              <a:t>Supplementary figure2: Changes in indoor smoking status for all restaurants and bars before and after the enforcement of the smoke-free legislation</a:t>
            </a:r>
          </a:p>
        </p:txBody>
      </p:sp>
      <p:sp>
        <p:nvSpPr>
          <p:cNvPr id="5" name="正方形/長方形 4"/>
          <p:cNvSpPr/>
          <p:nvPr/>
        </p:nvSpPr>
        <p:spPr>
          <a:xfrm>
            <a:off x="257434" y="6360524"/>
            <a:ext cx="11596076" cy="361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latin typeface="Times New Roman" panose="02020603050405020304" pitchFamily="18" charset="0"/>
                <a:cs typeface="Times New Roman" panose="02020603050405020304" pitchFamily="18" charset="0"/>
              </a:rPr>
              <a:t>We observed the actual indoor smoking status in all restaurants and bars in the survey before and after the enforcement and calculated the proportion of indoor smoking status by “no smoking”, ”separate smoking”, and “smoking”.</a:t>
            </a:r>
          </a:p>
        </p:txBody>
      </p:sp>
      <p:sp>
        <p:nvSpPr>
          <p:cNvPr id="6" name="テキスト ボックス 5"/>
          <p:cNvSpPr txBox="1"/>
          <p:nvPr/>
        </p:nvSpPr>
        <p:spPr>
          <a:xfrm>
            <a:off x="2126322" y="1972008"/>
            <a:ext cx="1602153" cy="338554"/>
          </a:xfrm>
          <a:prstGeom prst="rect">
            <a:avLst/>
          </a:prstGeom>
          <a:noFill/>
        </p:spPr>
        <p:txBody>
          <a:bodyPr wrap="square" rtlCol="0">
            <a:spAutoFit/>
          </a:bodyPr>
          <a:lstStyle/>
          <a:p>
            <a:r>
              <a:rPr kumimoji="1" lang="en-US" altLang="ja-JP" sz="1600" dirty="0">
                <a:latin typeface="Times New Roman" panose="02020603050405020304" pitchFamily="18" charset="0"/>
                <a:cs typeface="Times New Roman" panose="02020603050405020304" pitchFamily="18" charset="0"/>
              </a:rPr>
              <a:t>54.6% (</a:t>
            </a:r>
            <a:r>
              <a:rPr lang="en-US" altLang="ja-JP" sz="1600" dirty="0">
                <a:latin typeface="Times New Roman" panose="02020603050405020304" pitchFamily="18" charset="0"/>
                <a:cs typeface="Times New Roman" panose="02020603050405020304" pitchFamily="18" charset="0"/>
              </a:rPr>
              <a:t>386</a:t>
            </a:r>
            <a:r>
              <a:rPr kumimoji="1" lang="en-US" altLang="ja-JP" sz="1600" dirty="0">
                <a:latin typeface="Times New Roman" panose="02020603050405020304" pitchFamily="18" charset="0"/>
                <a:cs typeface="Times New Roman" panose="02020603050405020304" pitchFamily="18" charset="0"/>
              </a:rPr>
              <a:t>/707)</a:t>
            </a:r>
            <a:endParaRPr kumimoji="1" lang="ja-JP" altLang="en-US" sz="1600" dirty="0">
              <a:latin typeface="Times New Roman" panose="02020603050405020304" pitchFamily="18" charset="0"/>
              <a:cs typeface="Times New Roman" panose="02020603050405020304" pitchFamily="18" charset="0"/>
            </a:endParaRPr>
          </a:p>
        </p:txBody>
      </p:sp>
      <p:sp>
        <p:nvSpPr>
          <p:cNvPr id="7" name="テキスト ボックス 6"/>
          <p:cNvSpPr txBox="1"/>
          <p:nvPr/>
        </p:nvSpPr>
        <p:spPr>
          <a:xfrm>
            <a:off x="2304999" y="3360332"/>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9.1</a:t>
            </a:r>
            <a:r>
              <a:rPr kumimoji="1" lang="en-US" altLang="ja-JP" sz="1600" dirty="0">
                <a:latin typeface="Times New Roman" panose="02020603050405020304" pitchFamily="18" charset="0"/>
                <a:cs typeface="Times New Roman" panose="02020603050405020304" pitchFamily="18" charset="0"/>
              </a:rPr>
              <a:t>% (</a:t>
            </a:r>
            <a:r>
              <a:rPr lang="en-US" altLang="ja-JP" sz="1600" dirty="0">
                <a:latin typeface="Times New Roman" panose="02020603050405020304" pitchFamily="18" charset="0"/>
                <a:cs typeface="Times New Roman" panose="02020603050405020304" pitchFamily="18" charset="0"/>
              </a:rPr>
              <a:t>64</a:t>
            </a:r>
            <a:r>
              <a:rPr kumimoji="1" lang="en-US" altLang="ja-JP" sz="1600" dirty="0">
                <a:latin typeface="Times New Roman" panose="02020603050405020304" pitchFamily="18" charset="0"/>
                <a:cs typeface="Times New Roman" panose="02020603050405020304" pitchFamily="18" charset="0"/>
              </a:rPr>
              <a:t>/707)</a:t>
            </a:r>
            <a:endParaRPr kumimoji="1" lang="ja-JP" altLang="en-US" sz="1600" dirty="0">
              <a:latin typeface="Times New Roman" panose="02020603050405020304" pitchFamily="18" charset="0"/>
              <a:cs typeface="Times New Roman" panose="02020603050405020304" pitchFamily="18" charset="0"/>
            </a:endParaRPr>
          </a:p>
        </p:txBody>
      </p:sp>
      <p:sp>
        <p:nvSpPr>
          <p:cNvPr id="8" name="テキスト ボックス 7"/>
          <p:cNvSpPr txBox="1"/>
          <p:nvPr/>
        </p:nvSpPr>
        <p:spPr>
          <a:xfrm>
            <a:off x="2126322" y="4778943"/>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36.4</a:t>
            </a:r>
            <a:r>
              <a:rPr kumimoji="1" lang="en-US" altLang="ja-JP" sz="1600" dirty="0">
                <a:latin typeface="Times New Roman" panose="02020603050405020304" pitchFamily="18" charset="0"/>
                <a:cs typeface="Times New Roman" panose="02020603050405020304" pitchFamily="18" charset="0"/>
              </a:rPr>
              <a:t>% (</a:t>
            </a:r>
            <a:r>
              <a:rPr lang="en-US" altLang="ja-JP" sz="1600" dirty="0">
                <a:latin typeface="Times New Roman" panose="02020603050405020304" pitchFamily="18" charset="0"/>
                <a:cs typeface="Times New Roman" panose="02020603050405020304" pitchFamily="18" charset="0"/>
              </a:rPr>
              <a:t>257</a:t>
            </a:r>
            <a:r>
              <a:rPr kumimoji="1" lang="en-US" altLang="ja-JP" sz="1600" dirty="0">
                <a:latin typeface="Times New Roman" panose="02020603050405020304" pitchFamily="18" charset="0"/>
                <a:cs typeface="Times New Roman" panose="02020603050405020304" pitchFamily="18" charset="0"/>
              </a:rPr>
              <a:t>/707)</a:t>
            </a:r>
            <a:endParaRPr kumimoji="1" lang="ja-JP" altLang="en-US" sz="1600" dirty="0">
              <a:latin typeface="Times New Roman" panose="02020603050405020304" pitchFamily="18" charset="0"/>
              <a:cs typeface="Times New Roman" panose="02020603050405020304" pitchFamily="18" charset="0"/>
            </a:endParaRPr>
          </a:p>
        </p:txBody>
      </p:sp>
      <p:sp>
        <p:nvSpPr>
          <p:cNvPr id="9" name="テキスト ボックス 8"/>
          <p:cNvSpPr txBox="1"/>
          <p:nvPr/>
        </p:nvSpPr>
        <p:spPr>
          <a:xfrm>
            <a:off x="8831382" y="2468313"/>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67.3</a:t>
            </a:r>
            <a:r>
              <a:rPr kumimoji="1" lang="en-US" altLang="ja-JP" sz="1600" dirty="0">
                <a:latin typeface="Times New Roman" panose="02020603050405020304" pitchFamily="18" charset="0"/>
                <a:cs typeface="Times New Roman" panose="02020603050405020304" pitchFamily="18" charset="0"/>
              </a:rPr>
              <a:t>% (</a:t>
            </a:r>
            <a:r>
              <a:rPr lang="en-US" altLang="ja-JP" sz="1600" dirty="0">
                <a:latin typeface="Times New Roman" panose="02020603050405020304" pitchFamily="18" charset="0"/>
                <a:cs typeface="Times New Roman" panose="02020603050405020304" pitchFamily="18" charset="0"/>
              </a:rPr>
              <a:t>476</a:t>
            </a:r>
            <a:r>
              <a:rPr kumimoji="1" lang="en-US" altLang="ja-JP" sz="1600" dirty="0">
                <a:latin typeface="Times New Roman" panose="02020603050405020304" pitchFamily="18" charset="0"/>
                <a:cs typeface="Times New Roman" panose="02020603050405020304" pitchFamily="18" charset="0"/>
              </a:rPr>
              <a:t>/707)</a:t>
            </a:r>
            <a:endParaRPr kumimoji="1" lang="ja-JP" altLang="en-US" sz="1600" dirty="0">
              <a:latin typeface="Times New Roman" panose="02020603050405020304" pitchFamily="18" charset="0"/>
              <a:cs typeface="Times New Roman" panose="02020603050405020304" pitchFamily="18" charset="0"/>
            </a:endParaRPr>
          </a:p>
        </p:txBody>
      </p:sp>
      <p:sp>
        <p:nvSpPr>
          <p:cNvPr id="10" name="テキスト ボックス 9"/>
          <p:cNvSpPr txBox="1"/>
          <p:nvPr/>
        </p:nvSpPr>
        <p:spPr>
          <a:xfrm>
            <a:off x="8879586" y="3908947"/>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6.8</a:t>
            </a:r>
            <a:r>
              <a:rPr kumimoji="1" lang="en-US" altLang="ja-JP" sz="1600" dirty="0">
                <a:latin typeface="Times New Roman" panose="02020603050405020304" pitchFamily="18" charset="0"/>
                <a:cs typeface="Times New Roman" panose="02020603050405020304" pitchFamily="18" charset="0"/>
              </a:rPr>
              <a:t>% (</a:t>
            </a:r>
            <a:r>
              <a:rPr lang="en-US" altLang="ja-JP" sz="1600" dirty="0">
                <a:latin typeface="Times New Roman" panose="02020603050405020304" pitchFamily="18" charset="0"/>
                <a:cs typeface="Times New Roman" panose="02020603050405020304" pitchFamily="18" charset="0"/>
              </a:rPr>
              <a:t>48</a:t>
            </a:r>
            <a:r>
              <a:rPr kumimoji="1" lang="en-US" altLang="ja-JP" sz="1600" dirty="0">
                <a:latin typeface="Times New Roman" panose="02020603050405020304" pitchFamily="18" charset="0"/>
                <a:cs typeface="Times New Roman" panose="02020603050405020304" pitchFamily="18" charset="0"/>
              </a:rPr>
              <a:t>/707)</a:t>
            </a:r>
            <a:endParaRPr kumimoji="1" lang="ja-JP" altLang="en-US" sz="1600" dirty="0">
              <a:latin typeface="Times New Roman" panose="02020603050405020304" pitchFamily="18" charset="0"/>
              <a:cs typeface="Times New Roman" panose="02020603050405020304" pitchFamily="18" charset="0"/>
            </a:endParaRPr>
          </a:p>
        </p:txBody>
      </p:sp>
      <p:sp>
        <p:nvSpPr>
          <p:cNvPr id="11" name="テキスト ボックス 10"/>
          <p:cNvSpPr txBox="1"/>
          <p:nvPr/>
        </p:nvSpPr>
        <p:spPr>
          <a:xfrm>
            <a:off x="8831381" y="4844706"/>
            <a:ext cx="1602153"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23.9</a:t>
            </a:r>
            <a:r>
              <a:rPr kumimoji="1" lang="en-US" altLang="ja-JP" sz="1600" dirty="0">
                <a:latin typeface="Times New Roman" panose="02020603050405020304" pitchFamily="18" charset="0"/>
                <a:cs typeface="Times New Roman" panose="02020603050405020304" pitchFamily="18" charset="0"/>
              </a:rPr>
              <a:t>% (</a:t>
            </a:r>
            <a:r>
              <a:rPr lang="en-US" altLang="ja-JP" sz="1600" dirty="0">
                <a:latin typeface="Times New Roman" panose="02020603050405020304" pitchFamily="18" charset="0"/>
                <a:cs typeface="Times New Roman" panose="02020603050405020304" pitchFamily="18" charset="0"/>
              </a:rPr>
              <a:t>169</a:t>
            </a:r>
            <a:r>
              <a:rPr kumimoji="1" lang="en-US" altLang="ja-JP" sz="1600" dirty="0">
                <a:latin typeface="Times New Roman" panose="02020603050405020304" pitchFamily="18" charset="0"/>
                <a:cs typeface="Times New Roman" panose="02020603050405020304" pitchFamily="18" charset="0"/>
              </a:rPr>
              <a:t>/707)</a:t>
            </a:r>
            <a:endParaRPr kumimoji="1" lang="ja-JP" altLang="en-US" sz="1600" dirty="0">
              <a:latin typeface="Times New Roman" panose="02020603050405020304" pitchFamily="18" charset="0"/>
              <a:cs typeface="Times New Roman" panose="02020603050405020304" pitchFamily="18" charset="0"/>
            </a:endParaRPr>
          </a:p>
        </p:txBody>
      </p:sp>
      <p:sp>
        <p:nvSpPr>
          <p:cNvPr id="12" name="テキスト ボックス 11"/>
          <p:cNvSpPr txBox="1"/>
          <p:nvPr/>
        </p:nvSpPr>
        <p:spPr>
          <a:xfrm>
            <a:off x="8635084" y="5475648"/>
            <a:ext cx="2091155" cy="338554"/>
          </a:xfrm>
          <a:prstGeom prst="rect">
            <a:avLst/>
          </a:prstGeom>
          <a:noFill/>
        </p:spPr>
        <p:txBody>
          <a:bodyPr wrap="square" rtlCol="0">
            <a:spAutoFit/>
          </a:bodyPr>
          <a:lstStyle/>
          <a:p>
            <a:r>
              <a:rPr kumimoji="1" lang="en-US" altLang="ja-JP" sz="1600" dirty="0">
                <a:latin typeface="Times New Roman" panose="02020603050405020304" pitchFamily="18" charset="0"/>
                <a:cs typeface="Times New Roman" panose="02020603050405020304" pitchFamily="18" charset="0"/>
              </a:rPr>
              <a:t>Missing </a:t>
            </a:r>
            <a:r>
              <a:rPr lang="en-US" altLang="ja-JP" sz="1600" dirty="0">
                <a:latin typeface="Times New Roman" panose="02020603050405020304" pitchFamily="18" charset="0"/>
                <a:cs typeface="Times New Roman" panose="02020603050405020304" pitchFamily="18" charset="0"/>
              </a:rPr>
              <a:t>2.0</a:t>
            </a:r>
            <a:r>
              <a:rPr kumimoji="1" lang="en-US" altLang="ja-JP" sz="1600" dirty="0">
                <a:latin typeface="Times New Roman" panose="02020603050405020304" pitchFamily="18" charset="0"/>
                <a:cs typeface="Times New Roman" panose="02020603050405020304" pitchFamily="18" charset="0"/>
              </a:rPr>
              <a:t>% (</a:t>
            </a:r>
            <a:r>
              <a:rPr lang="en-US" altLang="ja-JP" sz="1600" dirty="0">
                <a:latin typeface="Times New Roman" panose="02020603050405020304" pitchFamily="18" charset="0"/>
                <a:cs typeface="Times New Roman" panose="02020603050405020304" pitchFamily="18" charset="0"/>
              </a:rPr>
              <a:t>14</a:t>
            </a:r>
            <a:r>
              <a:rPr kumimoji="1" lang="en-US" altLang="ja-JP" sz="1600" dirty="0">
                <a:latin typeface="Times New Roman" panose="02020603050405020304" pitchFamily="18" charset="0"/>
                <a:cs typeface="Times New Roman" panose="02020603050405020304" pitchFamily="18" charset="0"/>
              </a:rPr>
              <a:t>/707)</a:t>
            </a:r>
            <a:endParaRPr kumimoji="1" lang="ja-JP" altLang="en-US" sz="1600" dirty="0">
              <a:latin typeface="Times New Roman" panose="02020603050405020304" pitchFamily="18" charset="0"/>
              <a:cs typeface="Times New Roman" panose="02020603050405020304" pitchFamily="18" charset="0"/>
            </a:endParaRPr>
          </a:p>
        </p:txBody>
      </p:sp>
      <p:sp>
        <p:nvSpPr>
          <p:cNvPr id="13" name="テキスト ボックス 12"/>
          <p:cNvSpPr txBox="1"/>
          <p:nvPr/>
        </p:nvSpPr>
        <p:spPr>
          <a:xfrm>
            <a:off x="4254398" y="1715152"/>
            <a:ext cx="847431" cy="338554"/>
          </a:xfrm>
          <a:prstGeom prst="rect">
            <a:avLst/>
          </a:prstGeom>
          <a:noFill/>
        </p:spPr>
        <p:txBody>
          <a:bodyPr wrap="square" rtlCol="0">
            <a:spAutoFit/>
          </a:bodyPr>
          <a:lstStyle/>
          <a:p>
            <a:r>
              <a:rPr kumimoji="1" lang="en-US" altLang="ja-JP" sz="1600" dirty="0">
                <a:latin typeface="Times New Roman" panose="02020603050405020304" pitchFamily="18" charset="0"/>
                <a:cs typeface="Times New Roman" panose="02020603050405020304" pitchFamily="18" charset="0"/>
              </a:rPr>
              <a:t>98.2%</a:t>
            </a:r>
            <a:endParaRPr kumimoji="1" lang="ja-JP" altLang="en-US" sz="1600" dirty="0">
              <a:latin typeface="Times New Roman" panose="02020603050405020304" pitchFamily="18" charset="0"/>
              <a:cs typeface="Times New Roman" panose="02020603050405020304" pitchFamily="18" charset="0"/>
            </a:endParaRPr>
          </a:p>
        </p:txBody>
      </p:sp>
      <p:sp>
        <p:nvSpPr>
          <p:cNvPr id="14" name="テキスト ボックス 13"/>
          <p:cNvSpPr txBox="1"/>
          <p:nvPr/>
        </p:nvSpPr>
        <p:spPr>
          <a:xfrm>
            <a:off x="7656623" y="3034460"/>
            <a:ext cx="847431"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42</a:t>
            </a:r>
            <a:r>
              <a:rPr kumimoji="1" lang="en-US" altLang="ja-JP" sz="1600" dirty="0">
                <a:latin typeface="Times New Roman" panose="02020603050405020304" pitchFamily="18" charset="0"/>
                <a:cs typeface="Times New Roman" panose="02020603050405020304" pitchFamily="18" charset="0"/>
              </a:rPr>
              <a:t>.2%</a:t>
            </a:r>
            <a:endParaRPr kumimoji="1" lang="ja-JP" altLang="en-US" sz="1600" dirty="0">
              <a:latin typeface="Times New Roman" panose="02020603050405020304" pitchFamily="18" charset="0"/>
              <a:cs typeface="Times New Roman" panose="02020603050405020304" pitchFamily="18" charset="0"/>
            </a:endParaRPr>
          </a:p>
        </p:txBody>
      </p:sp>
      <p:sp>
        <p:nvSpPr>
          <p:cNvPr id="15" name="テキスト ボックス 14"/>
          <p:cNvSpPr txBox="1"/>
          <p:nvPr/>
        </p:nvSpPr>
        <p:spPr>
          <a:xfrm>
            <a:off x="7692195" y="3435901"/>
            <a:ext cx="847431"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27.2</a:t>
            </a:r>
            <a:r>
              <a:rPr kumimoji="1" lang="en-US" altLang="ja-JP" sz="1600" dirty="0">
                <a:latin typeface="Times New Roman" panose="02020603050405020304" pitchFamily="18" charset="0"/>
                <a:cs typeface="Times New Roman" panose="02020603050405020304" pitchFamily="18" charset="0"/>
              </a:rPr>
              <a:t>%</a:t>
            </a:r>
            <a:endParaRPr kumimoji="1" lang="ja-JP" altLang="en-US" sz="1600" dirty="0">
              <a:latin typeface="Times New Roman" panose="02020603050405020304" pitchFamily="18" charset="0"/>
              <a:cs typeface="Times New Roman" panose="02020603050405020304" pitchFamily="18" charset="0"/>
            </a:endParaRPr>
          </a:p>
        </p:txBody>
      </p:sp>
      <p:sp>
        <p:nvSpPr>
          <p:cNvPr id="16" name="テキスト ボックス 15"/>
          <p:cNvSpPr txBox="1"/>
          <p:nvPr/>
        </p:nvSpPr>
        <p:spPr>
          <a:xfrm>
            <a:off x="4254397" y="4635018"/>
            <a:ext cx="847431" cy="338554"/>
          </a:xfrm>
          <a:prstGeom prst="rect">
            <a:avLst/>
          </a:prstGeom>
          <a:noFill/>
        </p:spPr>
        <p:txBody>
          <a:bodyPr wrap="square" rtlCol="0">
            <a:spAutoFit/>
          </a:bodyPr>
          <a:lstStyle/>
          <a:p>
            <a:r>
              <a:rPr lang="en-US" altLang="ja-JP" sz="1600" dirty="0">
                <a:latin typeface="Times New Roman" panose="02020603050405020304" pitchFamily="18" charset="0"/>
                <a:cs typeface="Times New Roman" panose="02020603050405020304" pitchFamily="18" charset="0"/>
              </a:rPr>
              <a:t>63.8</a:t>
            </a:r>
            <a:r>
              <a:rPr kumimoji="1" lang="en-US" altLang="ja-JP" sz="1600" dirty="0">
                <a:latin typeface="Times New Roman" panose="02020603050405020304" pitchFamily="18" charset="0"/>
                <a:cs typeface="Times New Roman" panose="02020603050405020304" pitchFamily="18" charset="0"/>
              </a:rPr>
              <a:t>%</a:t>
            </a:r>
            <a:endParaRPr kumimoji="1" lang="ja-JP" altLang="en-US" sz="1600" dirty="0">
              <a:latin typeface="Times New Roman" panose="02020603050405020304" pitchFamily="18" charset="0"/>
              <a:cs typeface="Times New Roman" panose="02020603050405020304" pitchFamily="18" charset="0"/>
            </a:endParaRPr>
          </a:p>
        </p:txBody>
      </p:sp>
      <p:sp>
        <p:nvSpPr>
          <p:cNvPr id="18" name="テキスト ボックス 17">
            <a:extLst>
              <a:ext uri="{FF2B5EF4-FFF2-40B4-BE49-F238E27FC236}">
                <a16:creationId xmlns:a16="http://schemas.microsoft.com/office/drawing/2014/main" id="{386A7B34-5823-465C-BB4E-9526861F591F}"/>
              </a:ext>
            </a:extLst>
          </p:cNvPr>
          <p:cNvSpPr txBox="1"/>
          <p:nvPr/>
        </p:nvSpPr>
        <p:spPr>
          <a:xfrm>
            <a:off x="2126322" y="1468701"/>
            <a:ext cx="1602153" cy="369332"/>
          </a:xfrm>
          <a:prstGeom prst="rect">
            <a:avLst/>
          </a:prstGeom>
          <a:noFill/>
        </p:spPr>
        <p:txBody>
          <a:bodyPr wrap="square" rtlCol="0">
            <a:spAutoFit/>
          </a:bodyPr>
          <a:lstStyle/>
          <a:p>
            <a:pPr algn="ctr"/>
            <a:r>
              <a:rPr lang="en-US" altLang="ja-JP" b="1" dirty="0">
                <a:latin typeface="Times New Roman" panose="02020603050405020304" pitchFamily="18" charset="0"/>
                <a:cs typeface="Times New Roman" panose="02020603050405020304" pitchFamily="18" charset="0"/>
              </a:rPr>
              <a:t>No smoking</a:t>
            </a:r>
            <a:endParaRPr kumimoji="1" lang="ja-JP" altLang="en-US" b="1" dirty="0">
              <a:latin typeface="Times New Roman" panose="02020603050405020304" pitchFamily="18" charset="0"/>
              <a:cs typeface="Times New Roman" panose="02020603050405020304" pitchFamily="18" charset="0"/>
            </a:endParaRPr>
          </a:p>
        </p:txBody>
      </p:sp>
      <p:sp>
        <p:nvSpPr>
          <p:cNvPr id="19" name="テキスト ボックス 18">
            <a:extLst>
              <a:ext uri="{FF2B5EF4-FFF2-40B4-BE49-F238E27FC236}">
                <a16:creationId xmlns:a16="http://schemas.microsoft.com/office/drawing/2014/main" id="{C56B2DA0-BCC8-4530-9FE6-6D9C30246A92}"/>
              </a:ext>
            </a:extLst>
          </p:cNvPr>
          <p:cNvSpPr txBox="1"/>
          <p:nvPr/>
        </p:nvSpPr>
        <p:spPr>
          <a:xfrm>
            <a:off x="2100486" y="3139799"/>
            <a:ext cx="2011177" cy="369332"/>
          </a:xfrm>
          <a:prstGeom prst="rect">
            <a:avLst/>
          </a:prstGeom>
          <a:noFill/>
        </p:spPr>
        <p:txBody>
          <a:bodyPr wrap="square">
            <a:spAutoFit/>
          </a:bodyPr>
          <a:lstStyle/>
          <a:p>
            <a:r>
              <a:rPr lang="en-US" altLang="ja-JP" b="1" dirty="0">
                <a:latin typeface="Times New Roman" panose="02020603050405020304" pitchFamily="18" charset="0"/>
                <a:cs typeface="Times New Roman" panose="02020603050405020304" pitchFamily="18" charset="0"/>
              </a:rPr>
              <a:t>Separate smoking </a:t>
            </a:r>
            <a:endParaRPr lang="ja-JP" altLang="en-US" dirty="0"/>
          </a:p>
        </p:txBody>
      </p:sp>
      <p:sp>
        <p:nvSpPr>
          <p:cNvPr id="20" name="テキスト ボックス 19">
            <a:extLst>
              <a:ext uri="{FF2B5EF4-FFF2-40B4-BE49-F238E27FC236}">
                <a16:creationId xmlns:a16="http://schemas.microsoft.com/office/drawing/2014/main" id="{659CA61F-AF09-41FE-ABA9-87205128BFCB}"/>
              </a:ext>
            </a:extLst>
          </p:cNvPr>
          <p:cNvSpPr txBox="1"/>
          <p:nvPr/>
        </p:nvSpPr>
        <p:spPr>
          <a:xfrm>
            <a:off x="2329111" y="4470801"/>
            <a:ext cx="1578041" cy="369332"/>
          </a:xfrm>
          <a:prstGeom prst="rect">
            <a:avLst/>
          </a:prstGeom>
          <a:noFill/>
        </p:spPr>
        <p:txBody>
          <a:bodyPr wrap="square">
            <a:spAutoFit/>
          </a:bodyPr>
          <a:lstStyle/>
          <a:p>
            <a:r>
              <a:rPr lang="en-US" altLang="ja-JP" b="1" dirty="0">
                <a:latin typeface="Times New Roman" panose="02020603050405020304" pitchFamily="18" charset="0"/>
                <a:cs typeface="Times New Roman" panose="02020603050405020304" pitchFamily="18" charset="0"/>
              </a:rPr>
              <a:t>Smoking </a:t>
            </a:r>
            <a:endParaRPr lang="ja-JP" altLang="en-US" dirty="0"/>
          </a:p>
        </p:txBody>
      </p:sp>
      <p:sp>
        <p:nvSpPr>
          <p:cNvPr id="21" name="テキスト ボックス 20">
            <a:extLst>
              <a:ext uri="{FF2B5EF4-FFF2-40B4-BE49-F238E27FC236}">
                <a16:creationId xmlns:a16="http://schemas.microsoft.com/office/drawing/2014/main" id="{A7891761-D843-4021-9ADB-C59BA43E5E2A}"/>
              </a:ext>
            </a:extLst>
          </p:cNvPr>
          <p:cNvSpPr txBox="1"/>
          <p:nvPr/>
        </p:nvSpPr>
        <p:spPr>
          <a:xfrm>
            <a:off x="8675075" y="3740227"/>
            <a:ext cx="2011177" cy="369332"/>
          </a:xfrm>
          <a:prstGeom prst="rect">
            <a:avLst/>
          </a:prstGeom>
          <a:noFill/>
        </p:spPr>
        <p:txBody>
          <a:bodyPr wrap="square">
            <a:spAutoFit/>
          </a:bodyPr>
          <a:lstStyle/>
          <a:p>
            <a:r>
              <a:rPr lang="en-US" altLang="ja-JP" b="1" dirty="0">
                <a:latin typeface="Times New Roman" panose="02020603050405020304" pitchFamily="18" charset="0"/>
                <a:cs typeface="Times New Roman" panose="02020603050405020304" pitchFamily="18" charset="0"/>
              </a:rPr>
              <a:t>Separate smoking </a:t>
            </a:r>
            <a:endParaRPr lang="ja-JP" altLang="en-US" dirty="0"/>
          </a:p>
        </p:txBody>
      </p:sp>
      <p:sp>
        <p:nvSpPr>
          <p:cNvPr id="22" name="テキスト ボックス 21">
            <a:extLst>
              <a:ext uri="{FF2B5EF4-FFF2-40B4-BE49-F238E27FC236}">
                <a16:creationId xmlns:a16="http://schemas.microsoft.com/office/drawing/2014/main" id="{5CCED331-929D-44E5-B95E-09119F6DB224}"/>
              </a:ext>
            </a:extLst>
          </p:cNvPr>
          <p:cNvSpPr txBox="1"/>
          <p:nvPr/>
        </p:nvSpPr>
        <p:spPr>
          <a:xfrm>
            <a:off x="8981649" y="4473035"/>
            <a:ext cx="1578041" cy="369332"/>
          </a:xfrm>
          <a:prstGeom prst="rect">
            <a:avLst/>
          </a:prstGeom>
          <a:noFill/>
        </p:spPr>
        <p:txBody>
          <a:bodyPr wrap="square">
            <a:spAutoFit/>
          </a:bodyPr>
          <a:lstStyle/>
          <a:p>
            <a:r>
              <a:rPr lang="en-US" altLang="ja-JP" b="1" dirty="0">
                <a:latin typeface="Times New Roman" panose="02020603050405020304" pitchFamily="18" charset="0"/>
                <a:cs typeface="Times New Roman" panose="02020603050405020304" pitchFamily="18" charset="0"/>
              </a:rPr>
              <a:t>Smoking </a:t>
            </a:r>
            <a:endParaRPr lang="ja-JP" altLang="en-US" dirty="0"/>
          </a:p>
        </p:txBody>
      </p:sp>
      <p:sp>
        <p:nvSpPr>
          <p:cNvPr id="23" name="テキスト ボックス 22">
            <a:extLst>
              <a:ext uri="{FF2B5EF4-FFF2-40B4-BE49-F238E27FC236}">
                <a16:creationId xmlns:a16="http://schemas.microsoft.com/office/drawing/2014/main" id="{B874108C-01CF-4041-AA84-4B2E242ECEF1}"/>
              </a:ext>
            </a:extLst>
          </p:cNvPr>
          <p:cNvSpPr txBox="1"/>
          <p:nvPr/>
        </p:nvSpPr>
        <p:spPr>
          <a:xfrm>
            <a:off x="8831380" y="2048780"/>
            <a:ext cx="1602153" cy="369332"/>
          </a:xfrm>
          <a:prstGeom prst="rect">
            <a:avLst/>
          </a:prstGeom>
          <a:noFill/>
        </p:spPr>
        <p:txBody>
          <a:bodyPr wrap="square" rtlCol="0">
            <a:spAutoFit/>
          </a:bodyPr>
          <a:lstStyle/>
          <a:p>
            <a:pPr algn="ctr"/>
            <a:r>
              <a:rPr lang="en-US" altLang="ja-JP" b="1" dirty="0">
                <a:latin typeface="Times New Roman" panose="02020603050405020304" pitchFamily="18" charset="0"/>
                <a:cs typeface="Times New Roman" panose="02020603050405020304" pitchFamily="18" charset="0"/>
              </a:rPr>
              <a:t>No smoking</a:t>
            </a:r>
            <a:endParaRPr kumimoji="1" lang="ja-JP" altLang="en-US" b="1" dirty="0">
              <a:latin typeface="Times New Roman" panose="02020603050405020304" pitchFamily="18" charset="0"/>
              <a:cs typeface="Times New Roman" panose="02020603050405020304" pitchFamily="18" charset="0"/>
            </a:endParaRPr>
          </a:p>
        </p:txBody>
      </p:sp>
      <p:sp>
        <p:nvSpPr>
          <p:cNvPr id="24" name="テキスト ボックス 23">
            <a:extLst>
              <a:ext uri="{FF2B5EF4-FFF2-40B4-BE49-F238E27FC236}">
                <a16:creationId xmlns:a16="http://schemas.microsoft.com/office/drawing/2014/main" id="{4ACC9456-5164-4BCF-A14D-F2A1B63683EB}"/>
              </a:ext>
            </a:extLst>
          </p:cNvPr>
          <p:cNvSpPr txBox="1"/>
          <p:nvPr/>
        </p:nvSpPr>
        <p:spPr>
          <a:xfrm rot="10800000">
            <a:off x="681610" y="1491329"/>
            <a:ext cx="461665" cy="3142593"/>
          </a:xfrm>
          <a:prstGeom prst="rect">
            <a:avLst/>
          </a:prstGeom>
          <a:noFill/>
        </p:spPr>
        <p:txBody>
          <a:bodyPr vert="eaVert" wrap="square" rtlCol="0">
            <a:spAutoFit/>
          </a:bodyPr>
          <a:lstStyle/>
          <a:p>
            <a:r>
              <a:rPr lang="en-US" altLang="ja-JP" dirty="0">
                <a:latin typeface="Times New Roman" panose="02020603050405020304" pitchFamily="18" charset="0"/>
                <a:cs typeface="Times New Roman" panose="02020603050405020304" pitchFamily="18" charset="0"/>
              </a:rPr>
              <a:t>Number of restaurants and bars</a:t>
            </a:r>
            <a:endParaRPr kumimoji="1" lang="ja-JP" altLang="en-US" dirty="0">
              <a:latin typeface="Times New Roman" panose="02020603050405020304" pitchFamily="18" charset="0"/>
              <a:cs typeface="Times New Roman" panose="02020603050405020304" pitchFamily="18" charset="0"/>
            </a:endParaRPr>
          </a:p>
        </p:txBody>
      </p:sp>
      <p:sp>
        <p:nvSpPr>
          <p:cNvPr id="25" name="テキスト ボックス 24">
            <a:extLst>
              <a:ext uri="{FF2B5EF4-FFF2-40B4-BE49-F238E27FC236}">
                <a16:creationId xmlns:a16="http://schemas.microsoft.com/office/drawing/2014/main" id="{60A575C2-49A5-4386-8559-81E506119EC6}"/>
              </a:ext>
            </a:extLst>
          </p:cNvPr>
          <p:cNvSpPr txBox="1"/>
          <p:nvPr/>
        </p:nvSpPr>
        <p:spPr>
          <a:xfrm>
            <a:off x="1770953" y="5719873"/>
            <a:ext cx="2413853" cy="369332"/>
          </a:xfrm>
          <a:prstGeom prst="rect">
            <a:avLst/>
          </a:prstGeom>
          <a:noFill/>
        </p:spPr>
        <p:txBody>
          <a:bodyPr wrap="square" rtlCol="0">
            <a:spAutoFit/>
          </a:bodyPr>
          <a:lstStyle/>
          <a:p>
            <a:r>
              <a:rPr kumimoji="1" lang="en-US" altLang="ja-JP" dirty="0">
                <a:latin typeface="Times New Roman" panose="02020603050405020304" pitchFamily="18" charset="0"/>
                <a:cs typeface="Times New Roman" panose="02020603050405020304" pitchFamily="18" charset="0"/>
              </a:rPr>
              <a:t>Before the enforcement</a:t>
            </a:r>
            <a:endParaRPr kumimoji="1" lang="ja-JP" altLang="en-US" dirty="0">
              <a:latin typeface="Times New Roman" panose="02020603050405020304" pitchFamily="18" charset="0"/>
              <a:cs typeface="Times New Roman" panose="02020603050405020304" pitchFamily="18" charset="0"/>
            </a:endParaRPr>
          </a:p>
        </p:txBody>
      </p:sp>
      <p:sp>
        <p:nvSpPr>
          <p:cNvPr id="26" name="テキスト ボックス 25">
            <a:extLst>
              <a:ext uri="{FF2B5EF4-FFF2-40B4-BE49-F238E27FC236}">
                <a16:creationId xmlns:a16="http://schemas.microsoft.com/office/drawing/2014/main" id="{9BBA796A-1AEB-429B-8A8E-D92CAC0EF326}"/>
              </a:ext>
            </a:extLst>
          </p:cNvPr>
          <p:cNvSpPr txBox="1"/>
          <p:nvPr/>
        </p:nvSpPr>
        <p:spPr>
          <a:xfrm>
            <a:off x="8639095" y="5733491"/>
            <a:ext cx="2413853" cy="369332"/>
          </a:xfrm>
          <a:prstGeom prst="rect">
            <a:avLst/>
          </a:prstGeom>
          <a:noFill/>
        </p:spPr>
        <p:txBody>
          <a:bodyPr wrap="square" rtlCol="0">
            <a:spAutoFit/>
          </a:bodyPr>
          <a:lstStyle/>
          <a:p>
            <a:r>
              <a:rPr lang="en-US" altLang="ja-JP" dirty="0">
                <a:latin typeface="Times New Roman" panose="02020603050405020304" pitchFamily="18" charset="0"/>
                <a:cs typeface="Times New Roman" panose="02020603050405020304" pitchFamily="18" charset="0"/>
              </a:rPr>
              <a:t>After</a:t>
            </a:r>
            <a:r>
              <a:rPr kumimoji="1" lang="en-US" altLang="ja-JP" dirty="0">
                <a:latin typeface="Times New Roman" panose="02020603050405020304" pitchFamily="18" charset="0"/>
                <a:cs typeface="Times New Roman" panose="02020603050405020304" pitchFamily="18" charset="0"/>
              </a:rPr>
              <a:t> the enforcement</a:t>
            </a:r>
            <a:endParaRPr kumimoji="1" lang="ja-JP"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324857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128</Words>
  <Application>Microsoft Office PowerPoint</Application>
  <PresentationFormat>ワイド画面</PresentationFormat>
  <Paragraphs>22</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游ゴシック</vt:lpstr>
      <vt:lpstr>游ゴシック Light</vt:lpstr>
      <vt:lpstr>Arial</vt:lpstr>
      <vt:lpstr>Times New Roman</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Aoi Kataoka</dc:creator>
  <cp:lastModifiedBy>Aoi Kataoka</cp:lastModifiedBy>
  <cp:revision>19</cp:revision>
  <dcterms:created xsi:type="dcterms:W3CDTF">2022-07-15T01:49:56Z</dcterms:created>
  <dcterms:modified xsi:type="dcterms:W3CDTF">2023-10-18T02:18:07Z</dcterms:modified>
</cp:coreProperties>
</file>