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7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9144000" cy="5143500" type="screen16x9"/>
  <p:notesSz cx="6858000" cy="9144000"/>
  <p:embeddedFontLst>
    <p:embeddedFont>
      <p:font typeface="Meiryo" panose="020B0604030504040204" pitchFamily="34" charset="-128"/>
      <p:regular r:id="rId71"/>
      <p:bold r:id="rId72"/>
      <p:italic r:id="rId73"/>
      <p:boldItalic r:id="rId74"/>
    </p:embeddedFont>
    <p:embeddedFont>
      <p:font typeface="Avenir" panose="02000503020000020003" pitchFamily="2" charset="0"/>
      <p:regular r:id="rId75"/>
      <p:italic r:id="rId76"/>
    </p:embeddedFont>
    <p:embeddedFont>
      <p:font typeface="Noto Sans Symbols" pitchFamily="2" charset="0"/>
      <p:regular r:id="rId77"/>
      <p:bold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9" roundtripDataSignature="AMtx7mjlxnO61jmRzkvxiIFE/Ma8MCmy1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94"/>
  </p:normalViewPr>
  <p:slideViewPr>
    <p:cSldViewPr snapToGrid="0">
      <p:cViewPr varScale="1">
        <p:scale>
          <a:sx n="156" d="100"/>
          <a:sy n="156" d="100"/>
        </p:scale>
        <p:origin x="50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4.fntdata"/><Relationship Id="rId79" Type="http://customschemas.google.com/relationships/presentationmetadata" Target="meta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font" Target="fonts/font5.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400"/>
              <a:buFont typeface="Arial"/>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Clr>
                <a:schemeClr val="dk1"/>
              </a:buClr>
              <a:buSzPts val="1400"/>
              <a:buFont typeface="Arial"/>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1400"/>
              <a:buFont typeface="Arial"/>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35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99" name="Google Shape;9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30" name="Google Shape;13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6f38de183e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g26f38de183e_0_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900">
                <a:latin typeface="Calibri"/>
                <a:ea typeface="Calibri"/>
                <a:cs typeface="Calibri"/>
                <a:sym typeface="Calibri"/>
              </a:rPr>
              <a:t>Kojo is a SHS student. He typically enjoys playing football and hanging out with his friends, </a:t>
            </a:r>
            <a:endParaRPr/>
          </a:p>
        </p:txBody>
      </p:sp>
      <p:sp>
        <p:nvSpPr>
          <p:cNvPr id="152" name="Google Shape;152;g26f38de183e_0_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6</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6f38de183e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g26f38de183e_0_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but lately, he’s been finding that he’s just not enjoying football the way he used to. He’s not quite sure why, but he’s often feeling stressed, sad, and lonely. Many times, he doesn’t sleep well at night. </a:t>
            </a:r>
            <a:endParaRPr sz="18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
        <p:nvSpPr>
          <p:cNvPr id="168" name="Google Shape;168;g26f38de183e_0_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6f38de183e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g26f38de183e_0_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He also feels isolated from his friends, feeling like none of them will understand how he’s feeling. </a:t>
            </a:r>
            <a:endParaRPr/>
          </a:p>
        </p:txBody>
      </p:sp>
      <p:sp>
        <p:nvSpPr>
          <p:cNvPr id="175" name="Google Shape;175;g26f38de183e_0_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6f38de183e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26f38de183e_0_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82" name="Google Shape;182;g26f38de183e_0_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9</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Barriers </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a:t>- feel like problem is beyond getting a solution, scared of peopel making fun of him </a:t>
            </a:r>
            <a:endParaRPr/>
          </a:p>
        </p:txBody>
      </p:sp>
      <p:sp>
        <p:nvSpPr>
          <p:cNvPr id="192" name="Google Shape;19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10</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02" name="Google Shape;20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Rules can be formal or informal </a:t>
            </a:r>
            <a:endParaRPr/>
          </a:p>
        </p:txBody>
      </p:sp>
      <p:sp>
        <p:nvSpPr>
          <p:cNvPr id="212" name="Google Shape;21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12</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22" name="Google Shape;222;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b="1">
                <a:latin typeface="Calibri"/>
                <a:ea typeface="Calibri"/>
                <a:cs typeface="Calibri"/>
                <a:sym typeface="Calibri"/>
              </a:rPr>
              <a:t>Frame 1</a:t>
            </a:r>
            <a:r>
              <a:rPr lang="en-US" sz="1800">
                <a:latin typeface="Calibri"/>
                <a:ea typeface="Calibri"/>
                <a:cs typeface="Calibri"/>
                <a:sym typeface="Calibri"/>
              </a:rPr>
              <a:t>: Abu is shown daydreaming about Nazeefa. He likes her, but he feels nervous when he’s around her, and doesn’t know how to ask her out. </a:t>
            </a:r>
            <a:endParaRPr/>
          </a:p>
        </p:txBody>
      </p:sp>
      <p:sp>
        <p:nvSpPr>
          <p:cNvPr id="235" name="Google Shape;23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5000"/>
              </a:lnSpc>
              <a:spcBef>
                <a:spcPts val="0"/>
              </a:spcBef>
              <a:spcAft>
                <a:spcPts val="0"/>
              </a:spcAft>
              <a:buSzPts val="1400"/>
              <a:buFont typeface="Arial"/>
              <a:buChar char="●"/>
            </a:pPr>
            <a:r>
              <a:rPr lang="en-US" sz="1050">
                <a:latin typeface="Calibri"/>
                <a:ea typeface="Calibri"/>
                <a:cs typeface="Calibri"/>
                <a:sym typeface="Calibri"/>
              </a:rPr>
              <a:t>Abu runs into his friend Shaker: </a:t>
            </a:r>
            <a:endParaRPr sz="1200">
              <a:latin typeface="Noto Sans Symbols"/>
              <a:ea typeface="Noto Sans Symbols"/>
              <a:cs typeface="Noto Sans Symbols"/>
              <a:sym typeface="Noto Sans Symbols"/>
            </a:endParaRPr>
          </a:p>
          <a:p>
            <a:pPr marL="742950" marR="0" lvl="1" indent="-285750" algn="l" rtl="0">
              <a:lnSpc>
                <a:spcPct val="115000"/>
              </a:lnSpc>
              <a:spcBef>
                <a:spcPts val="0"/>
              </a:spcBef>
              <a:spcAft>
                <a:spcPts val="0"/>
              </a:spcAft>
              <a:buSzPts val="1400"/>
              <a:buFont typeface="Courier New"/>
              <a:buChar char="o"/>
            </a:pPr>
            <a:r>
              <a:rPr lang="en-US" sz="1050">
                <a:latin typeface="Calibri"/>
                <a:ea typeface="Calibri"/>
                <a:cs typeface="Calibri"/>
                <a:sym typeface="Calibri"/>
              </a:rPr>
              <a:t>Shaker - “Yo bro, you for watch where you dey go. What dey wrong you?”</a:t>
            </a:r>
            <a:endParaRPr sz="1200">
              <a:latin typeface="Courier New"/>
              <a:ea typeface="Courier New"/>
              <a:cs typeface="Courier New"/>
              <a:sym typeface="Courier New"/>
            </a:endParaRPr>
          </a:p>
          <a:p>
            <a:pPr marL="742950" marR="0" lvl="1" indent="-285750" algn="l" rtl="0">
              <a:lnSpc>
                <a:spcPct val="115000"/>
              </a:lnSpc>
              <a:spcBef>
                <a:spcPts val="0"/>
              </a:spcBef>
              <a:spcAft>
                <a:spcPts val="0"/>
              </a:spcAft>
              <a:buSzPts val="1400"/>
              <a:buFont typeface="Courier New"/>
              <a:buChar char="o"/>
            </a:pPr>
            <a:r>
              <a:rPr lang="en-US" sz="1050">
                <a:latin typeface="Calibri"/>
                <a:ea typeface="Calibri"/>
                <a:cs typeface="Calibri"/>
                <a:sym typeface="Calibri"/>
              </a:rPr>
              <a:t>Abu – “Bro amake sorry waa. I had a lot on my mind….I just keep trying to talk to this girl, but my mind just gets messed up every time I see her.” </a:t>
            </a:r>
            <a:endParaRPr sz="1200">
              <a:latin typeface="Courier New"/>
              <a:ea typeface="Courier New"/>
              <a:cs typeface="Courier New"/>
              <a:sym typeface="Courier New"/>
            </a:endParaRPr>
          </a:p>
          <a:p>
            <a:pPr marL="742950" marR="0" lvl="1" indent="-285750" algn="l" rtl="0">
              <a:lnSpc>
                <a:spcPct val="115000"/>
              </a:lnSpc>
              <a:spcBef>
                <a:spcPts val="0"/>
              </a:spcBef>
              <a:spcAft>
                <a:spcPts val="0"/>
              </a:spcAft>
              <a:buSzPts val="1400"/>
              <a:buFont typeface="Courier New"/>
              <a:buChar char="o"/>
            </a:pPr>
            <a:r>
              <a:rPr lang="en-US" sz="1050">
                <a:latin typeface="Calibri"/>
                <a:ea typeface="Calibri"/>
                <a:cs typeface="Calibri"/>
                <a:sym typeface="Calibri"/>
              </a:rPr>
              <a:t>Shaker – “Aget some pill bi. Efit boost your confidence like madddd. You take am aa, you fit runn Nazeefa make she fall give you quarter quarter.”</a:t>
            </a:r>
            <a:endParaRPr sz="1200">
              <a:latin typeface="Courier New"/>
              <a:ea typeface="Courier New"/>
              <a:cs typeface="Courier New"/>
              <a:sym typeface="Courier New"/>
            </a:endParaRPr>
          </a:p>
          <a:p>
            <a:pPr marL="457200" marR="0" lvl="0" indent="-228600" algn="l" rtl="0">
              <a:lnSpc>
                <a:spcPct val="100000"/>
              </a:lnSpc>
              <a:spcBef>
                <a:spcPts val="0"/>
              </a:spcBef>
              <a:spcAft>
                <a:spcPts val="0"/>
              </a:spcAft>
              <a:buSzPts val="1400"/>
              <a:buNone/>
            </a:pPr>
            <a:endParaRPr/>
          </a:p>
        </p:txBody>
      </p:sp>
      <p:sp>
        <p:nvSpPr>
          <p:cNvPr id="242" name="Google Shape;242;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15</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742950" marR="0" lvl="1" indent="-285750" algn="l" rtl="0">
              <a:lnSpc>
                <a:spcPct val="115000"/>
              </a:lnSpc>
              <a:spcBef>
                <a:spcPts val="0"/>
              </a:spcBef>
              <a:spcAft>
                <a:spcPts val="0"/>
              </a:spcAft>
              <a:buSzPts val="1400"/>
              <a:buFont typeface="Courier New"/>
              <a:buChar char="o"/>
            </a:pPr>
            <a:r>
              <a:rPr lang="en-US"/>
              <a:t>Abu thinks. He’s heard about some bad associations with drugs – that they can cause a lot of problems….but he really needs some help talking with Nazeefa! </a:t>
            </a:r>
            <a:endParaRPr sz="1800" i="1">
              <a:latin typeface="Calibri"/>
              <a:ea typeface="Calibri"/>
              <a:cs typeface="Calibri"/>
              <a:sym typeface="Calibri"/>
            </a:endParaRPr>
          </a:p>
          <a:p>
            <a:pPr marL="457200" marR="0" lvl="0" indent="-228600" algn="l" rtl="0">
              <a:lnSpc>
                <a:spcPct val="100000"/>
              </a:lnSpc>
              <a:spcBef>
                <a:spcPts val="0"/>
              </a:spcBef>
              <a:spcAft>
                <a:spcPts val="0"/>
              </a:spcAft>
              <a:buSzPts val="1400"/>
              <a:buNone/>
            </a:pPr>
            <a:endParaRPr/>
          </a:p>
        </p:txBody>
      </p:sp>
      <p:sp>
        <p:nvSpPr>
          <p:cNvPr id="252" name="Google Shape;252;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16</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259" name="Google Shape;25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67" name="Google Shape;267;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78" name="Google Shape;278;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19</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90" name="Google Shape;290;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20</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Abu decides to take the drugs and in fact, he found that it did help him relax. However, he soon found that he was turning to using pills to relax more and more. Soon, he found that he needs more and more of the pills to get the same effect. </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a:t>Within a year, Abu has dropped out of school. He’s spending all his money on more pills, and now has started selling pills to other students to support his habit. </a:t>
            </a:r>
            <a:endParaRPr/>
          </a:p>
          <a:p>
            <a:pPr marL="457200" marR="0" lvl="0" indent="-228600" algn="l" rtl="0">
              <a:lnSpc>
                <a:spcPct val="100000"/>
              </a:lnSpc>
              <a:spcBef>
                <a:spcPts val="0"/>
              </a:spcBef>
              <a:spcAft>
                <a:spcPts val="0"/>
              </a:spcAft>
              <a:buSzPts val="1400"/>
              <a:buNone/>
            </a:pPr>
            <a:endParaRPr/>
          </a:p>
        </p:txBody>
      </p:sp>
      <p:sp>
        <p:nvSpPr>
          <p:cNvPr id="300" name="Google Shape;300;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Abu thinks about it – but he remembers some of the dangers of drugs that he learned about in schools. ”Thanks, but no thanks. Do you want to go play some football?”</a:t>
            </a:r>
            <a:endParaRPr/>
          </a:p>
        </p:txBody>
      </p:sp>
      <p:sp>
        <p:nvSpPr>
          <p:cNvPr id="310" name="Google Shape;310;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22</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Later, Abu works up some confidence and decides to buy Nazeefa some flowers and asks her on a date. </a:t>
            </a:r>
            <a:endParaRPr/>
          </a:p>
        </p:txBody>
      </p:sp>
      <p:sp>
        <p:nvSpPr>
          <p:cNvPr id="318" name="Google Shape;318;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25" name="Google Shape;325;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35" name="Google Shape;335;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45" name="Google Shape;345;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56" name="Google Shape;35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68" name="Google Shape;36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5000"/>
              </a:lnSpc>
              <a:spcBef>
                <a:spcPts val="0"/>
              </a:spcBef>
              <a:spcAft>
                <a:spcPts val="0"/>
              </a:spcAft>
              <a:buSzPts val="1400"/>
              <a:buFont typeface="Arial"/>
              <a:buChar char="●"/>
            </a:pPr>
            <a:r>
              <a:rPr lang="en-US" sz="1050" b="1">
                <a:latin typeface="Calibri"/>
                <a:ea typeface="Calibri"/>
                <a:cs typeface="Calibri"/>
                <a:sym typeface="Calibri"/>
              </a:rPr>
              <a:t>Frame 1</a:t>
            </a:r>
            <a:r>
              <a:rPr lang="en-US" sz="1050">
                <a:latin typeface="Calibri"/>
                <a:ea typeface="Calibri"/>
                <a:cs typeface="Calibri"/>
                <a:sym typeface="Calibri"/>
              </a:rPr>
              <a:t>: Ama looking distressed amid visual cues of her troubled home life and personal issues.</a:t>
            </a:r>
            <a:endParaRPr sz="1200">
              <a:latin typeface="Noto Sans Symbols"/>
              <a:ea typeface="Noto Sans Symbols"/>
              <a:cs typeface="Noto Sans Symbols"/>
              <a:sym typeface="Noto Sans Symbols"/>
            </a:endParaRPr>
          </a:p>
          <a:p>
            <a:pPr marL="742950" marR="0" lvl="1" indent="-285750" algn="l" rtl="0">
              <a:lnSpc>
                <a:spcPct val="115000"/>
              </a:lnSpc>
              <a:spcBef>
                <a:spcPts val="0"/>
              </a:spcBef>
              <a:spcAft>
                <a:spcPts val="0"/>
              </a:spcAft>
              <a:buSzPts val="1400"/>
              <a:buFont typeface="Courier New"/>
              <a:buChar char="o"/>
            </a:pPr>
            <a:r>
              <a:rPr lang="en-US" sz="1050">
                <a:latin typeface="Calibri"/>
                <a:ea typeface="Calibri"/>
                <a:cs typeface="Calibri"/>
                <a:sym typeface="Calibri"/>
              </a:rPr>
              <a:t>Ama is an SHS student in her final year. On the outside, she appears put together and is excelling in school. But back at home, her parents are fighting all the time, finances are tight, and her boyfriend broke up with her last week. After emotionally and physically grueling week, Ama decides to hang out with some friends Ella and Kwame to destress. </a:t>
            </a:r>
            <a:endParaRPr sz="1200">
              <a:latin typeface="Courier New"/>
              <a:ea typeface="Courier New"/>
              <a:cs typeface="Courier New"/>
              <a:sym typeface="Courier New"/>
            </a:endParaRPr>
          </a:p>
          <a:p>
            <a:pPr marL="457200" marR="0" lvl="0" indent="-228600" algn="l" rtl="0">
              <a:lnSpc>
                <a:spcPct val="100000"/>
              </a:lnSpc>
              <a:spcBef>
                <a:spcPts val="0"/>
              </a:spcBef>
              <a:spcAft>
                <a:spcPts val="0"/>
              </a:spcAft>
              <a:buSzPts val="1400"/>
              <a:buNone/>
            </a:pPr>
            <a:endParaRPr/>
          </a:p>
        </p:txBody>
      </p:sp>
      <p:sp>
        <p:nvSpPr>
          <p:cNvPr id="384" name="Google Shape;38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29</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5000"/>
              </a:lnSpc>
              <a:spcBef>
                <a:spcPts val="0"/>
              </a:spcBef>
              <a:spcAft>
                <a:spcPts val="0"/>
              </a:spcAft>
              <a:buSzPts val="1400"/>
              <a:buFont typeface="Arial"/>
              <a:buChar char="●"/>
            </a:pPr>
            <a:r>
              <a:rPr lang="en-US" sz="1050" b="1">
                <a:latin typeface="Calibri"/>
                <a:ea typeface="Calibri"/>
                <a:cs typeface="Calibri"/>
                <a:sym typeface="Calibri"/>
              </a:rPr>
              <a:t>Frame 2</a:t>
            </a:r>
            <a:r>
              <a:rPr lang="en-US" sz="1050">
                <a:latin typeface="Calibri"/>
                <a:ea typeface="Calibri"/>
                <a:cs typeface="Calibri"/>
                <a:sym typeface="Calibri"/>
              </a:rPr>
              <a:t> (at a hangout, with other students in the background): Ama with Ella and Kwame, being offered an alcoholic drink, highlighting the moment of peer influence.</a:t>
            </a:r>
            <a:endParaRPr sz="1200">
              <a:latin typeface="Noto Sans Symbols"/>
              <a:ea typeface="Noto Sans Symbols"/>
              <a:cs typeface="Noto Sans Symbols"/>
              <a:sym typeface="Noto Sans Symbols"/>
            </a:endParaRPr>
          </a:p>
          <a:p>
            <a:pPr marL="742950" marR="0" lvl="1" indent="-285750" algn="l" rtl="0">
              <a:lnSpc>
                <a:spcPct val="115000"/>
              </a:lnSpc>
              <a:spcBef>
                <a:spcPts val="0"/>
              </a:spcBef>
              <a:spcAft>
                <a:spcPts val="0"/>
              </a:spcAft>
              <a:buSzPts val="1400"/>
              <a:buFont typeface="Courier New"/>
              <a:buChar char="o"/>
            </a:pPr>
            <a:r>
              <a:rPr lang="en-US" sz="1050">
                <a:latin typeface="Calibri"/>
                <a:ea typeface="Calibri"/>
                <a:cs typeface="Calibri"/>
                <a:sym typeface="Calibri"/>
              </a:rPr>
              <a:t>Kwame – “you don’t look too well </a:t>
            </a:r>
            <a:r>
              <a:rPr lang="en-US" sz="1050">
                <a:solidFill>
                  <a:srgbClr val="000000"/>
                </a:solidFill>
                <a:latin typeface="Calibri"/>
                <a:ea typeface="Calibri"/>
                <a:cs typeface="Calibri"/>
                <a:sym typeface="Calibri"/>
              </a:rPr>
              <a:t>Ama. Is everything alright?”</a:t>
            </a:r>
            <a:endParaRPr sz="1200">
              <a:latin typeface="Courier New"/>
              <a:ea typeface="Courier New"/>
              <a:cs typeface="Courier New"/>
              <a:sym typeface="Courier New"/>
            </a:endParaRPr>
          </a:p>
          <a:p>
            <a:pPr marL="742950" marR="0" lvl="1" indent="-285750" algn="l" rtl="0">
              <a:lnSpc>
                <a:spcPct val="115000"/>
              </a:lnSpc>
              <a:spcBef>
                <a:spcPts val="0"/>
              </a:spcBef>
              <a:spcAft>
                <a:spcPts val="0"/>
              </a:spcAft>
              <a:buSzPts val="1400"/>
              <a:buFont typeface="Courier New"/>
              <a:buChar char="o"/>
            </a:pPr>
            <a:r>
              <a:rPr lang="en-US" sz="1050">
                <a:solidFill>
                  <a:srgbClr val="000000"/>
                </a:solidFill>
                <a:latin typeface="Calibri"/>
                <a:ea typeface="Calibri"/>
                <a:cs typeface="Calibri"/>
                <a:sym typeface="Calibri"/>
              </a:rPr>
              <a:t>Ama – “Hm, there’s just a lot going on in my life. BUT, I don’t want to talk about it! Tonight is for unwinding!”</a:t>
            </a:r>
            <a:endParaRPr sz="1200">
              <a:latin typeface="Courier New"/>
              <a:ea typeface="Courier New"/>
              <a:cs typeface="Courier New"/>
              <a:sym typeface="Courier New"/>
            </a:endParaRPr>
          </a:p>
          <a:p>
            <a:pPr marL="742950" marR="0" lvl="1" indent="-285750" algn="l" rtl="0">
              <a:lnSpc>
                <a:spcPct val="115000"/>
              </a:lnSpc>
              <a:spcBef>
                <a:spcPts val="0"/>
              </a:spcBef>
              <a:spcAft>
                <a:spcPts val="0"/>
              </a:spcAft>
              <a:buSzPts val="1400"/>
              <a:buFont typeface="Courier New"/>
              <a:buChar char="o"/>
            </a:pPr>
            <a:r>
              <a:rPr lang="en-US" sz="1050">
                <a:solidFill>
                  <a:srgbClr val="000000"/>
                </a:solidFill>
                <a:latin typeface="Calibri"/>
                <a:ea typeface="Calibri"/>
                <a:cs typeface="Calibri"/>
                <a:sym typeface="Calibri"/>
              </a:rPr>
              <a:t>Kwame – “cheers to that!”</a:t>
            </a:r>
            <a:endParaRPr sz="1200">
              <a:latin typeface="Courier New"/>
              <a:ea typeface="Courier New"/>
              <a:cs typeface="Courier New"/>
              <a:sym typeface="Courier New"/>
            </a:endParaRPr>
          </a:p>
          <a:p>
            <a:pPr marL="742950" marR="0" lvl="1" indent="-285750" algn="l" rtl="0">
              <a:lnSpc>
                <a:spcPct val="115000"/>
              </a:lnSpc>
              <a:spcBef>
                <a:spcPts val="0"/>
              </a:spcBef>
              <a:spcAft>
                <a:spcPts val="0"/>
              </a:spcAft>
              <a:buSzPts val="1400"/>
              <a:buFont typeface="Courier New"/>
              <a:buChar char="o"/>
            </a:pPr>
            <a:r>
              <a:rPr lang="en-US" sz="1050">
                <a:solidFill>
                  <a:srgbClr val="000000"/>
                </a:solidFill>
                <a:latin typeface="Calibri"/>
                <a:ea typeface="Calibri"/>
                <a:cs typeface="Calibri"/>
                <a:sym typeface="Calibri"/>
              </a:rPr>
              <a:t>Ella – “in the spirit of that, let’s get you a drink.” She hands Ama a drink. </a:t>
            </a:r>
            <a:endParaRPr sz="1200">
              <a:latin typeface="Courier New"/>
              <a:ea typeface="Courier New"/>
              <a:cs typeface="Courier New"/>
              <a:sym typeface="Courier New"/>
            </a:endParaRPr>
          </a:p>
          <a:p>
            <a:pPr marL="457200" marR="0" lvl="0" indent="-228600" algn="l" rtl="0">
              <a:lnSpc>
                <a:spcPct val="100000"/>
              </a:lnSpc>
              <a:spcBef>
                <a:spcPts val="0"/>
              </a:spcBef>
              <a:spcAft>
                <a:spcPts val="0"/>
              </a:spcAft>
              <a:buSzPts val="1400"/>
              <a:buNone/>
            </a:pPr>
            <a:endParaRPr/>
          </a:p>
        </p:txBody>
      </p:sp>
      <p:sp>
        <p:nvSpPr>
          <p:cNvPr id="391" name="Google Shape;39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30</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5000"/>
              </a:lnSpc>
              <a:spcBef>
                <a:spcPts val="0"/>
              </a:spcBef>
              <a:spcAft>
                <a:spcPts val="0"/>
              </a:spcAft>
              <a:buSzPts val="1400"/>
              <a:buFont typeface="Arial"/>
              <a:buChar char="●"/>
            </a:pPr>
            <a:r>
              <a:rPr lang="en-US" sz="1050" b="1">
                <a:solidFill>
                  <a:srgbClr val="000000"/>
                </a:solidFill>
                <a:latin typeface="Calibri"/>
                <a:ea typeface="Calibri"/>
                <a:cs typeface="Calibri"/>
                <a:sym typeface="Calibri"/>
              </a:rPr>
              <a:t>Frame 3 (Zoom in on Ama, who sniffs the drink nervously):</a:t>
            </a:r>
            <a:r>
              <a:rPr lang="en-US" sz="1050">
                <a:solidFill>
                  <a:srgbClr val="000000"/>
                </a:solidFill>
                <a:latin typeface="Calibri"/>
                <a:ea typeface="Calibri"/>
                <a:cs typeface="Calibri"/>
                <a:sym typeface="Calibri"/>
              </a:rPr>
              <a:t> Ama looks nervous, and states, “mm I don’t know, this smells like alcohol.”  Ella, “yes, its time to unwind! Let your problems go!” Kwame: drink! Drink! Drink! Drink!</a:t>
            </a:r>
            <a:endParaRPr sz="1200">
              <a:latin typeface="Noto Sans Symbols"/>
              <a:ea typeface="Noto Sans Symbols"/>
              <a:cs typeface="Noto Sans Symbols"/>
              <a:sym typeface="Noto Sans Symbols"/>
            </a:endParaRPr>
          </a:p>
          <a:p>
            <a:pPr marL="742950" marR="0" lvl="1" indent="-196850" algn="l" rtl="0">
              <a:lnSpc>
                <a:spcPct val="115000"/>
              </a:lnSpc>
              <a:spcBef>
                <a:spcPts val="0"/>
              </a:spcBef>
              <a:spcAft>
                <a:spcPts val="0"/>
              </a:spcAft>
              <a:buSzPts val="1400"/>
              <a:buFont typeface="Courier New"/>
              <a:buNone/>
            </a:pPr>
            <a:endParaRPr/>
          </a:p>
        </p:txBody>
      </p:sp>
      <p:sp>
        <p:nvSpPr>
          <p:cNvPr id="398" name="Google Shape;39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Shisha </a:t>
            </a:r>
            <a:endParaRPr/>
          </a:p>
        </p:txBody>
      </p:sp>
      <p:sp>
        <p:nvSpPr>
          <p:cNvPr id="405" name="Google Shape;405;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32</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421" name="Google Shape;421;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432" name="Google Shape;432;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449" name="Google Shape;449;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35</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900">
                <a:latin typeface="Avenir"/>
                <a:ea typeface="Avenir"/>
                <a:cs typeface="Avenir"/>
                <a:sym typeface="Avenir"/>
              </a:rPr>
              <a:t>Ama just takes one drink that night, but later, she finds that she turns more and more often to alcohol to help her forget her problems. About 6 months later, she is still feeling isolated from her friends, and feels more and more reliant on alcohol to help her deal with her stress at school and home. </a:t>
            </a:r>
            <a:endParaRPr/>
          </a:p>
          <a:p>
            <a:pPr marL="457200" marR="0" lvl="0" indent="-228600" algn="l" rtl="0">
              <a:lnSpc>
                <a:spcPct val="100000"/>
              </a:lnSpc>
              <a:spcBef>
                <a:spcPts val="0"/>
              </a:spcBef>
              <a:spcAft>
                <a:spcPts val="0"/>
              </a:spcAft>
              <a:buSzPts val="1400"/>
              <a:buNone/>
            </a:pPr>
            <a:endParaRPr/>
          </a:p>
        </p:txBody>
      </p:sp>
      <p:sp>
        <p:nvSpPr>
          <p:cNvPr id="460" name="Google Shape;460;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36</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7" name="Google Shape;46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477" name="Google Shape;477;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486" name="Google Shape;486;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496" name="Google Shape;496;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40</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507" name="Google Shape;507;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531" name="Google Shape;531;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Samira, a first year SHS student. She is part of the team for the National Science and Maths Quiz. She feels overwhelmed with her many studies and responsibilities. Over the last several months, her grades have started to fall. </a:t>
            </a:r>
            <a:endParaRPr/>
          </a:p>
        </p:txBody>
      </p:sp>
      <p:sp>
        <p:nvSpPr>
          <p:cNvPr id="543" name="Google Shape;543;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45</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Mrs. Abugri, her English teacher, calls her to her office. “Samira, what’s going on in your grades? You used to be a better student.” </a:t>
            </a:r>
            <a:endParaRPr sz="1800">
              <a:latin typeface="Noto Sans Symbols"/>
              <a:ea typeface="Noto Sans Symbols"/>
              <a:cs typeface="Noto Sans Symbols"/>
              <a:sym typeface="Noto Sans Symbols"/>
            </a:endParaRPr>
          </a:p>
          <a:p>
            <a:pPr marL="457200" marR="0" lvl="0" indent="-228600" algn="l" rtl="0">
              <a:lnSpc>
                <a:spcPct val="100000"/>
              </a:lnSpc>
              <a:spcBef>
                <a:spcPts val="0"/>
              </a:spcBef>
              <a:spcAft>
                <a:spcPts val="0"/>
              </a:spcAft>
              <a:buSzPts val="1400"/>
              <a:buNone/>
            </a:pPr>
            <a:endParaRPr/>
          </a:p>
        </p:txBody>
      </p:sp>
      <p:sp>
        <p:nvSpPr>
          <p:cNvPr id="550" name="Google Shape;550;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46</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6" name="Google Shape;556;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Samira starts opening up to Mrs. Abugri. She’s vulnerable and crying. “Mrs. Abugri, I am sad all the time and I don’t understand why. Things I used to enjoy like dancing or hanging out with my friends I don’t enjoy anymore. I can’t pay attention in class or study well. I just want to sleep all the time. Sometimes, I feel like I just don’t want to live anymore.” </a:t>
            </a:r>
            <a:endParaRPr/>
          </a:p>
          <a:p>
            <a:pPr marL="457200" marR="0" lvl="0" indent="-228600" algn="l" rtl="0">
              <a:lnSpc>
                <a:spcPct val="100000"/>
              </a:lnSpc>
              <a:spcBef>
                <a:spcPts val="0"/>
              </a:spcBef>
              <a:spcAft>
                <a:spcPts val="0"/>
              </a:spcAft>
              <a:buSzPts val="1400"/>
              <a:buNone/>
            </a:pPr>
            <a:endParaRPr/>
          </a:p>
        </p:txBody>
      </p:sp>
      <p:sp>
        <p:nvSpPr>
          <p:cNvPr id="557" name="Google Shape;557;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4" name="Google Shape;564;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“Sad all the time? It looks like your house people are sitting on your happiness. Stop making excuses - you just need to study harder so you don’t fail. Just ask the school Imam [or chaplain] to pray for you and you will be cured!” </a:t>
            </a:r>
            <a:endParaRPr sz="1800">
              <a:latin typeface="Noto Sans Symbols"/>
              <a:ea typeface="Noto Sans Symbols"/>
              <a:cs typeface="Noto Sans Symbols"/>
              <a:sym typeface="Noto Sans Symbols"/>
            </a:endParaRPr>
          </a:p>
          <a:p>
            <a:pPr marL="457200" marR="0" lvl="0" indent="-228600" algn="l" rtl="0">
              <a:lnSpc>
                <a:spcPct val="100000"/>
              </a:lnSpc>
              <a:spcBef>
                <a:spcPts val="0"/>
              </a:spcBef>
              <a:spcAft>
                <a:spcPts val="0"/>
              </a:spcAft>
              <a:buSzPts val="1400"/>
              <a:buNone/>
            </a:pPr>
            <a:endParaRPr/>
          </a:p>
        </p:txBody>
      </p:sp>
      <p:sp>
        <p:nvSpPr>
          <p:cNvPr id="565" name="Google Shape;565;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2" name="Google Shape;572;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a:t>Samira goes off by herself, still feeling sad and lonely. Later, during break down, she hears Mrs. gossiping about her problems with one of the other teachers. </a:t>
            </a:r>
            <a:endParaRPr sz="1800">
              <a:latin typeface="Noto Sans Symbols"/>
              <a:ea typeface="Noto Sans Symbols"/>
              <a:cs typeface="Noto Sans Symbols"/>
              <a:sym typeface="Noto Sans Symbols"/>
            </a:endParaRPr>
          </a:p>
          <a:p>
            <a:pPr marL="457200" marR="0" lvl="0" indent="-228600" algn="l" rtl="0">
              <a:lnSpc>
                <a:spcPct val="100000"/>
              </a:lnSpc>
              <a:spcBef>
                <a:spcPts val="0"/>
              </a:spcBef>
              <a:spcAft>
                <a:spcPts val="0"/>
              </a:spcAft>
              <a:buSzPts val="1400"/>
              <a:buNone/>
            </a:pPr>
            <a:endParaRPr/>
          </a:p>
        </p:txBody>
      </p:sp>
      <p:sp>
        <p:nvSpPr>
          <p:cNvPr id="573" name="Google Shape;573;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49</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9" name="Google Shape;579;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Question 1: prompt – your mental wellness/mental health? Your schoolwork or other activities? </a:t>
            </a:r>
            <a:endParaRPr/>
          </a:p>
        </p:txBody>
      </p:sp>
      <p:sp>
        <p:nvSpPr>
          <p:cNvPr id="580" name="Google Shape;580;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50</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0" name="Google Shape;590;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Question 1: prompt – your mental wellness/mental health? Your schoolwork or other activities? </a:t>
            </a:r>
            <a:endParaRPr/>
          </a:p>
        </p:txBody>
      </p:sp>
      <p:sp>
        <p:nvSpPr>
          <p:cNvPr id="591" name="Google Shape;591;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0" name="Google Shape;600;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0" name="Google Shape;610;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611" name="Google Shape;611;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If resources – how did you learn about these resources? </a:t>
            </a:r>
            <a:endParaRPr/>
          </a:p>
        </p:txBody>
      </p:sp>
      <p:sp>
        <p:nvSpPr>
          <p:cNvPr id="622" name="Google Shape;622;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7" name="Google Shape;637;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4" name="Google Shape;654;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Show Samira again, looking miserable, isolated and overwhelmed. She continues to find it difficult to concentrate it class. </a:t>
            </a:r>
            <a:endParaRPr sz="1800">
              <a:latin typeface="Noto Sans Symbols"/>
              <a:ea typeface="Noto Sans Symbols"/>
              <a:cs typeface="Noto Sans Symbols"/>
              <a:sym typeface="Noto Sans Symbols"/>
            </a:endParaRPr>
          </a:p>
          <a:p>
            <a:pPr marL="457200" marR="0" lvl="0" indent="-228600" algn="l" rtl="0">
              <a:lnSpc>
                <a:spcPct val="100000"/>
              </a:lnSpc>
              <a:spcBef>
                <a:spcPts val="0"/>
              </a:spcBef>
              <a:spcAft>
                <a:spcPts val="0"/>
              </a:spcAft>
              <a:buSzPts val="1400"/>
              <a:buNone/>
            </a:pPr>
            <a:endParaRPr/>
          </a:p>
        </p:txBody>
      </p:sp>
      <p:sp>
        <p:nvSpPr>
          <p:cNvPr id="655" name="Google Shape;655;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1" name="Google Shape;661;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She is approached by her friend, Fadila, who is a Peer Counselor. “Samira, you don’t seem like you’re doing well. What’s going on?” At first, Samira at first is guarded and hesitant. But Fadila is a good friend, and is kind and inviting. </a:t>
            </a:r>
            <a:endParaRPr sz="1800">
              <a:latin typeface="Noto Sans Symbols"/>
              <a:ea typeface="Noto Sans Symbols"/>
              <a:cs typeface="Noto Sans Symbols"/>
              <a:sym typeface="Noto Sans Symbols"/>
            </a:endParaRPr>
          </a:p>
          <a:p>
            <a:pPr marL="457200" marR="0" lvl="0" indent="-228600" algn="l" rtl="0">
              <a:lnSpc>
                <a:spcPct val="100000"/>
              </a:lnSpc>
              <a:spcBef>
                <a:spcPts val="0"/>
              </a:spcBef>
              <a:spcAft>
                <a:spcPts val="0"/>
              </a:spcAft>
              <a:buSzPts val="1400"/>
              <a:buNone/>
            </a:pPr>
            <a:endParaRPr/>
          </a:p>
        </p:txBody>
      </p:sp>
      <p:sp>
        <p:nvSpPr>
          <p:cNvPr id="662" name="Google Shape;662;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 name="Google Shape;66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Samira opening up to Fadila, depicted by a speech bubble filled with her worries, showing the moment of vulnerability. Fadila shares some advice and coping strategies, with visual elements like a calendar for planning, a book for relaxation, and friends for support. “…. I also think you should see Ms. Cathy, the guidance counsellor. She is a professional and will help you with better strategies cope, especially with the stress and feeling overloaded.” </a:t>
            </a:r>
            <a:endParaRPr sz="1800">
              <a:latin typeface="Noto Sans Symbols"/>
              <a:ea typeface="Noto Sans Symbols"/>
              <a:cs typeface="Noto Sans Symbols"/>
              <a:sym typeface="Noto Sans Symbols"/>
            </a:endParaRPr>
          </a:p>
          <a:p>
            <a:pPr marL="457200" marR="0" lvl="0" indent="-228600" algn="l" rtl="0">
              <a:lnSpc>
                <a:spcPct val="100000"/>
              </a:lnSpc>
              <a:spcBef>
                <a:spcPts val="0"/>
              </a:spcBef>
              <a:spcAft>
                <a:spcPts val="0"/>
              </a:spcAft>
              <a:buSzPts val="1400"/>
              <a:buNone/>
            </a:pPr>
            <a:endParaRPr/>
          </a:p>
        </p:txBody>
      </p:sp>
      <p:sp>
        <p:nvSpPr>
          <p:cNvPr id="669" name="Google Shape;669;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59</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Samira feeling relieved and hopeful, with visual cues like a lightened load of books and a visible smile, representing her newfound coping strategies and support system. </a:t>
            </a:r>
            <a:endParaRPr sz="1800">
              <a:latin typeface="Noto Sans Symbols"/>
              <a:ea typeface="Noto Sans Symbols"/>
              <a:cs typeface="Noto Sans Symbols"/>
              <a:sym typeface="Noto Sans Symbols"/>
            </a:endParaRPr>
          </a:p>
          <a:p>
            <a:pPr marL="457200" marR="0" lvl="0" indent="-228600" algn="l" rtl="0">
              <a:lnSpc>
                <a:spcPct val="100000"/>
              </a:lnSpc>
              <a:spcBef>
                <a:spcPts val="0"/>
              </a:spcBef>
              <a:spcAft>
                <a:spcPts val="0"/>
              </a:spcAft>
              <a:buSzPts val="1400"/>
              <a:buNone/>
            </a:pPr>
            <a:endParaRPr/>
          </a:p>
        </p:txBody>
      </p:sp>
      <p:sp>
        <p:nvSpPr>
          <p:cNvPr id="676" name="Google Shape;676;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60</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2" name="Google Shape;682;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800">
                <a:latin typeface="Calibri"/>
                <a:ea typeface="Calibri"/>
                <a:cs typeface="Calibri"/>
                <a:sym typeface="Calibri"/>
              </a:rPr>
              <a:t>Samira approaching the Guidance and Counseling Unit office to meet with Ms. Cathy. </a:t>
            </a:r>
            <a:endParaRPr sz="1800">
              <a:latin typeface="Noto Sans Symbols"/>
              <a:ea typeface="Noto Sans Symbols"/>
              <a:cs typeface="Noto Sans Symbols"/>
              <a:sym typeface="Noto Sans Symbols"/>
            </a:endParaRPr>
          </a:p>
        </p:txBody>
      </p:sp>
      <p:sp>
        <p:nvSpPr>
          <p:cNvPr id="683" name="Google Shape;683;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61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9" name="Google Shape;689;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8" name="Google Shape;698;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[who would you choose to trust and why?]</a:t>
            </a:r>
            <a:endParaRPr/>
          </a:p>
        </p:txBody>
      </p:sp>
      <p:sp>
        <p:nvSpPr>
          <p:cNvPr id="699" name="Google Shape;699;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63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800" i="1">
                <a:latin typeface="Calibri"/>
                <a:ea typeface="Calibri"/>
                <a:cs typeface="Calibri"/>
                <a:sym typeface="Calibri"/>
              </a:rPr>
              <a:t>If yes, what kind of workshop? What was good about it and why?</a:t>
            </a:r>
            <a:endParaRPr/>
          </a:p>
          <a:p>
            <a:pPr marL="457200" marR="0" lvl="0" indent="-228600" algn="l" rtl="0">
              <a:lnSpc>
                <a:spcPct val="100000"/>
              </a:lnSpc>
              <a:spcBef>
                <a:spcPts val="0"/>
              </a:spcBef>
              <a:spcAft>
                <a:spcPts val="0"/>
              </a:spcAft>
              <a:buSzPts val="1400"/>
              <a:buNone/>
            </a:pPr>
            <a:r>
              <a:rPr lang="en-US" sz="1800" i="1">
                <a:latin typeface="Calibri"/>
                <a:ea typeface="Calibri"/>
                <a:cs typeface="Calibri"/>
                <a:sym typeface="Calibri"/>
              </a:rPr>
              <a:t>If no, is that something you think would be helpful to you?</a:t>
            </a:r>
            <a:r>
              <a:rPr lang="en-US" sz="1800">
                <a:latin typeface="Calibri"/>
                <a:ea typeface="Calibri"/>
                <a:cs typeface="Calibri"/>
                <a:sym typeface="Calibri"/>
              </a:rPr>
              <a:t> </a:t>
            </a:r>
            <a:endParaRPr/>
          </a:p>
        </p:txBody>
      </p:sp>
      <p:sp>
        <p:nvSpPr>
          <p:cNvPr id="710" name="Google Shape;710;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64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Consider differentiating schools and communities</a:t>
            </a:r>
            <a:endParaRPr/>
          </a:p>
          <a:p>
            <a:pPr marL="457200" marR="0" lvl="0" indent="-228600" algn="l" rtl="0">
              <a:lnSpc>
                <a:spcPct val="100000"/>
              </a:lnSpc>
              <a:spcBef>
                <a:spcPts val="0"/>
              </a:spcBef>
              <a:spcAft>
                <a:spcPts val="0"/>
              </a:spcAft>
              <a:buSzPts val="1400"/>
              <a:buNone/>
            </a:pPr>
            <a:r>
              <a:rPr lang="en-US" sz="1200">
                <a:latin typeface="Calibri"/>
                <a:ea typeface="Calibri"/>
                <a:cs typeface="Calibri"/>
                <a:sym typeface="Calibri"/>
              </a:rPr>
              <a:t>Specifically when they’re struggling with mental health or mental wellness?</a:t>
            </a:r>
            <a:endParaRPr sz="12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
        <p:nvSpPr>
          <p:cNvPr id="721" name="Google Shape;7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65</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1" name="Google Shape;731;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2" name="Google Shape;742;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43" name="Google Shape;743;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67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3" name="Google Shape;753;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5"/>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5"/>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8" name="Google Shape;18;p7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rgbClr val="888888"/>
                </a:solidFill>
                <a:latin typeface="Calibri"/>
                <a:ea typeface="Calibri"/>
                <a:cs typeface="Calibri"/>
                <a:sym typeface="Calibri"/>
              </a:defRPr>
            </a:lvl1pPr>
            <a:lvl2pPr marL="0" lvl="1" indent="0" algn="r">
              <a:spcBef>
                <a:spcPts val="0"/>
              </a:spcBef>
              <a:buNone/>
              <a:defRPr sz="900" b="0" i="0" u="none" strike="noStrike" cap="none">
                <a:solidFill>
                  <a:srgbClr val="888888"/>
                </a:solidFill>
                <a:latin typeface="Calibri"/>
                <a:ea typeface="Calibri"/>
                <a:cs typeface="Calibri"/>
                <a:sym typeface="Calibri"/>
              </a:defRPr>
            </a:lvl2pPr>
            <a:lvl3pPr marL="0" lvl="2" indent="0" algn="r">
              <a:spcBef>
                <a:spcPts val="0"/>
              </a:spcBef>
              <a:buNone/>
              <a:defRPr sz="900" b="0" i="0" u="none" strike="noStrike" cap="none">
                <a:solidFill>
                  <a:srgbClr val="888888"/>
                </a:solidFill>
                <a:latin typeface="Calibri"/>
                <a:ea typeface="Calibri"/>
                <a:cs typeface="Calibri"/>
                <a:sym typeface="Calibri"/>
              </a:defRPr>
            </a:lvl3pPr>
            <a:lvl4pPr marL="0" lvl="3" indent="0" algn="r">
              <a:spcBef>
                <a:spcPts val="0"/>
              </a:spcBef>
              <a:buNone/>
              <a:defRPr sz="900" b="0" i="0" u="none" strike="noStrike" cap="none">
                <a:solidFill>
                  <a:srgbClr val="888888"/>
                </a:solidFill>
                <a:latin typeface="Calibri"/>
                <a:ea typeface="Calibri"/>
                <a:cs typeface="Calibri"/>
                <a:sym typeface="Calibri"/>
              </a:defRPr>
            </a:lvl4pPr>
            <a:lvl5pPr marL="0" lvl="4" indent="0" algn="r">
              <a:spcBef>
                <a:spcPts val="0"/>
              </a:spcBef>
              <a:buNone/>
              <a:defRPr sz="900" b="0" i="0" u="none" strike="noStrike" cap="none">
                <a:solidFill>
                  <a:srgbClr val="888888"/>
                </a:solidFill>
                <a:latin typeface="Calibri"/>
                <a:ea typeface="Calibri"/>
                <a:cs typeface="Calibri"/>
                <a:sym typeface="Calibri"/>
              </a:defRPr>
            </a:lvl5pPr>
            <a:lvl6pPr marL="0" lvl="5" indent="0" algn="r">
              <a:spcBef>
                <a:spcPts val="0"/>
              </a:spcBef>
              <a:buNone/>
              <a:defRPr sz="900" b="0" i="0" u="none" strike="noStrike" cap="none">
                <a:solidFill>
                  <a:srgbClr val="888888"/>
                </a:solidFill>
                <a:latin typeface="Calibri"/>
                <a:ea typeface="Calibri"/>
                <a:cs typeface="Calibri"/>
                <a:sym typeface="Calibri"/>
              </a:defRPr>
            </a:lvl6pPr>
            <a:lvl7pPr marL="0" lvl="6" indent="0" algn="r">
              <a:spcBef>
                <a:spcPts val="0"/>
              </a:spcBef>
              <a:buNone/>
              <a:defRPr sz="900" b="0" i="0" u="none" strike="noStrike" cap="none">
                <a:solidFill>
                  <a:srgbClr val="888888"/>
                </a:solidFill>
                <a:latin typeface="Calibri"/>
                <a:ea typeface="Calibri"/>
                <a:cs typeface="Calibri"/>
                <a:sym typeface="Calibri"/>
              </a:defRPr>
            </a:lvl7pPr>
            <a:lvl8pPr marL="0" lvl="7" indent="0" algn="r">
              <a:spcBef>
                <a:spcPts val="0"/>
              </a:spcBef>
              <a:buNone/>
              <a:defRPr sz="900" b="0" i="0" u="none" strike="noStrike" cap="none">
                <a:solidFill>
                  <a:srgbClr val="888888"/>
                </a:solidFill>
                <a:latin typeface="Calibri"/>
                <a:ea typeface="Calibri"/>
                <a:cs typeface="Calibri"/>
                <a:sym typeface="Calibri"/>
              </a:defRPr>
            </a:lvl8pPr>
            <a:lvl9pPr marL="0" lvl="8" indent="0" algn="r">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76"/>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76"/>
          <p:cNvSpPr txBox="1">
            <a:spLocks noGrp="1"/>
          </p:cNvSpPr>
          <p:nvPr>
            <p:ph type="body" idx="1"/>
          </p:nvPr>
        </p:nvSpPr>
        <p:spPr>
          <a:xfrm>
            <a:off x="628650" y="1369218"/>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4" name="Google Shape;24;p7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7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7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rgbClr val="888888"/>
                </a:solidFill>
                <a:latin typeface="Calibri"/>
                <a:ea typeface="Calibri"/>
                <a:cs typeface="Calibri"/>
                <a:sym typeface="Calibri"/>
              </a:defRPr>
            </a:lvl1pPr>
            <a:lvl2pPr marL="0" lvl="1" indent="0" algn="r">
              <a:spcBef>
                <a:spcPts val="0"/>
              </a:spcBef>
              <a:buNone/>
              <a:defRPr sz="900" b="0" i="0" u="none" strike="noStrike" cap="none">
                <a:solidFill>
                  <a:srgbClr val="888888"/>
                </a:solidFill>
                <a:latin typeface="Calibri"/>
                <a:ea typeface="Calibri"/>
                <a:cs typeface="Calibri"/>
                <a:sym typeface="Calibri"/>
              </a:defRPr>
            </a:lvl2pPr>
            <a:lvl3pPr marL="0" lvl="2" indent="0" algn="r">
              <a:spcBef>
                <a:spcPts val="0"/>
              </a:spcBef>
              <a:buNone/>
              <a:defRPr sz="900" b="0" i="0" u="none" strike="noStrike" cap="none">
                <a:solidFill>
                  <a:srgbClr val="888888"/>
                </a:solidFill>
                <a:latin typeface="Calibri"/>
                <a:ea typeface="Calibri"/>
                <a:cs typeface="Calibri"/>
                <a:sym typeface="Calibri"/>
              </a:defRPr>
            </a:lvl3pPr>
            <a:lvl4pPr marL="0" lvl="3" indent="0" algn="r">
              <a:spcBef>
                <a:spcPts val="0"/>
              </a:spcBef>
              <a:buNone/>
              <a:defRPr sz="900" b="0" i="0" u="none" strike="noStrike" cap="none">
                <a:solidFill>
                  <a:srgbClr val="888888"/>
                </a:solidFill>
                <a:latin typeface="Calibri"/>
                <a:ea typeface="Calibri"/>
                <a:cs typeface="Calibri"/>
                <a:sym typeface="Calibri"/>
              </a:defRPr>
            </a:lvl4pPr>
            <a:lvl5pPr marL="0" lvl="4" indent="0" algn="r">
              <a:spcBef>
                <a:spcPts val="0"/>
              </a:spcBef>
              <a:buNone/>
              <a:defRPr sz="900" b="0" i="0" u="none" strike="noStrike" cap="none">
                <a:solidFill>
                  <a:srgbClr val="888888"/>
                </a:solidFill>
                <a:latin typeface="Calibri"/>
                <a:ea typeface="Calibri"/>
                <a:cs typeface="Calibri"/>
                <a:sym typeface="Calibri"/>
              </a:defRPr>
            </a:lvl5pPr>
            <a:lvl6pPr marL="0" lvl="5" indent="0" algn="r">
              <a:spcBef>
                <a:spcPts val="0"/>
              </a:spcBef>
              <a:buNone/>
              <a:defRPr sz="900" b="0" i="0" u="none" strike="noStrike" cap="none">
                <a:solidFill>
                  <a:srgbClr val="888888"/>
                </a:solidFill>
                <a:latin typeface="Calibri"/>
                <a:ea typeface="Calibri"/>
                <a:cs typeface="Calibri"/>
                <a:sym typeface="Calibri"/>
              </a:defRPr>
            </a:lvl6pPr>
            <a:lvl7pPr marL="0" lvl="6" indent="0" algn="r">
              <a:spcBef>
                <a:spcPts val="0"/>
              </a:spcBef>
              <a:buNone/>
              <a:defRPr sz="900" b="0" i="0" u="none" strike="noStrike" cap="none">
                <a:solidFill>
                  <a:srgbClr val="888888"/>
                </a:solidFill>
                <a:latin typeface="Calibri"/>
                <a:ea typeface="Calibri"/>
                <a:cs typeface="Calibri"/>
                <a:sym typeface="Calibri"/>
              </a:defRPr>
            </a:lvl7pPr>
            <a:lvl8pPr marL="0" lvl="7" indent="0" algn="r">
              <a:spcBef>
                <a:spcPts val="0"/>
              </a:spcBef>
              <a:buNone/>
              <a:defRPr sz="900" b="0" i="0" u="none" strike="noStrike" cap="none">
                <a:solidFill>
                  <a:srgbClr val="888888"/>
                </a:solidFill>
                <a:latin typeface="Calibri"/>
                <a:ea typeface="Calibri"/>
                <a:cs typeface="Calibri"/>
                <a:sym typeface="Calibri"/>
              </a:defRPr>
            </a:lvl8pPr>
            <a:lvl9pPr marL="0" lvl="8" indent="0" algn="r">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7"/>
          <p:cNvSpPr txBox="1">
            <a:spLocks noGrp="1"/>
          </p:cNvSpPr>
          <p:nvPr>
            <p:ph type="title"/>
          </p:nvPr>
        </p:nvSpPr>
        <p:spPr>
          <a:xfrm>
            <a:off x="623887"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77"/>
          <p:cNvSpPr txBox="1">
            <a:spLocks noGrp="1"/>
          </p:cNvSpPr>
          <p:nvPr>
            <p:ph type="body" idx="1"/>
          </p:nvPr>
        </p:nvSpPr>
        <p:spPr>
          <a:xfrm>
            <a:off x="623887"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0" name="Google Shape;30;p7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7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rgbClr val="888888"/>
                </a:solidFill>
                <a:latin typeface="Calibri"/>
                <a:ea typeface="Calibri"/>
                <a:cs typeface="Calibri"/>
                <a:sym typeface="Calibri"/>
              </a:defRPr>
            </a:lvl1pPr>
            <a:lvl2pPr marL="0" lvl="1" indent="0" algn="r">
              <a:spcBef>
                <a:spcPts val="0"/>
              </a:spcBef>
              <a:buNone/>
              <a:defRPr sz="900" b="0" i="0" u="none" strike="noStrike" cap="none">
                <a:solidFill>
                  <a:srgbClr val="888888"/>
                </a:solidFill>
                <a:latin typeface="Calibri"/>
                <a:ea typeface="Calibri"/>
                <a:cs typeface="Calibri"/>
                <a:sym typeface="Calibri"/>
              </a:defRPr>
            </a:lvl2pPr>
            <a:lvl3pPr marL="0" lvl="2" indent="0" algn="r">
              <a:spcBef>
                <a:spcPts val="0"/>
              </a:spcBef>
              <a:buNone/>
              <a:defRPr sz="900" b="0" i="0" u="none" strike="noStrike" cap="none">
                <a:solidFill>
                  <a:srgbClr val="888888"/>
                </a:solidFill>
                <a:latin typeface="Calibri"/>
                <a:ea typeface="Calibri"/>
                <a:cs typeface="Calibri"/>
                <a:sym typeface="Calibri"/>
              </a:defRPr>
            </a:lvl3pPr>
            <a:lvl4pPr marL="0" lvl="3" indent="0" algn="r">
              <a:spcBef>
                <a:spcPts val="0"/>
              </a:spcBef>
              <a:buNone/>
              <a:defRPr sz="900" b="0" i="0" u="none" strike="noStrike" cap="none">
                <a:solidFill>
                  <a:srgbClr val="888888"/>
                </a:solidFill>
                <a:latin typeface="Calibri"/>
                <a:ea typeface="Calibri"/>
                <a:cs typeface="Calibri"/>
                <a:sym typeface="Calibri"/>
              </a:defRPr>
            </a:lvl4pPr>
            <a:lvl5pPr marL="0" lvl="4" indent="0" algn="r">
              <a:spcBef>
                <a:spcPts val="0"/>
              </a:spcBef>
              <a:buNone/>
              <a:defRPr sz="900" b="0" i="0" u="none" strike="noStrike" cap="none">
                <a:solidFill>
                  <a:srgbClr val="888888"/>
                </a:solidFill>
                <a:latin typeface="Calibri"/>
                <a:ea typeface="Calibri"/>
                <a:cs typeface="Calibri"/>
                <a:sym typeface="Calibri"/>
              </a:defRPr>
            </a:lvl5pPr>
            <a:lvl6pPr marL="0" lvl="5" indent="0" algn="r">
              <a:spcBef>
                <a:spcPts val="0"/>
              </a:spcBef>
              <a:buNone/>
              <a:defRPr sz="900" b="0" i="0" u="none" strike="noStrike" cap="none">
                <a:solidFill>
                  <a:srgbClr val="888888"/>
                </a:solidFill>
                <a:latin typeface="Calibri"/>
                <a:ea typeface="Calibri"/>
                <a:cs typeface="Calibri"/>
                <a:sym typeface="Calibri"/>
              </a:defRPr>
            </a:lvl6pPr>
            <a:lvl7pPr marL="0" lvl="6" indent="0" algn="r">
              <a:spcBef>
                <a:spcPts val="0"/>
              </a:spcBef>
              <a:buNone/>
              <a:defRPr sz="900" b="0" i="0" u="none" strike="noStrike" cap="none">
                <a:solidFill>
                  <a:srgbClr val="888888"/>
                </a:solidFill>
                <a:latin typeface="Calibri"/>
                <a:ea typeface="Calibri"/>
                <a:cs typeface="Calibri"/>
                <a:sym typeface="Calibri"/>
              </a:defRPr>
            </a:lvl7pPr>
            <a:lvl8pPr marL="0" lvl="7" indent="0" algn="r">
              <a:spcBef>
                <a:spcPts val="0"/>
              </a:spcBef>
              <a:buNone/>
              <a:defRPr sz="900" b="0" i="0" u="none" strike="noStrike" cap="none">
                <a:solidFill>
                  <a:srgbClr val="888888"/>
                </a:solidFill>
                <a:latin typeface="Calibri"/>
                <a:ea typeface="Calibri"/>
                <a:cs typeface="Calibri"/>
                <a:sym typeface="Calibri"/>
              </a:defRPr>
            </a:lvl8pPr>
            <a:lvl9pPr marL="0" lvl="8" indent="0" algn="r">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
        <p:cNvGrpSpPr/>
        <p:nvPr/>
      </p:nvGrpSpPr>
      <p:grpSpPr>
        <a:xfrm>
          <a:off x="0" y="0"/>
          <a:ext cx="0" cy="0"/>
          <a:chOff x="0" y="0"/>
          <a:chExt cx="0" cy="0"/>
        </a:xfrm>
      </p:grpSpPr>
      <p:sp>
        <p:nvSpPr>
          <p:cNvPr id="34" name="Google Shape;34;p7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7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79"/>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79"/>
          <p:cNvSpPr txBox="1">
            <a:spLocks noGrp="1"/>
          </p:cNvSpPr>
          <p:nvPr>
            <p:ph type="body" idx="1"/>
          </p:nvPr>
        </p:nvSpPr>
        <p:spPr>
          <a:xfrm>
            <a:off x="628650" y="1369218"/>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0" name="Google Shape;40;p79"/>
          <p:cNvSpPr txBox="1">
            <a:spLocks noGrp="1"/>
          </p:cNvSpPr>
          <p:nvPr>
            <p:ph type="body" idx="2"/>
          </p:nvPr>
        </p:nvSpPr>
        <p:spPr>
          <a:xfrm>
            <a:off x="4629150" y="1369218"/>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7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80"/>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80"/>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7" name="Google Shape;47;p80"/>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80"/>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9" name="Google Shape;49;p80"/>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0" name="Google Shape;50;p8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8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82"/>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82"/>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8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83"/>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83"/>
          <p:cNvSpPr>
            <a:spLocks noGrp="1"/>
          </p:cNvSpPr>
          <p:nvPr>
            <p:ph type="pic" idx="2"/>
          </p:nvPr>
        </p:nvSpPr>
        <p:spPr>
          <a:xfrm>
            <a:off x="3887391" y="740569"/>
            <a:ext cx="4629150" cy="3655219"/>
          </a:xfrm>
          <a:prstGeom prst="rect">
            <a:avLst/>
          </a:prstGeom>
          <a:noFill/>
          <a:ln>
            <a:noFill/>
          </a:ln>
        </p:spPr>
      </p:sp>
      <p:sp>
        <p:nvSpPr>
          <p:cNvPr id="68" name="Google Shape;68;p83"/>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8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8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84"/>
          <p:cNvSpPr txBox="1">
            <a:spLocks noGrp="1"/>
          </p:cNvSpPr>
          <p:nvPr>
            <p:ph type="body" idx="1"/>
          </p:nvPr>
        </p:nvSpPr>
        <p:spPr>
          <a:xfrm rot="5400000">
            <a:off x="2940248" y="-942380"/>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8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8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8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85"/>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85"/>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8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8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8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a:solidFill>
                  <a:srgbClr val="888888"/>
                </a:solidFill>
                <a:latin typeface="Calibri"/>
                <a:ea typeface="Calibri"/>
                <a:cs typeface="Calibri"/>
                <a:sym typeface="Calibri"/>
              </a:defRPr>
            </a:lvl1pPr>
            <a:lvl2pPr marL="0" lvl="1" indent="0" algn="r">
              <a:spcBef>
                <a:spcPts val="0"/>
              </a:spcBef>
              <a:buNone/>
              <a:defRPr sz="900">
                <a:solidFill>
                  <a:srgbClr val="888888"/>
                </a:solidFill>
                <a:latin typeface="Calibri"/>
                <a:ea typeface="Calibri"/>
                <a:cs typeface="Calibri"/>
                <a:sym typeface="Calibri"/>
              </a:defRPr>
            </a:lvl2pPr>
            <a:lvl3pPr marL="0" lvl="2" indent="0" algn="r">
              <a:spcBef>
                <a:spcPts val="0"/>
              </a:spcBef>
              <a:buNone/>
              <a:defRPr sz="900">
                <a:solidFill>
                  <a:srgbClr val="888888"/>
                </a:solidFill>
                <a:latin typeface="Calibri"/>
                <a:ea typeface="Calibri"/>
                <a:cs typeface="Calibri"/>
                <a:sym typeface="Calibri"/>
              </a:defRPr>
            </a:lvl3pPr>
            <a:lvl4pPr marL="0" lvl="3" indent="0" algn="r">
              <a:spcBef>
                <a:spcPts val="0"/>
              </a:spcBef>
              <a:buNone/>
              <a:defRPr sz="900">
                <a:solidFill>
                  <a:srgbClr val="888888"/>
                </a:solidFill>
                <a:latin typeface="Calibri"/>
                <a:ea typeface="Calibri"/>
                <a:cs typeface="Calibri"/>
                <a:sym typeface="Calibri"/>
              </a:defRPr>
            </a:lvl4pPr>
            <a:lvl5pPr marL="0" lvl="4" indent="0" algn="r">
              <a:spcBef>
                <a:spcPts val="0"/>
              </a:spcBef>
              <a:buNone/>
              <a:defRPr sz="900">
                <a:solidFill>
                  <a:srgbClr val="888888"/>
                </a:solidFill>
                <a:latin typeface="Calibri"/>
                <a:ea typeface="Calibri"/>
                <a:cs typeface="Calibri"/>
                <a:sym typeface="Calibri"/>
              </a:defRPr>
            </a:lvl5pPr>
            <a:lvl6pPr marL="0" lvl="5" indent="0" algn="r">
              <a:spcBef>
                <a:spcPts val="0"/>
              </a:spcBef>
              <a:buNone/>
              <a:defRPr sz="900">
                <a:solidFill>
                  <a:srgbClr val="888888"/>
                </a:solidFill>
                <a:latin typeface="Calibri"/>
                <a:ea typeface="Calibri"/>
                <a:cs typeface="Calibri"/>
                <a:sym typeface="Calibri"/>
              </a:defRPr>
            </a:lvl6pPr>
            <a:lvl7pPr marL="0" lvl="6" indent="0" algn="r">
              <a:spcBef>
                <a:spcPts val="0"/>
              </a:spcBef>
              <a:buNone/>
              <a:defRPr sz="900">
                <a:solidFill>
                  <a:srgbClr val="888888"/>
                </a:solidFill>
                <a:latin typeface="Calibri"/>
                <a:ea typeface="Calibri"/>
                <a:cs typeface="Calibri"/>
                <a:sym typeface="Calibri"/>
              </a:defRPr>
            </a:lvl7pPr>
            <a:lvl8pPr marL="0" lvl="7" indent="0" algn="r">
              <a:spcBef>
                <a:spcPts val="0"/>
              </a:spcBef>
              <a:buNone/>
              <a:defRPr sz="900">
                <a:solidFill>
                  <a:srgbClr val="888888"/>
                </a:solidFill>
                <a:latin typeface="Calibri"/>
                <a:ea typeface="Calibri"/>
                <a:cs typeface="Calibri"/>
                <a:sym typeface="Calibri"/>
              </a:defRPr>
            </a:lvl8pPr>
            <a:lvl9pPr marL="0" lvl="8" indent="0" algn="r">
              <a:spcBef>
                <a:spcPts val="0"/>
              </a:spcBef>
              <a:buNone/>
              <a:defRPr sz="9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4"/>
          <p:cNvSpPr txBox="1">
            <a:spLocks noGrp="1"/>
          </p:cNvSpPr>
          <p:nvPr>
            <p:ph type="body" idx="1"/>
          </p:nvPr>
        </p:nvSpPr>
        <p:spPr>
          <a:xfrm>
            <a:off x="628650" y="1369218"/>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7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slide" Target="slide22.xml"/><Relationship Id="rId4" Type="http://schemas.openxmlformats.org/officeDocument/2006/relationships/slide" Target="slide2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slide" Target="slide2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slide" Target="slide37.xml"/><Relationship Id="rId4" Type="http://schemas.openxmlformats.org/officeDocument/2006/relationships/slide" Target="slide36.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
          <p:cNvSpPr/>
          <p:nvPr/>
        </p:nvSpPr>
        <p:spPr>
          <a:xfrm>
            <a:off x="0" y="0"/>
            <a:ext cx="9143999" cy="514302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
          <p:cNvSpPr/>
          <p:nvPr/>
        </p:nvSpPr>
        <p:spPr>
          <a:xfrm>
            <a:off x="0" y="1"/>
            <a:ext cx="9144000" cy="330943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
          <p:cNvSpPr/>
          <p:nvPr/>
        </p:nvSpPr>
        <p:spPr>
          <a:xfrm>
            <a:off x="447348" y="413971"/>
            <a:ext cx="8249304" cy="3463912"/>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2" name="Google Shape;92;p1"/>
          <p:cNvSpPr txBox="1">
            <a:spLocks noGrp="1"/>
          </p:cNvSpPr>
          <p:nvPr>
            <p:ph type="ctrTitle"/>
          </p:nvPr>
        </p:nvSpPr>
        <p:spPr>
          <a:xfrm>
            <a:off x="1143000" y="970003"/>
            <a:ext cx="6858000" cy="245594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400"/>
              <a:buFont typeface="Calibri"/>
              <a:buNone/>
            </a:pPr>
            <a:r>
              <a:rPr lang="en-US" sz="5400"/>
              <a:t>Adolescent Mental Health Workshop</a:t>
            </a:r>
            <a:br>
              <a:rPr lang="en-US" sz="5400"/>
            </a:br>
            <a:r>
              <a:rPr lang="en-US" sz="2000">
                <a:solidFill>
                  <a:srgbClr val="3F3F3F"/>
                </a:solidFill>
              </a:rPr>
              <a:t>PART 1</a:t>
            </a:r>
            <a:endParaRPr sz="5400">
              <a:solidFill>
                <a:srgbClr val="3F3F3F"/>
              </a:solidFill>
            </a:endParaRPr>
          </a:p>
        </p:txBody>
      </p:sp>
      <p:sp>
        <p:nvSpPr>
          <p:cNvPr id="93" name="Google Shape;93;p1"/>
          <p:cNvSpPr txBox="1">
            <a:spLocks noGrp="1"/>
          </p:cNvSpPr>
          <p:nvPr>
            <p:ph type="subTitle" idx="1"/>
          </p:nvPr>
        </p:nvSpPr>
        <p:spPr>
          <a:xfrm>
            <a:off x="1143000" y="4135539"/>
            <a:ext cx="6858000" cy="48893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en-US"/>
              <a:t>May 11, 2024</a:t>
            </a:r>
            <a:endParaRPr/>
          </a:p>
        </p:txBody>
      </p:sp>
      <p:cxnSp>
        <p:nvCxnSpPr>
          <p:cNvPr id="94" name="Google Shape;94;p1"/>
          <p:cNvCxnSpPr/>
          <p:nvPr/>
        </p:nvCxnSpPr>
        <p:spPr>
          <a:xfrm rot="10800000">
            <a:off x="447348" y="4766031"/>
            <a:ext cx="8250174" cy="0"/>
          </a:xfrm>
          <a:prstGeom prst="straightConnector1">
            <a:avLst/>
          </a:prstGeom>
          <a:noFill/>
          <a:ln w="101600" cap="flat" cmpd="sng">
            <a:solidFill>
              <a:schemeClr val="accent4"/>
            </a:solidFill>
            <a:prstDash val="solid"/>
            <a:miter lim="800000"/>
            <a:headEnd type="none" w="sm" len="sm"/>
            <a:tailEnd type="none" w="sm" len="sm"/>
          </a:ln>
        </p:spPr>
      </p:cxnSp>
      <p:pic>
        <p:nvPicPr>
          <p:cNvPr id="95" name="Google Shape;95;p1" descr="A black background with a black square&#10;&#10;Description automatically generated with medium confidence"/>
          <p:cNvPicPr preferRelativeResize="0"/>
          <p:nvPr/>
        </p:nvPicPr>
        <p:blipFill rotWithShape="1">
          <a:blip r:embed="rId3">
            <a:alphaModFix/>
          </a:blip>
          <a:srcRect/>
          <a:stretch/>
        </p:blipFill>
        <p:spPr>
          <a:xfrm>
            <a:off x="7488456" y="2873159"/>
            <a:ext cx="1073200" cy="8853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
        <p:cNvGrpSpPr/>
        <p:nvPr/>
      </p:nvGrpSpPr>
      <p:grpSpPr>
        <a:xfrm>
          <a:off x="0" y="0"/>
          <a:ext cx="0" cy="0"/>
          <a:chOff x="0" y="0"/>
          <a:chExt cx="0" cy="0"/>
        </a:xfrm>
      </p:grpSpPr>
      <p:sp>
        <p:nvSpPr>
          <p:cNvPr id="101" name="Google Shape;101;p9"/>
          <p:cNvSpPr txBox="1">
            <a:spLocks noGrp="1"/>
          </p:cNvSpPr>
          <p:nvPr>
            <p:ph type="title"/>
          </p:nvPr>
        </p:nvSpPr>
        <p:spPr>
          <a:xfrm>
            <a:off x="571380" y="853697"/>
            <a:ext cx="3408571" cy="105967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Calibri"/>
              <a:buNone/>
            </a:pPr>
            <a:r>
              <a:rPr lang="en-US" sz="2400"/>
              <a:t>Welcome! </a:t>
            </a:r>
            <a:endParaRPr/>
          </a:p>
        </p:txBody>
      </p:sp>
      <p:cxnSp>
        <p:nvCxnSpPr>
          <p:cNvPr id="102" name="Google Shape;102;p9"/>
          <p:cNvCxnSpPr/>
          <p:nvPr/>
        </p:nvCxnSpPr>
        <p:spPr>
          <a:xfrm>
            <a:off x="646096" y="653359"/>
            <a:ext cx="552704" cy="0"/>
          </a:xfrm>
          <a:prstGeom prst="straightConnector1">
            <a:avLst/>
          </a:prstGeom>
          <a:noFill/>
          <a:ln w="57150" cap="flat" cmpd="sng">
            <a:solidFill>
              <a:schemeClr val="accent4"/>
            </a:solidFill>
            <a:prstDash val="solid"/>
            <a:miter lim="800000"/>
            <a:headEnd type="none" w="sm" len="sm"/>
            <a:tailEnd type="none" w="sm" len="sm"/>
          </a:ln>
        </p:spPr>
      </p:cxnSp>
      <p:pic>
        <p:nvPicPr>
          <p:cNvPr id="103" name="Google Shape;103;p9" descr="A black background with a black square&#10;&#10;Description automatically generated with medium confidence"/>
          <p:cNvPicPr preferRelativeResize="0"/>
          <p:nvPr/>
        </p:nvPicPr>
        <p:blipFill rotWithShape="1">
          <a:blip r:embed="rId3">
            <a:alphaModFix/>
          </a:blip>
          <a:srcRect/>
          <a:stretch/>
        </p:blipFill>
        <p:spPr>
          <a:xfrm>
            <a:off x="4633979" y="922094"/>
            <a:ext cx="4000620" cy="3300512"/>
          </a:xfrm>
          <a:prstGeom prst="rect">
            <a:avLst/>
          </a:prstGeom>
          <a:noFill/>
          <a:ln>
            <a:noFill/>
          </a:ln>
        </p:spPr>
      </p:pic>
      <p:sp>
        <p:nvSpPr>
          <p:cNvPr id="104" name="Google Shape;104;p9"/>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a:t>
            </a:fld>
            <a:endParaRPr/>
          </a:p>
        </p:txBody>
      </p:sp>
      <p:grpSp>
        <p:nvGrpSpPr>
          <p:cNvPr id="105" name="Google Shape;105;p9"/>
          <p:cNvGrpSpPr/>
          <p:nvPr/>
        </p:nvGrpSpPr>
        <p:grpSpPr>
          <a:xfrm>
            <a:off x="571380" y="1397677"/>
            <a:ext cx="3867056" cy="3217513"/>
            <a:chOff x="0" y="392"/>
            <a:chExt cx="3867056" cy="3217513"/>
          </a:xfrm>
        </p:grpSpPr>
        <p:cxnSp>
          <p:nvCxnSpPr>
            <p:cNvPr id="106" name="Google Shape;106;p9"/>
            <p:cNvCxnSpPr/>
            <p:nvPr/>
          </p:nvCxnSpPr>
          <p:spPr>
            <a:xfrm>
              <a:off x="0" y="392"/>
              <a:ext cx="3867056" cy="0"/>
            </a:xfrm>
            <a:prstGeom prst="straightConnector1">
              <a:avLst/>
            </a:prstGeom>
            <a:gradFill>
              <a:gsLst>
                <a:gs pos="0">
                  <a:srgbClr val="5E81C9"/>
                </a:gs>
                <a:gs pos="50000">
                  <a:srgbClr val="3B70C9"/>
                </a:gs>
                <a:gs pos="100000">
                  <a:srgbClr val="2E60B8"/>
                </a:gs>
              </a:gsLst>
              <a:lin ang="5400000" scaled="0"/>
            </a:gradFill>
            <a:ln w="9525" cap="flat" cmpd="sng">
              <a:solidFill>
                <a:srgbClr val="4372C3"/>
              </a:solidFill>
              <a:prstDash val="solid"/>
              <a:miter lim="800000"/>
              <a:headEnd type="none" w="sm" len="sm"/>
              <a:tailEnd type="none" w="sm" len="sm"/>
            </a:ln>
            <a:effectLst>
              <a:outerShdw blurRad="57150" dist="19050" dir="5400000" algn="ctr" rotWithShape="0">
                <a:srgbClr val="000000">
                  <a:alpha val="62745"/>
                </a:srgbClr>
              </a:outerShdw>
            </a:effectLst>
          </p:spPr>
        </p:cxnSp>
        <p:sp>
          <p:nvSpPr>
            <p:cNvPr id="107" name="Google Shape;107;p9"/>
            <p:cNvSpPr/>
            <p:nvPr/>
          </p:nvSpPr>
          <p:spPr>
            <a:xfrm>
              <a:off x="0" y="392"/>
              <a:ext cx="3867056" cy="64350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9"/>
            <p:cNvSpPr txBox="1"/>
            <p:nvPr/>
          </p:nvSpPr>
          <p:spPr>
            <a:xfrm>
              <a:off x="0" y="392"/>
              <a:ext cx="3867056" cy="643502"/>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US" sz="2000" b="0" i="0" u="none" strike="noStrike" cap="none">
                  <a:solidFill>
                    <a:schemeClr val="dk1"/>
                  </a:solidFill>
                  <a:latin typeface="Calibri"/>
                  <a:ea typeface="Calibri"/>
                  <a:cs typeface="Calibri"/>
                  <a:sym typeface="Calibri"/>
                </a:rPr>
                <a:t>Icebreaker game</a:t>
              </a:r>
              <a:endParaRPr/>
            </a:p>
          </p:txBody>
        </p:sp>
        <p:cxnSp>
          <p:nvCxnSpPr>
            <p:cNvPr id="109" name="Google Shape;109;p9"/>
            <p:cNvCxnSpPr/>
            <p:nvPr/>
          </p:nvCxnSpPr>
          <p:spPr>
            <a:xfrm>
              <a:off x="0" y="643895"/>
              <a:ext cx="3867056" cy="0"/>
            </a:xfrm>
            <a:prstGeom prst="straightConnector1">
              <a:avLst/>
            </a:prstGeom>
            <a:gradFill>
              <a:gsLst>
                <a:gs pos="0">
                  <a:srgbClr val="5E81C9"/>
                </a:gs>
                <a:gs pos="50000">
                  <a:srgbClr val="3B70C9"/>
                </a:gs>
                <a:gs pos="100000">
                  <a:srgbClr val="2E60B8"/>
                </a:gs>
              </a:gsLst>
              <a:lin ang="5400000" scaled="0"/>
            </a:gradFill>
            <a:ln w="9525" cap="flat" cmpd="sng">
              <a:solidFill>
                <a:srgbClr val="4372C3"/>
              </a:solidFill>
              <a:prstDash val="solid"/>
              <a:miter lim="800000"/>
              <a:headEnd type="none" w="sm" len="sm"/>
              <a:tailEnd type="none" w="sm" len="sm"/>
            </a:ln>
            <a:effectLst>
              <a:outerShdw blurRad="57150" dist="19050" dir="5400000" algn="ctr" rotWithShape="0">
                <a:srgbClr val="000000">
                  <a:alpha val="62745"/>
                </a:srgbClr>
              </a:outerShdw>
            </a:effectLst>
          </p:spPr>
        </p:cxnSp>
        <p:sp>
          <p:nvSpPr>
            <p:cNvPr id="110" name="Google Shape;110;p9"/>
            <p:cNvSpPr/>
            <p:nvPr/>
          </p:nvSpPr>
          <p:spPr>
            <a:xfrm>
              <a:off x="0" y="643895"/>
              <a:ext cx="3867056" cy="64350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9"/>
            <p:cNvSpPr txBox="1"/>
            <p:nvPr/>
          </p:nvSpPr>
          <p:spPr>
            <a:xfrm>
              <a:off x="0" y="643895"/>
              <a:ext cx="3867056" cy="643502"/>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US" sz="2000" b="0" i="0" u="none" strike="noStrike" cap="none">
                  <a:solidFill>
                    <a:schemeClr val="dk1"/>
                  </a:solidFill>
                  <a:latin typeface="Calibri"/>
                  <a:ea typeface="Calibri"/>
                  <a:cs typeface="Calibri"/>
                  <a:sym typeface="Calibri"/>
                </a:rPr>
                <a:t>Case discussion #1 (large group)</a:t>
              </a:r>
              <a:endParaRPr/>
            </a:p>
          </p:txBody>
        </p:sp>
        <p:cxnSp>
          <p:nvCxnSpPr>
            <p:cNvPr id="112" name="Google Shape;112;p9"/>
            <p:cNvCxnSpPr/>
            <p:nvPr/>
          </p:nvCxnSpPr>
          <p:spPr>
            <a:xfrm>
              <a:off x="0" y="1287398"/>
              <a:ext cx="3867056" cy="0"/>
            </a:xfrm>
            <a:prstGeom prst="straightConnector1">
              <a:avLst/>
            </a:prstGeom>
            <a:gradFill>
              <a:gsLst>
                <a:gs pos="0">
                  <a:srgbClr val="5E81C9"/>
                </a:gs>
                <a:gs pos="50000">
                  <a:srgbClr val="3B70C9"/>
                </a:gs>
                <a:gs pos="100000">
                  <a:srgbClr val="2E60B8"/>
                </a:gs>
              </a:gsLst>
              <a:lin ang="5400000" scaled="0"/>
            </a:gradFill>
            <a:ln w="9525" cap="flat" cmpd="sng">
              <a:solidFill>
                <a:srgbClr val="4372C3"/>
              </a:solidFill>
              <a:prstDash val="solid"/>
              <a:miter lim="800000"/>
              <a:headEnd type="none" w="sm" len="sm"/>
              <a:tailEnd type="none" w="sm" len="sm"/>
            </a:ln>
            <a:effectLst>
              <a:outerShdw blurRad="57150" dist="19050" dir="5400000" algn="ctr" rotWithShape="0">
                <a:srgbClr val="000000">
                  <a:alpha val="62745"/>
                </a:srgbClr>
              </a:outerShdw>
            </a:effectLst>
          </p:spPr>
        </p:cxnSp>
        <p:sp>
          <p:nvSpPr>
            <p:cNvPr id="113" name="Google Shape;113;p9"/>
            <p:cNvSpPr/>
            <p:nvPr/>
          </p:nvSpPr>
          <p:spPr>
            <a:xfrm>
              <a:off x="0" y="1287398"/>
              <a:ext cx="3867056" cy="64350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9"/>
            <p:cNvSpPr txBox="1"/>
            <p:nvPr/>
          </p:nvSpPr>
          <p:spPr>
            <a:xfrm>
              <a:off x="0" y="1287398"/>
              <a:ext cx="3867056" cy="643502"/>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US" sz="2000" b="0" i="0" u="none" strike="noStrike" cap="none">
                  <a:solidFill>
                    <a:schemeClr val="dk1"/>
                  </a:solidFill>
                  <a:latin typeface="Calibri"/>
                  <a:ea typeface="Calibri"/>
                  <a:cs typeface="Calibri"/>
                  <a:sym typeface="Calibri"/>
                </a:rPr>
                <a:t>Case discussion #2 (small groups) </a:t>
              </a:r>
              <a:endParaRPr/>
            </a:p>
          </p:txBody>
        </p:sp>
        <p:cxnSp>
          <p:nvCxnSpPr>
            <p:cNvPr id="115" name="Google Shape;115;p9"/>
            <p:cNvCxnSpPr/>
            <p:nvPr/>
          </p:nvCxnSpPr>
          <p:spPr>
            <a:xfrm>
              <a:off x="0" y="1930900"/>
              <a:ext cx="3867056" cy="0"/>
            </a:xfrm>
            <a:prstGeom prst="straightConnector1">
              <a:avLst/>
            </a:prstGeom>
            <a:gradFill>
              <a:gsLst>
                <a:gs pos="0">
                  <a:srgbClr val="5E81C9"/>
                </a:gs>
                <a:gs pos="50000">
                  <a:srgbClr val="3B70C9"/>
                </a:gs>
                <a:gs pos="100000">
                  <a:srgbClr val="2E60B8"/>
                </a:gs>
              </a:gsLst>
              <a:lin ang="5400000" scaled="0"/>
            </a:gradFill>
            <a:ln w="9525" cap="flat" cmpd="sng">
              <a:solidFill>
                <a:srgbClr val="4372C3"/>
              </a:solidFill>
              <a:prstDash val="solid"/>
              <a:miter lim="800000"/>
              <a:headEnd type="none" w="sm" len="sm"/>
              <a:tailEnd type="none" w="sm" len="sm"/>
            </a:ln>
            <a:effectLst>
              <a:outerShdw blurRad="57150" dist="19050" dir="5400000" algn="ctr" rotWithShape="0">
                <a:srgbClr val="000000">
                  <a:alpha val="62745"/>
                </a:srgbClr>
              </a:outerShdw>
            </a:effectLst>
          </p:spPr>
        </p:cxnSp>
        <p:sp>
          <p:nvSpPr>
            <p:cNvPr id="116" name="Google Shape;116;p9"/>
            <p:cNvSpPr/>
            <p:nvPr/>
          </p:nvSpPr>
          <p:spPr>
            <a:xfrm>
              <a:off x="0" y="1930900"/>
              <a:ext cx="3867056" cy="64350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9"/>
            <p:cNvSpPr txBox="1"/>
            <p:nvPr/>
          </p:nvSpPr>
          <p:spPr>
            <a:xfrm>
              <a:off x="0" y="1930900"/>
              <a:ext cx="3867056" cy="643502"/>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US" sz="2000" b="0" i="0" u="none" strike="noStrike" cap="none">
                  <a:solidFill>
                    <a:schemeClr val="dk1"/>
                  </a:solidFill>
                  <a:latin typeface="Calibri"/>
                  <a:ea typeface="Calibri"/>
                  <a:cs typeface="Calibri"/>
                  <a:sym typeface="Calibri"/>
                </a:rPr>
                <a:t>Snack break</a:t>
              </a:r>
              <a:endParaRPr/>
            </a:p>
          </p:txBody>
        </p:sp>
        <p:cxnSp>
          <p:nvCxnSpPr>
            <p:cNvPr id="118" name="Google Shape;118;p9"/>
            <p:cNvCxnSpPr/>
            <p:nvPr/>
          </p:nvCxnSpPr>
          <p:spPr>
            <a:xfrm>
              <a:off x="0" y="2574403"/>
              <a:ext cx="3867056" cy="0"/>
            </a:xfrm>
            <a:prstGeom prst="straightConnector1">
              <a:avLst/>
            </a:prstGeom>
            <a:gradFill>
              <a:gsLst>
                <a:gs pos="0">
                  <a:srgbClr val="5E81C9"/>
                </a:gs>
                <a:gs pos="50000">
                  <a:srgbClr val="3B70C9"/>
                </a:gs>
                <a:gs pos="100000">
                  <a:srgbClr val="2E60B8"/>
                </a:gs>
              </a:gsLst>
              <a:lin ang="5400000" scaled="0"/>
            </a:gradFill>
            <a:ln w="9525" cap="flat" cmpd="sng">
              <a:solidFill>
                <a:srgbClr val="4372C3"/>
              </a:solidFill>
              <a:prstDash val="solid"/>
              <a:miter lim="800000"/>
              <a:headEnd type="none" w="sm" len="sm"/>
              <a:tailEnd type="none" w="sm" len="sm"/>
            </a:ln>
            <a:effectLst>
              <a:outerShdw blurRad="57150" dist="19050" dir="5400000" algn="ctr" rotWithShape="0">
                <a:srgbClr val="000000">
                  <a:alpha val="62745"/>
                </a:srgbClr>
              </a:outerShdw>
            </a:effectLst>
          </p:spPr>
        </p:cxnSp>
        <p:sp>
          <p:nvSpPr>
            <p:cNvPr id="119" name="Google Shape;119;p9"/>
            <p:cNvSpPr/>
            <p:nvPr/>
          </p:nvSpPr>
          <p:spPr>
            <a:xfrm>
              <a:off x="0" y="2574403"/>
              <a:ext cx="3867056" cy="64350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9"/>
            <p:cNvSpPr txBox="1"/>
            <p:nvPr/>
          </p:nvSpPr>
          <p:spPr>
            <a:xfrm>
              <a:off x="0" y="2574403"/>
              <a:ext cx="3867056" cy="643502"/>
            </a:xfrm>
            <a:prstGeom prst="rect">
              <a:avLst/>
            </a:prstGeom>
            <a:noFill/>
            <a:ln>
              <a:noFill/>
            </a:ln>
          </p:spPr>
          <p:txBody>
            <a:bodyPr spcFirstLastPara="1" wrap="square" lIns="76200" tIns="76200" rIns="76200" bIns="762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US" sz="2000" b="0" i="0" u="none" strike="noStrike" cap="none">
                  <a:solidFill>
                    <a:schemeClr val="dk1"/>
                  </a:solidFill>
                  <a:latin typeface="Calibri"/>
                  <a:ea typeface="Calibri"/>
                  <a:cs typeface="Calibri"/>
                  <a:sym typeface="Calibri"/>
                </a:rPr>
                <a:t>Case #3 (large group)</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0"/>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Introductions</a:t>
            </a:r>
            <a:endParaRPr/>
          </a:p>
        </p:txBody>
      </p:sp>
      <p:sp>
        <p:nvSpPr>
          <p:cNvPr id="126" name="Google Shape;126;p10"/>
          <p:cNvSpPr txBox="1">
            <a:spLocks noGrp="1"/>
          </p:cNvSpPr>
          <p:nvPr>
            <p:ph type="body" idx="1"/>
          </p:nvPr>
        </p:nvSpPr>
        <p:spPr>
          <a:xfrm>
            <a:off x="628650" y="1369218"/>
            <a:ext cx="7886700" cy="3263504"/>
          </a:xfrm>
          <a:prstGeom prst="rect">
            <a:avLst/>
          </a:prstGeom>
          <a:noFill/>
          <a:ln>
            <a:noFill/>
          </a:ln>
        </p:spPr>
        <p:txBody>
          <a:bodyPr spcFirstLastPara="1" wrap="square" lIns="91425" tIns="45700" rIns="91425" bIns="45700" anchor="t" anchorCtr="0">
            <a:normAutofit/>
          </a:bodyPr>
          <a:lstStyle/>
          <a:p>
            <a:pPr marL="171450" lvl="0" indent="-228600" algn="l" rtl="0">
              <a:lnSpc>
                <a:spcPct val="90000"/>
              </a:lnSpc>
              <a:spcBef>
                <a:spcPts val="0"/>
              </a:spcBef>
              <a:spcAft>
                <a:spcPts val="0"/>
              </a:spcAft>
              <a:buClr>
                <a:schemeClr val="dk1"/>
              </a:buClr>
              <a:buSzPts val="3600"/>
              <a:buChar char="•"/>
            </a:pPr>
            <a:r>
              <a:rPr lang="en-US" sz="3600"/>
              <a:t>Name</a:t>
            </a:r>
            <a:endParaRPr/>
          </a:p>
          <a:p>
            <a:pPr marL="171450" lvl="0" indent="-228600" algn="l" rtl="0">
              <a:lnSpc>
                <a:spcPct val="90000"/>
              </a:lnSpc>
              <a:spcBef>
                <a:spcPts val="750"/>
              </a:spcBef>
              <a:spcAft>
                <a:spcPts val="0"/>
              </a:spcAft>
              <a:buClr>
                <a:schemeClr val="dk1"/>
              </a:buClr>
              <a:buSzPts val="3600"/>
              <a:buChar char="•"/>
            </a:pPr>
            <a:r>
              <a:rPr lang="en-US" sz="3600"/>
              <a:t>Dream SHS </a:t>
            </a:r>
            <a:endParaRPr/>
          </a:p>
          <a:p>
            <a:pPr marL="171450" lvl="0" indent="-228600" algn="l" rtl="0">
              <a:lnSpc>
                <a:spcPct val="90000"/>
              </a:lnSpc>
              <a:spcBef>
                <a:spcPts val="750"/>
              </a:spcBef>
              <a:spcAft>
                <a:spcPts val="0"/>
              </a:spcAft>
              <a:buClr>
                <a:schemeClr val="dk1"/>
              </a:buClr>
              <a:buSzPts val="3600"/>
              <a:buChar char="•"/>
            </a:pPr>
            <a:r>
              <a:rPr lang="en-US" sz="3600"/>
              <a:t>Your hobbies</a:t>
            </a:r>
            <a:endParaRPr/>
          </a:p>
          <a:p>
            <a:pPr marL="171450" lvl="0" indent="-228600" algn="l" rtl="0">
              <a:lnSpc>
                <a:spcPct val="90000"/>
              </a:lnSpc>
              <a:spcBef>
                <a:spcPts val="750"/>
              </a:spcBef>
              <a:spcAft>
                <a:spcPts val="0"/>
              </a:spcAft>
              <a:buClr>
                <a:schemeClr val="dk1"/>
              </a:buClr>
              <a:buSzPts val="3600"/>
              <a:buChar char="•"/>
            </a:pPr>
            <a:r>
              <a:rPr lang="en-US" sz="3600"/>
              <a:t>Your dreams!!!!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1"/>
        <p:cNvGrpSpPr/>
        <p:nvPr/>
      </p:nvGrpSpPr>
      <p:grpSpPr>
        <a:xfrm>
          <a:off x="0" y="0"/>
          <a:ext cx="0" cy="0"/>
          <a:chOff x="0" y="0"/>
          <a:chExt cx="0" cy="0"/>
        </a:xfrm>
      </p:grpSpPr>
      <p:sp>
        <p:nvSpPr>
          <p:cNvPr id="132" name="Google Shape;132;p11"/>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3" name="Google Shape;133;p11"/>
          <p:cNvSpPr/>
          <p:nvPr/>
        </p:nvSpPr>
        <p:spPr>
          <a:xfrm>
            <a:off x="7656521" y="0"/>
            <a:ext cx="851299" cy="35849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4" name="Google Shape;134;p11"/>
          <p:cNvSpPr txBox="1">
            <a:spLocks noGrp="1"/>
          </p:cNvSpPr>
          <p:nvPr>
            <p:ph type="title"/>
          </p:nvPr>
        </p:nvSpPr>
        <p:spPr>
          <a:xfrm>
            <a:off x="628650" y="273843"/>
            <a:ext cx="7886700" cy="99417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A few “rules:” </a:t>
            </a:r>
            <a:endParaRPr/>
          </a:p>
        </p:txBody>
      </p:sp>
      <p:sp>
        <p:nvSpPr>
          <p:cNvPr id="135" name="Google Shape;135;p11"/>
          <p:cNvSpPr/>
          <p:nvPr/>
        </p:nvSpPr>
        <p:spPr>
          <a:xfrm rot="-5400000" flipH="1">
            <a:off x="416783" y="1637417"/>
            <a:ext cx="3062575" cy="3062575"/>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36" name="Google Shape;136;p11"/>
          <p:cNvSpPr txBox="1">
            <a:spLocks noGrp="1"/>
          </p:cNvSpPr>
          <p:nvPr>
            <p:ph type="body" idx="1"/>
          </p:nvPr>
        </p:nvSpPr>
        <p:spPr>
          <a:xfrm>
            <a:off x="628650" y="1116281"/>
            <a:ext cx="7886700" cy="3924825"/>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0"/>
              </a:spcAft>
              <a:buClr>
                <a:schemeClr val="dk1"/>
              </a:buClr>
              <a:buSzPts val="2000"/>
              <a:buFont typeface="Calibri"/>
              <a:buAutoNum type="arabicPeriod"/>
            </a:pPr>
            <a:r>
              <a:rPr lang="en-US" sz="2000"/>
              <a:t>We want to learn from </a:t>
            </a:r>
            <a:r>
              <a:rPr lang="en-US" sz="2000" b="1">
                <a:solidFill>
                  <a:schemeClr val="accent6"/>
                </a:solidFill>
              </a:rPr>
              <a:t>YOU</a:t>
            </a:r>
            <a:r>
              <a:rPr lang="en-US" sz="2000"/>
              <a:t>! Please speak </a:t>
            </a:r>
            <a:r>
              <a:rPr lang="en-US" sz="2000" b="1">
                <a:solidFill>
                  <a:schemeClr val="accent6"/>
                </a:solidFill>
              </a:rPr>
              <a:t>freely, honestly and openly</a:t>
            </a:r>
            <a:r>
              <a:rPr lang="en-US" sz="2000"/>
              <a:t>. Nothing you say or do here will impact your grades or school performance in any way. </a:t>
            </a:r>
            <a:endParaRPr/>
          </a:p>
          <a:p>
            <a:pPr marL="457200" lvl="0" indent="-457200" algn="l" rtl="0">
              <a:lnSpc>
                <a:spcPct val="90000"/>
              </a:lnSpc>
              <a:spcBef>
                <a:spcPts val="750"/>
              </a:spcBef>
              <a:spcAft>
                <a:spcPts val="0"/>
              </a:spcAft>
              <a:buClr>
                <a:schemeClr val="dk1"/>
              </a:buClr>
              <a:buSzPts val="2000"/>
              <a:buFont typeface="Calibri"/>
              <a:buAutoNum type="arabicPeriod"/>
            </a:pPr>
            <a:r>
              <a:rPr lang="en-US" sz="2000"/>
              <a:t>One speaker at a time, please!</a:t>
            </a:r>
            <a:endParaRPr/>
          </a:p>
          <a:p>
            <a:pPr marL="457200" lvl="0" indent="-457200" algn="l" rtl="0">
              <a:lnSpc>
                <a:spcPct val="90000"/>
              </a:lnSpc>
              <a:spcBef>
                <a:spcPts val="750"/>
              </a:spcBef>
              <a:spcAft>
                <a:spcPts val="0"/>
              </a:spcAft>
              <a:buClr>
                <a:schemeClr val="dk1"/>
              </a:buClr>
              <a:buSzPts val="2000"/>
              <a:buFont typeface="Calibri"/>
              <a:buAutoNum type="arabicPeriod"/>
            </a:pPr>
            <a:r>
              <a:rPr lang="en-US" sz="2000"/>
              <a:t>“</a:t>
            </a:r>
            <a:r>
              <a:rPr lang="en-US" sz="2000" b="1">
                <a:solidFill>
                  <a:schemeClr val="accent6"/>
                </a:solidFill>
              </a:rPr>
              <a:t>Las Vegas</a:t>
            </a:r>
            <a:r>
              <a:rPr lang="en-US" sz="2000"/>
              <a:t>” rules: what happens here stays in this room. </a:t>
            </a:r>
            <a:endParaRPr/>
          </a:p>
          <a:p>
            <a:pPr marL="457200" lvl="0" indent="-457200" algn="l" rtl="0">
              <a:lnSpc>
                <a:spcPct val="90000"/>
              </a:lnSpc>
              <a:spcBef>
                <a:spcPts val="750"/>
              </a:spcBef>
              <a:spcAft>
                <a:spcPts val="0"/>
              </a:spcAft>
              <a:buClr>
                <a:schemeClr val="dk1"/>
              </a:buClr>
              <a:buSzPts val="2000"/>
              <a:buFont typeface="Calibri"/>
              <a:buAutoNum type="arabicPeriod"/>
            </a:pPr>
            <a:r>
              <a:rPr lang="en-US" sz="2000"/>
              <a:t>Results may be shared </a:t>
            </a:r>
            <a:r>
              <a:rPr lang="en-US" sz="2000" b="1" i="1">
                <a:solidFill>
                  <a:schemeClr val="accent6"/>
                </a:solidFill>
              </a:rPr>
              <a:t>in summary</a:t>
            </a:r>
            <a:r>
              <a:rPr lang="en-US" sz="2000" b="1">
                <a:solidFill>
                  <a:schemeClr val="accent6"/>
                </a:solidFill>
              </a:rPr>
              <a:t> </a:t>
            </a:r>
            <a:r>
              <a:rPr lang="en-US" sz="2000"/>
              <a:t>with your school administrators and guidance counselors but </a:t>
            </a:r>
            <a:r>
              <a:rPr lang="en-US" sz="2000" b="1"/>
              <a:t>will never be shared in a way that would identify you individually. </a:t>
            </a:r>
            <a:endParaRPr/>
          </a:p>
          <a:p>
            <a:pPr marL="457200" lvl="0" indent="-457200" algn="l" rtl="0">
              <a:lnSpc>
                <a:spcPct val="90000"/>
              </a:lnSpc>
              <a:spcBef>
                <a:spcPts val="750"/>
              </a:spcBef>
              <a:spcAft>
                <a:spcPts val="0"/>
              </a:spcAft>
              <a:buClr>
                <a:schemeClr val="dk1"/>
              </a:buClr>
              <a:buSzPts val="2000"/>
              <a:buFont typeface="Calibri"/>
              <a:buAutoNum type="arabicPeriod"/>
            </a:pPr>
            <a:r>
              <a:rPr lang="en-US" sz="2000"/>
              <a:t>Sometimes, talking about stressful or emotional problems may bring up some intense personal feelings. </a:t>
            </a:r>
            <a:r>
              <a:rPr lang="en-US" sz="2000" b="1">
                <a:solidFill>
                  <a:schemeClr val="accent6"/>
                </a:solidFill>
              </a:rPr>
              <a:t>Please talk to us if you are feeling this way!</a:t>
            </a:r>
            <a:endParaRPr/>
          </a:p>
        </p:txBody>
      </p:sp>
      <p:sp>
        <p:nvSpPr>
          <p:cNvPr id="137" name="Google Shape;137;p11"/>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
        <p:cNvGrpSpPr/>
        <p:nvPr/>
      </p:nvGrpSpPr>
      <p:grpSpPr>
        <a:xfrm>
          <a:off x="0" y="0"/>
          <a:ext cx="0" cy="0"/>
          <a:chOff x="0" y="0"/>
          <a:chExt cx="0" cy="0"/>
        </a:xfrm>
      </p:grpSpPr>
      <p:sp>
        <p:nvSpPr>
          <p:cNvPr id="142" name="Google Shape;142;p12"/>
          <p:cNvSpPr/>
          <p:nvPr/>
        </p:nvSpPr>
        <p:spPr>
          <a:xfrm>
            <a:off x="228" y="0"/>
            <a:ext cx="9143772"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Meiryo"/>
              <a:ea typeface="Meiryo"/>
              <a:cs typeface="Meiryo"/>
              <a:sym typeface="Meiryo"/>
            </a:endParaRPr>
          </a:p>
        </p:txBody>
      </p:sp>
      <p:pic>
        <p:nvPicPr>
          <p:cNvPr id="143" name="Google Shape;143;p12" descr="Wood human figure"/>
          <p:cNvPicPr preferRelativeResize="0"/>
          <p:nvPr/>
        </p:nvPicPr>
        <p:blipFill rotWithShape="1">
          <a:blip r:embed="rId3">
            <a:alphaModFix/>
          </a:blip>
          <a:srcRect r="3183"/>
          <a:stretch/>
        </p:blipFill>
        <p:spPr>
          <a:xfrm>
            <a:off x="20" y="10"/>
            <a:ext cx="7460291" cy="5143490"/>
          </a:xfrm>
          <a:prstGeom prst="rect">
            <a:avLst/>
          </a:prstGeom>
          <a:noFill/>
          <a:ln>
            <a:noFill/>
          </a:ln>
        </p:spPr>
      </p:pic>
      <p:sp>
        <p:nvSpPr>
          <p:cNvPr id="144" name="Google Shape;144;p12"/>
          <p:cNvSpPr/>
          <p:nvPr/>
        </p:nvSpPr>
        <p:spPr>
          <a:xfrm flipH="1">
            <a:off x="5239536" y="0"/>
            <a:ext cx="3904464" cy="5143500"/>
          </a:xfrm>
          <a:custGeom>
            <a:avLst/>
            <a:gdLst/>
            <a:ahLst/>
            <a:cxnLst/>
            <a:rect l="l" t="t" r="r" b="b"/>
            <a:pathLst>
              <a:path w="5205951" h="6858000" extrusionOk="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5" name="Google Shape;145;p12"/>
          <p:cNvSpPr/>
          <p:nvPr/>
        </p:nvSpPr>
        <p:spPr>
          <a:xfrm>
            <a:off x="5361169" y="0"/>
            <a:ext cx="3782831" cy="5143500"/>
          </a:xfrm>
          <a:custGeom>
            <a:avLst/>
            <a:gdLst/>
            <a:ahLst/>
            <a:cxnLst/>
            <a:rect l="l" t="t" r="r" b="b"/>
            <a:pathLst>
              <a:path w="5043774" h="6858000" extrusionOk="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Meiryo"/>
              <a:ea typeface="Meiryo"/>
              <a:cs typeface="Meiryo"/>
              <a:sym typeface="Meiryo"/>
            </a:endParaRPr>
          </a:p>
        </p:txBody>
      </p:sp>
      <p:sp>
        <p:nvSpPr>
          <p:cNvPr id="146" name="Google Shape;146;p12"/>
          <p:cNvSpPr/>
          <p:nvPr/>
        </p:nvSpPr>
        <p:spPr>
          <a:xfrm flipH="1">
            <a:off x="5022759" y="0"/>
            <a:ext cx="1897293" cy="5143500"/>
          </a:xfrm>
          <a:custGeom>
            <a:avLst/>
            <a:gdLst/>
            <a:ahLst/>
            <a:cxnLst/>
            <a:rect l="l" t="t" r="r" b="b"/>
            <a:pathLst>
              <a:path w="2529723" h="6858000" extrusionOk="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Meiryo"/>
              <a:ea typeface="Meiryo"/>
              <a:cs typeface="Meiryo"/>
              <a:sym typeface="Meiryo"/>
            </a:endParaRPr>
          </a:p>
        </p:txBody>
      </p:sp>
      <p:sp>
        <p:nvSpPr>
          <p:cNvPr id="147" name="Google Shape;147;p12"/>
          <p:cNvSpPr txBox="1">
            <a:spLocks noGrp="1"/>
          </p:cNvSpPr>
          <p:nvPr>
            <p:ph type="body" idx="1"/>
          </p:nvPr>
        </p:nvSpPr>
        <p:spPr>
          <a:xfrm>
            <a:off x="5239536" y="737938"/>
            <a:ext cx="3904463" cy="35773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None/>
            </a:pPr>
            <a:r>
              <a:rPr lang="en-US" sz="3200">
                <a:latin typeface="Arial"/>
                <a:ea typeface="Arial"/>
                <a:cs typeface="Arial"/>
                <a:sym typeface="Arial"/>
              </a:rPr>
              <a:t>When we say “</a:t>
            </a:r>
            <a:r>
              <a:rPr lang="en-US" sz="3200" b="1">
                <a:solidFill>
                  <a:schemeClr val="accent6"/>
                </a:solidFill>
                <a:latin typeface="Arial"/>
                <a:ea typeface="Arial"/>
                <a:cs typeface="Arial"/>
                <a:sym typeface="Arial"/>
              </a:rPr>
              <a:t>mental health</a:t>
            </a:r>
            <a:r>
              <a:rPr lang="en-US" sz="3200">
                <a:latin typeface="Arial"/>
                <a:ea typeface="Arial"/>
                <a:cs typeface="Arial"/>
                <a:sym typeface="Arial"/>
              </a:rPr>
              <a:t>” or “</a:t>
            </a:r>
            <a:r>
              <a:rPr lang="en-US" sz="3200" b="1">
                <a:solidFill>
                  <a:schemeClr val="accent2"/>
                </a:solidFill>
                <a:latin typeface="Arial"/>
                <a:ea typeface="Arial"/>
                <a:cs typeface="Arial"/>
                <a:sym typeface="Arial"/>
              </a:rPr>
              <a:t>mental wellness</a:t>
            </a:r>
            <a:r>
              <a:rPr lang="en-US" sz="3200">
                <a:latin typeface="Arial"/>
                <a:ea typeface="Arial"/>
                <a:cs typeface="Arial"/>
                <a:sym typeface="Arial"/>
              </a:rPr>
              <a:t>,” what kinds of things come to mind?</a:t>
            </a:r>
            <a:endParaRPr/>
          </a:p>
        </p:txBody>
      </p:sp>
      <p:sp>
        <p:nvSpPr>
          <p:cNvPr id="148" name="Google Shape;148;p12"/>
          <p:cNvSpPr txBox="1">
            <a:spLocks noGrp="1"/>
          </p:cNvSpPr>
          <p:nvPr>
            <p:ph type="sldNum" idx="12"/>
          </p:nvPr>
        </p:nvSpPr>
        <p:spPr>
          <a:xfrm>
            <a:off x="8140446" y="4766310"/>
            <a:ext cx="891540" cy="27432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fld id="{00000000-1234-1234-1234-123412341234}" type="slidenum">
              <a:rPr lang="en-US" sz="1200">
                <a:solidFill>
                  <a:srgbClr val="3F3F3F"/>
                </a:solidFill>
              </a:rPr>
              <a:t>5</a:t>
            </a:fld>
            <a:endParaRPr sz="1200">
              <a:solidFill>
                <a:srgbClr val="3F3F3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sp>
        <p:nvSpPr>
          <p:cNvPr id="154" name="Google Shape;154;g26f38de183e_0_6"/>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5" name="Google Shape;155;g26f38de183e_0_6"/>
          <p:cNvSpPr txBox="1">
            <a:spLocks noGrp="1"/>
          </p:cNvSpPr>
          <p:nvPr>
            <p:ph type="title"/>
          </p:nvPr>
        </p:nvSpPr>
        <p:spPr>
          <a:xfrm>
            <a:off x="656111" y="599027"/>
            <a:ext cx="3915889" cy="23040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Calibri"/>
              <a:buNone/>
            </a:pPr>
            <a:r>
              <a:rPr lang="en-US" sz="6000">
                <a:solidFill>
                  <a:schemeClr val="dk1"/>
                </a:solidFill>
                <a:latin typeface="Calibri"/>
                <a:ea typeface="Calibri"/>
                <a:cs typeface="Calibri"/>
                <a:sym typeface="Calibri"/>
              </a:rPr>
              <a:t>Case 1</a:t>
            </a:r>
            <a:endParaRPr/>
          </a:p>
        </p:txBody>
      </p:sp>
      <p:sp>
        <p:nvSpPr>
          <p:cNvPr id="156" name="Google Shape;156;g26f38de183e_0_6"/>
          <p:cNvSpPr txBox="1">
            <a:spLocks noGrp="1"/>
          </p:cNvSpPr>
          <p:nvPr>
            <p:ph type="body" idx="1"/>
          </p:nvPr>
        </p:nvSpPr>
        <p:spPr>
          <a:xfrm>
            <a:off x="652611" y="2972094"/>
            <a:ext cx="3915888" cy="157658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solidFill>
                  <a:schemeClr val="dk1"/>
                </a:solidFill>
                <a:latin typeface="Calibri"/>
                <a:ea typeface="Calibri"/>
                <a:cs typeface="Calibri"/>
                <a:sym typeface="Calibri"/>
              </a:rPr>
              <a:t>Kojo</a:t>
            </a:r>
            <a:endParaRPr/>
          </a:p>
        </p:txBody>
      </p:sp>
      <p:sp>
        <p:nvSpPr>
          <p:cNvPr id="157" name="Google Shape;157;g26f38de183e_0_6"/>
          <p:cNvSpPr/>
          <p:nvPr/>
        </p:nvSpPr>
        <p:spPr>
          <a:xfrm>
            <a:off x="4953044" y="0"/>
            <a:ext cx="1303051" cy="719652"/>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g26f38de183e_0_6"/>
          <p:cNvSpPr/>
          <p:nvPr/>
        </p:nvSpPr>
        <p:spPr>
          <a:xfrm>
            <a:off x="7925502" y="0"/>
            <a:ext cx="866356" cy="443257"/>
          </a:xfrm>
          <a:custGeom>
            <a:avLst/>
            <a:gdLst/>
            <a:ahLst/>
            <a:cxnLst/>
            <a:rect l="l" t="t" r="r" b="b"/>
            <a:pathLst>
              <a:path w="1155142" h="591009" extrusionOk="0">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9" name="Google Shape;159;g26f38de183e_0_6" descr="A person with a backpack&#10;&#10;Description automatically generated"/>
          <p:cNvPicPr preferRelativeResize="0"/>
          <p:nvPr/>
        </p:nvPicPr>
        <p:blipFill rotWithShape="1">
          <a:blip r:embed="rId3">
            <a:alphaModFix/>
          </a:blip>
          <a:srcRect/>
          <a:stretch/>
        </p:blipFill>
        <p:spPr>
          <a:xfrm>
            <a:off x="5121236" y="719652"/>
            <a:ext cx="3466525" cy="7703391"/>
          </a:xfrm>
          <a:custGeom>
            <a:avLst/>
            <a:gdLst/>
            <a:ahLst/>
            <a:cxnLst/>
            <a:rect l="l" t="t" r="r" b="b"/>
            <a:pathLst>
              <a:path w="4579832" h="5347063" extrusionOk="0">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noFill/>
          <a:ln>
            <a:noFill/>
          </a:ln>
        </p:spPr>
      </p:pic>
      <p:sp>
        <p:nvSpPr>
          <p:cNvPr id="160" name="Google Shape;160;g26f38de183e_0_6"/>
          <p:cNvSpPr/>
          <p:nvPr/>
        </p:nvSpPr>
        <p:spPr>
          <a:xfrm>
            <a:off x="9024194" y="2187183"/>
            <a:ext cx="119806" cy="414747"/>
          </a:xfrm>
          <a:custGeom>
            <a:avLst/>
            <a:gdLst/>
            <a:ahLst/>
            <a:cxnLst/>
            <a:rect l="l" t="t" r="r" b="b"/>
            <a:pathLst>
              <a:path w="159741" h="552996" extrusionOk="0">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1" name="Google Shape;161;g26f38de183e_0_6"/>
          <p:cNvSpPr txBox="1">
            <a:spLocks noGrp="1"/>
          </p:cNvSpPr>
          <p:nvPr>
            <p:ph type="sldNum" idx="12"/>
          </p:nvPr>
        </p:nvSpPr>
        <p:spPr>
          <a:xfrm>
            <a:off x="6457950" y="4767262"/>
            <a:ext cx="2033439" cy="273844"/>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None/>
            </a:pPr>
            <a:fld id="{00000000-1234-1234-1234-123412341234}" type="slidenum">
              <a:rPr lang="en-US" sz="1200"/>
              <a:t>6</a:t>
            </a:fld>
            <a:endParaRPr sz="1200"/>
          </a:p>
        </p:txBody>
      </p:sp>
      <p:sp>
        <p:nvSpPr>
          <p:cNvPr id="162" name="Google Shape;162;g26f38de183e_0_6"/>
          <p:cNvSpPr/>
          <p:nvPr/>
        </p:nvSpPr>
        <p:spPr>
          <a:xfrm>
            <a:off x="5361330" y="4288429"/>
            <a:ext cx="1328706" cy="855071"/>
          </a:xfrm>
          <a:custGeom>
            <a:avLst/>
            <a:gdLst/>
            <a:ahLst/>
            <a:cxnLst/>
            <a:rect l="l" t="t" r="r" b="b"/>
            <a:pathLst>
              <a:path w="1771609" h="1140095" extrusionOk="0">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g26f38de183e_0_6"/>
          <p:cNvSpPr/>
          <p:nvPr/>
        </p:nvSpPr>
        <p:spPr>
          <a:xfrm>
            <a:off x="4985633" y="4694067"/>
            <a:ext cx="1174455" cy="449433"/>
          </a:xfrm>
          <a:custGeom>
            <a:avLst/>
            <a:gdLst/>
            <a:ahLst/>
            <a:cxnLst/>
            <a:rect l="l" t="t" r="r" b="b"/>
            <a:pathLst>
              <a:path w="1565940" h="599245" extrusionOk="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4" name="Google Shape;164;g26f38de183e_0_6"/>
          <p:cNvSpPr/>
          <p:nvPr/>
        </p:nvSpPr>
        <p:spPr>
          <a:xfrm>
            <a:off x="7982865" y="4376737"/>
            <a:ext cx="1161135" cy="766763"/>
          </a:xfrm>
          <a:custGeom>
            <a:avLst/>
            <a:gdLst/>
            <a:ahLst/>
            <a:cxnLst/>
            <a:rect l="l" t="t" r="r" b="b"/>
            <a:pathLst>
              <a:path w="1548180" h="1022351" extrusionOk="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g26f38de183e_0_11" descr="A cartoon of a person running&#10;&#10;Description automatically generated"/>
          <p:cNvPicPr preferRelativeResize="0"/>
          <p:nvPr/>
        </p:nvPicPr>
        <p:blipFill rotWithShape="1">
          <a:blip r:embed="rId3">
            <a:alphaModFix/>
          </a:blip>
          <a:srcRect/>
          <a:stretch/>
        </p:blipFill>
        <p:spPr>
          <a:xfrm>
            <a:off x="-1" y="878"/>
            <a:ext cx="9145565" cy="5142621"/>
          </a:xfrm>
          <a:prstGeom prst="rect">
            <a:avLst/>
          </a:prstGeom>
          <a:noFill/>
          <a:ln>
            <a:noFill/>
          </a:ln>
        </p:spPr>
      </p:pic>
      <p:sp>
        <p:nvSpPr>
          <p:cNvPr id="171" name="Google Shape;171;g26f38de183e_0_1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g26f38de183e_0_16" descr="A group of people standing in a field&#10;&#10;Description automatically generated"/>
          <p:cNvPicPr preferRelativeResize="0"/>
          <p:nvPr/>
        </p:nvPicPr>
        <p:blipFill rotWithShape="1">
          <a:blip r:embed="rId3">
            <a:alphaModFix/>
          </a:blip>
          <a:srcRect/>
          <a:stretch/>
        </p:blipFill>
        <p:spPr>
          <a:xfrm>
            <a:off x="-1" y="878"/>
            <a:ext cx="9145565" cy="5142621"/>
          </a:xfrm>
          <a:prstGeom prst="rect">
            <a:avLst/>
          </a:prstGeom>
          <a:noFill/>
          <a:ln>
            <a:noFill/>
          </a:ln>
        </p:spPr>
      </p:pic>
      <p:sp>
        <p:nvSpPr>
          <p:cNvPr id="178" name="Google Shape;178;g26f38de183e_0_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3"/>
        <p:cNvGrpSpPr/>
        <p:nvPr/>
      </p:nvGrpSpPr>
      <p:grpSpPr>
        <a:xfrm>
          <a:off x="0" y="0"/>
          <a:ext cx="0" cy="0"/>
          <a:chOff x="0" y="0"/>
          <a:chExt cx="0" cy="0"/>
        </a:xfrm>
      </p:grpSpPr>
      <p:sp>
        <p:nvSpPr>
          <p:cNvPr id="184" name="Google Shape;184;g26f38de183e_0_24"/>
          <p:cNvSpPr/>
          <p:nvPr/>
        </p:nvSpPr>
        <p:spPr>
          <a:xfrm>
            <a:off x="0" y="0"/>
            <a:ext cx="9144000" cy="51435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5" name="Google Shape;185;g26f38de183e_0_24"/>
          <p:cNvSpPr txBox="1">
            <a:spLocks noGrp="1"/>
          </p:cNvSpPr>
          <p:nvPr>
            <p:ph type="title"/>
          </p:nvPr>
        </p:nvSpPr>
        <p:spPr>
          <a:xfrm>
            <a:off x="628650" y="344897"/>
            <a:ext cx="7886700" cy="7534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300"/>
              <a:buFont typeface="Calibri"/>
              <a:buNone/>
            </a:pPr>
            <a:r>
              <a:rPr lang="en-US">
                <a:solidFill>
                  <a:srgbClr val="FFFFFF"/>
                </a:solidFill>
              </a:rPr>
              <a:t>Recognizing mental health signs</a:t>
            </a:r>
            <a:endParaRPr/>
          </a:p>
        </p:txBody>
      </p:sp>
      <p:sp>
        <p:nvSpPr>
          <p:cNvPr id="186" name="Google Shape;186;g26f38de183e_0_24"/>
          <p:cNvSpPr/>
          <p:nvPr/>
        </p:nvSpPr>
        <p:spPr>
          <a:xfrm>
            <a:off x="434622" y="1190977"/>
            <a:ext cx="8274756" cy="3576285"/>
          </a:xfrm>
          <a:prstGeom prst="roundRect">
            <a:avLst>
              <a:gd name="adj" fmla="val 3174"/>
            </a:avLst>
          </a:prstGeom>
          <a:solidFill>
            <a:schemeClr val="lt1">
              <a:alpha val="9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7" name="Google Shape;187;g26f38de183e_0_24"/>
          <p:cNvSpPr/>
          <p:nvPr/>
        </p:nvSpPr>
        <p:spPr>
          <a:xfrm>
            <a:off x="847939" y="1443239"/>
            <a:ext cx="7448122" cy="2626906"/>
          </a:xfrm>
          <a:prstGeom prst="rect">
            <a:avLst/>
          </a:prstGeom>
          <a:noFill/>
          <a:ln>
            <a:noFill/>
          </a:ln>
        </p:spPr>
        <p:txBody>
          <a:bodyPr spcFirstLastPara="1" wrap="square" lIns="91425" tIns="45700" rIns="91425" bIns="45700" anchor="t" anchorCtr="0">
            <a:noAutofit/>
          </a:bodyPr>
          <a:lstStyle/>
          <a:p>
            <a:pPr marL="402336" marR="0" lvl="0" indent="-402336" algn="l" rtl="0">
              <a:spcBef>
                <a:spcPts val="0"/>
              </a:spcBef>
              <a:spcAft>
                <a:spcPts val="0"/>
              </a:spcAft>
              <a:buClr>
                <a:schemeClr val="dk1"/>
              </a:buClr>
              <a:buSzPts val="2800"/>
              <a:buFont typeface="Calibri"/>
              <a:buAutoNum type="arabicPeriod"/>
            </a:pPr>
            <a:r>
              <a:rPr lang="en-US" sz="2800">
                <a:solidFill>
                  <a:schemeClr val="dk1"/>
                </a:solidFill>
                <a:latin typeface="Calibri"/>
                <a:ea typeface="Calibri"/>
                <a:cs typeface="Calibri"/>
                <a:sym typeface="Calibri"/>
              </a:rPr>
              <a:t>What are some </a:t>
            </a:r>
            <a:r>
              <a:rPr lang="en-US" sz="2800" b="1">
                <a:solidFill>
                  <a:schemeClr val="accent6"/>
                </a:solidFill>
                <a:latin typeface="Calibri"/>
                <a:ea typeface="Calibri"/>
                <a:cs typeface="Calibri"/>
                <a:sym typeface="Calibri"/>
              </a:rPr>
              <a:t>signs</a:t>
            </a:r>
            <a:r>
              <a:rPr lang="en-US" sz="2800">
                <a:solidFill>
                  <a:schemeClr val="dk1"/>
                </a:solidFill>
                <a:latin typeface="Calibri"/>
                <a:ea typeface="Calibri"/>
                <a:cs typeface="Calibri"/>
                <a:sym typeface="Calibri"/>
              </a:rPr>
              <a:t> that someone might be struggling with their mental health, like feeling very sad or anxious?</a:t>
            </a:r>
            <a:endParaRPr/>
          </a:p>
          <a:p>
            <a:pPr marL="402336" marR="0" lvl="0" indent="-402336" algn="l" rtl="0">
              <a:spcBef>
                <a:spcPts val="600"/>
              </a:spcBef>
              <a:spcAft>
                <a:spcPts val="0"/>
              </a:spcAft>
              <a:buClr>
                <a:schemeClr val="dk1"/>
              </a:buClr>
              <a:buSzPts val="2800"/>
              <a:buFont typeface="Calibri"/>
              <a:buAutoNum type="arabicPeriod"/>
            </a:pPr>
            <a:r>
              <a:rPr lang="en-US" sz="2800">
                <a:solidFill>
                  <a:schemeClr val="dk1"/>
                </a:solidFill>
                <a:latin typeface="Calibri"/>
                <a:ea typeface="Calibri"/>
                <a:cs typeface="Calibri"/>
                <a:sym typeface="Calibri"/>
              </a:rPr>
              <a:t>Imagine in a few months or years, what might happen if Kojo doesn’t find help for these feelings? How could this affect his </a:t>
            </a:r>
            <a:r>
              <a:rPr lang="en-US" sz="2800" b="1">
                <a:solidFill>
                  <a:schemeClr val="accent6"/>
                </a:solidFill>
                <a:latin typeface="Calibri"/>
                <a:ea typeface="Calibri"/>
                <a:cs typeface="Calibri"/>
                <a:sym typeface="Calibri"/>
              </a:rPr>
              <a:t>life</a:t>
            </a:r>
            <a:r>
              <a:rPr lang="en-US" sz="2800">
                <a:solidFill>
                  <a:schemeClr val="dk1"/>
                </a:solidFill>
                <a:latin typeface="Calibri"/>
                <a:ea typeface="Calibri"/>
                <a:cs typeface="Calibri"/>
                <a:sym typeface="Calibri"/>
              </a:rPr>
              <a:t>, </a:t>
            </a:r>
            <a:r>
              <a:rPr lang="en-US" sz="2800" b="1">
                <a:solidFill>
                  <a:schemeClr val="accent6"/>
                </a:solidFill>
                <a:latin typeface="Calibri"/>
                <a:ea typeface="Calibri"/>
                <a:cs typeface="Calibri"/>
                <a:sym typeface="Calibri"/>
              </a:rPr>
              <a:t>education</a:t>
            </a:r>
            <a:r>
              <a:rPr lang="en-US" sz="2800">
                <a:solidFill>
                  <a:schemeClr val="dk1"/>
                </a:solidFill>
                <a:latin typeface="Calibri"/>
                <a:ea typeface="Calibri"/>
                <a:cs typeface="Calibri"/>
                <a:sym typeface="Calibri"/>
              </a:rPr>
              <a:t>, or </a:t>
            </a:r>
            <a:r>
              <a:rPr lang="en-US" sz="2800" b="1">
                <a:solidFill>
                  <a:schemeClr val="accent6"/>
                </a:solidFill>
                <a:latin typeface="Calibri"/>
                <a:ea typeface="Calibri"/>
                <a:cs typeface="Calibri"/>
                <a:sym typeface="Calibri"/>
              </a:rPr>
              <a:t>future job</a:t>
            </a:r>
            <a:r>
              <a:rPr lang="en-US" sz="2800">
                <a:solidFill>
                  <a:schemeClr val="dk1"/>
                </a:solidFill>
                <a:latin typeface="Calibri"/>
                <a:ea typeface="Calibri"/>
                <a:cs typeface="Calibri"/>
                <a:sym typeface="Calibri"/>
              </a:rPr>
              <a:t>? </a:t>
            </a:r>
            <a:endParaRPr sz="3200">
              <a:solidFill>
                <a:schemeClr val="dk1"/>
              </a:solidFill>
              <a:latin typeface="Calibri"/>
              <a:ea typeface="Calibri"/>
              <a:cs typeface="Calibri"/>
              <a:sym typeface="Calibri"/>
            </a:endParaRPr>
          </a:p>
        </p:txBody>
      </p:sp>
      <p:sp>
        <p:nvSpPr>
          <p:cNvPr id="188" name="Google Shape;188;g26f38de183e_0_24"/>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87">
                                            <p:txEl>
                                              <p:pRg st="0" end="0"/>
                                            </p:txEl>
                                          </p:spTgt>
                                        </p:tgtEl>
                                      </p:cBhvr>
                                    </p:animEffect>
                                    <p:set>
                                      <p:cBhvr>
                                        <p:cTn id="7" dur="1" fill="hold">
                                          <p:stCondLst>
                                            <p:cond delay="500"/>
                                          </p:stCondLst>
                                        </p:cTn>
                                        <p:tgtEl>
                                          <p:spTgt spid="187">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87">
                                            <p:txEl>
                                              <p:pRg st="1" end="1"/>
                                            </p:txEl>
                                          </p:spTgt>
                                        </p:tgtEl>
                                      </p:cBhvr>
                                    </p:animEffect>
                                    <p:set>
                                      <p:cBhvr>
                                        <p:cTn id="12" dur="1" fill="hold">
                                          <p:stCondLst>
                                            <p:cond delay="500"/>
                                          </p:stCondLst>
                                        </p:cTn>
                                        <p:tgtEl>
                                          <p:spTgt spid="187">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3"/>
        <p:cNvGrpSpPr/>
        <p:nvPr/>
      </p:nvGrpSpPr>
      <p:grpSpPr>
        <a:xfrm>
          <a:off x="0" y="0"/>
          <a:ext cx="0" cy="0"/>
          <a:chOff x="0" y="0"/>
          <a:chExt cx="0" cy="0"/>
        </a:xfrm>
      </p:grpSpPr>
      <p:sp>
        <p:nvSpPr>
          <p:cNvPr id="194" name="Google Shape;194;p13"/>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13" descr="A cartoon of a person running&#10;&#10;Description automatically generated"/>
          <p:cNvPicPr preferRelativeResize="0"/>
          <p:nvPr/>
        </p:nvPicPr>
        <p:blipFill rotWithShape="1">
          <a:blip r:embed="rId3">
            <a:alphaModFix/>
          </a:blip>
          <a:srcRect l="20688"/>
          <a:stretch/>
        </p:blipFill>
        <p:spPr>
          <a:xfrm>
            <a:off x="2254856" y="0"/>
            <a:ext cx="7945318" cy="5635047"/>
          </a:xfrm>
          <a:custGeom>
            <a:avLst/>
            <a:gdLst/>
            <a:ahLst/>
            <a:cxnLst/>
            <a:rect l="l" t="t" r="r" b="b"/>
            <a:pathLst>
              <a:path w="7945318" h="5635047" extrusionOk="0">
                <a:moveTo>
                  <a:pt x="698383" y="0"/>
                </a:moveTo>
                <a:lnTo>
                  <a:pt x="7945318" y="0"/>
                </a:lnTo>
                <a:lnTo>
                  <a:pt x="7945318" y="5635047"/>
                </a:lnTo>
                <a:lnTo>
                  <a:pt x="0" y="5635047"/>
                </a:lnTo>
                <a:lnTo>
                  <a:pt x="0" y="4100621"/>
                </a:lnTo>
                <a:lnTo>
                  <a:pt x="167570" y="4239632"/>
                </a:lnTo>
                <a:cubicBezTo>
                  <a:pt x="788472" y="4718034"/>
                  <a:pt x="1464879" y="4877890"/>
                  <a:pt x="1962093" y="4591112"/>
                </a:cubicBezTo>
                <a:cubicBezTo>
                  <a:pt x="2757636" y="4132266"/>
                  <a:pt x="2793189" y="2703792"/>
                  <a:pt x="2041502" y="1400523"/>
                </a:cubicBezTo>
                <a:cubicBezTo>
                  <a:pt x="1712640" y="830343"/>
                  <a:pt x="1287578" y="378591"/>
                  <a:pt x="846819" y="89203"/>
                </a:cubicBezTo>
                <a:lnTo>
                  <a:pt x="698383" y="0"/>
                </a:lnTo>
                <a:close/>
              </a:path>
            </a:pathLst>
          </a:custGeom>
          <a:noFill/>
          <a:ln>
            <a:noFill/>
          </a:ln>
        </p:spPr>
      </p:pic>
      <p:sp>
        <p:nvSpPr>
          <p:cNvPr id="196" name="Google Shape;196;p13"/>
          <p:cNvSpPr/>
          <p:nvPr/>
        </p:nvSpPr>
        <p:spPr>
          <a:xfrm>
            <a:off x="0" y="0"/>
            <a:ext cx="5542696" cy="51435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7" name="Google Shape;197;p13"/>
          <p:cNvSpPr txBox="1">
            <a:spLocks noGrp="1"/>
          </p:cNvSpPr>
          <p:nvPr>
            <p:ph type="body" idx="1"/>
          </p:nvPr>
        </p:nvSpPr>
        <p:spPr>
          <a:xfrm>
            <a:off x="64395" y="457200"/>
            <a:ext cx="4507605" cy="4686300"/>
          </a:xfrm>
          <a:prstGeom prst="rect">
            <a:avLst/>
          </a:prstGeom>
          <a:noFill/>
          <a:ln>
            <a:noFill/>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Clr>
                <a:schemeClr val="dk1"/>
              </a:buClr>
              <a:buSzPts val="2800"/>
              <a:buFont typeface="Calibri"/>
              <a:buAutoNum type="arabicPeriod" startAt="3"/>
            </a:pPr>
            <a:r>
              <a:rPr lang="en-US" sz="2800"/>
              <a:t>What are some reasons someone might feel like they can’t get help when they are feeling </a:t>
            </a:r>
            <a:r>
              <a:rPr lang="en-US" sz="2800" b="1">
                <a:solidFill>
                  <a:schemeClr val="accent6"/>
                </a:solidFill>
              </a:rPr>
              <a:t>very sad or anxious</a:t>
            </a:r>
            <a:r>
              <a:rPr lang="en-US" sz="2800"/>
              <a:t>? </a:t>
            </a:r>
            <a:endParaRPr/>
          </a:p>
          <a:p>
            <a:pPr marL="857250" lvl="1" indent="-514350" algn="l" rtl="0">
              <a:lnSpc>
                <a:spcPct val="90000"/>
              </a:lnSpc>
              <a:spcBef>
                <a:spcPts val="375"/>
              </a:spcBef>
              <a:spcAft>
                <a:spcPts val="0"/>
              </a:spcAft>
              <a:buClr>
                <a:srgbClr val="C55A11"/>
              </a:buClr>
              <a:buSzPts val="2800"/>
              <a:buFont typeface="Calibri"/>
              <a:buAutoNum type="alphaLcParenR"/>
            </a:pPr>
            <a:r>
              <a:rPr lang="en-US" sz="2800">
                <a:solidFill>
                  <a:srgbClr val="C55A11"/>
                </a:solidFill>
              </a:rPr>
              <a:t>Are there any </a:t>
            </a:r>
            <a:r>
              <a:rPr lang="en-US" sz="2800" b="1">
                <a:solidFill>
                  <a:srgbClr val="C55A11"/>
                </a:solidFill>
              </a:rPr>
              <a:t>cultural beliefs or attitudes </a:t>
            </a:r>
            <a:r>
              <a:rPr lang="en-US" sz="2800">
                <a:solidFill>
                  <a:srgbClr val="C55A11"/>
                </a:solidFill>
              </a:rPr>
              <a:t>within your schools or communities that might contribute?</a:t>
            </a:r>
            <a:endParaRPr/>
          </a:p>
          <a:p>
            <a:pPr marL="0" lvl="0" indent="0" algn="l" rtl="0">
              <a:lnSpc>
                <a:spcPct val="90000"/>
              </a:lnSpc>
              <a:spcBef>
                <a:spcPts val="750"/>
              </a:spcBef>
              <a:spcAft>
                <a:spcPts val="0"/>
              </a:spcAft>
              <a:buClr>
                <a:schemeClr val="dk1"/>
              </a:buClr>
              <a:buSzPts val="2800"/>
              <a:buNone/>
            </a:pPr>
            <a:endParaRPr sz="2800"/>
          </a:p>
        </p:txBody>
      </p:sp>
      <p:sp>
        <p:nvSpPr>
          <p:cNvPr id="198" name="Google Shape;198;p13"/>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lt1"/>
                </a:solidFill>
              </a:rPr>
              <a:t>10</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14"/>
          <p:cNvSpPr/>
          <p:nvPr/>
        </p:nvSpPr>
        <p:spPr>
          <a:xfrm>
            <a:off x="0"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5" name="Google Shape;205;p14"/>
          <p:cNvSpPr/>
          <p:nvPr/>
        </p:nvSpPr>
        <p:spPr>
          <a:xfrm rot="-853893">
            <a:off x="6131316" y="343463"/>
            <a:ext cx="2240924" cy="2240924"/>
          </a:xfrm>
          <a:prstGeom prst="arc">
            <a:avLst>
              <a:gd name="adj1" fmla="val 14612914"/>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6" name="Google Shape;206;p14"/>
          <p:cNvSpPr txBox="1">
            <a:spLocks noGrp="1"/>
          </p:cNvSpPr>
          <p:nvPr>
            <p:ph type="title"/>
          </p:nvPr>
        </p:nvSpPr>
        <p:spPr>
          <a:xfrm>
            <a:off x="628650" y="273843"/>
            <a:ext cx="7886700" cy="99417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A5A5A5"/>
              </a:buClr>
              <a:buSzPts val="3300"/>
              <a:buFont typeface="Calibri"/>
              <a:buNone/>
            </a:pPr>
            <a:r>
              <a:rPr lang="en-US">
                <a:solidFill>
                  <a:srgbClr val="A5A5A5"/>
                </a:solidFill>
              </a:rPr>
              <a:t>Getting help</a:t>
            </a:r>
            <a:endParaRPr/>
          </a:p>
        </p:txBody>
      </p:sp>
      <p:sp>
        <p:nvSpPr>
          <p:cNvPr id="207" name="Google Shape;207;p14"/>
          <p:cNvSpPr/>
          <p:nvPr/>
        </p:nvSpPr>
        <p:spPr>
          <a:xfrm>
            <a:off x="938416" y="1365698"/>
            <a:ext cx="7264881" cy="2919516"/>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dk1"/>
              </a:buClr>
              <a:buSzPts val="2800"/>
              <a:buFont typeface="Calibri"/>
              <a:buAutoNum type="arabicPeriod" startAt="4"/>
            </a:pPr>
            <a:r>
              <a:rPr lang="en-US" sz="2800">
                <a:solidFill>
                  <a:schemeClr val="dk1"/>
                </a:solidFill>
                <a:latin typeface="Calibri"/>
                <a:ea typeface="Calibri"/>
                <a:cs typeface="Calibri"/>
                <a:sym typeface="Calibri"/>
              </a:rPr>
              <a:t>Think about a time when embarrassment or fear of judgement stopped you from sharing with friends, family, or teachers. </a:t>
            </a:r>
            <a:r>
              <a:rPr lang="en-US" sz="2800" b="1">
                <a:solidFill>
                  <a:schemeClr val="dk1"/>
                </a:solidFill>
                <a:latin typeface="Calibri"/>
                <a:ea typeface="Calibri"/>
                <a:cs typeface="Calibri"/>
                <a:sym typeface="Calibri"/>
              </a:rPr>
              <a:t>How do you think </a:t>
            </a:r>
            <a:r>
              <a:rPr lang="en-US" sz="2800" b="1">
                <a:solidFill>
                  <a:schemeClr val="accent6"/>
                </a:solidFill>
                <a:latin typeface="Calibri"/>
                <a:ea typeface="Calibri"/>
                <a:cs typeface="Calibri"/>
                <a:sym typeface="Calibri"/>
              </a:rPr>
              <a:t>stigma</a:t>
            </a:r>
            <a:r>
              <a:rPr lang="en-US" sz="2800" b="1">
                <a:solidFill>
                  <a:schemeClr val="dk1"/>
                </a:solidFill>
                <a:latin typeface="Calibri"/>
                <a:ea typeface="Calibri"/>
                <a:cs typeface="Calibri"/>
                <a:sym typeface="Calibri"/>
              </a:rPr>
              <a:t> or </a:t>
            </a:r>
            <a:r>
              <a:rPr lang="en-US" sz="2800" b="1">
                <a:solidFill>
                  <a:schemeClr val="accent6"/>
                </a:solidFill>
                <a:latin typeface="Calibri"/>
                <a:ea typeface="Calibri"/>
                <a:cs typeface="Calibri"/>
                <a:sym typeface="Calibri"/>
              </a:rPr>
              <a:t>lack of information </a:t>
            </a:r>
            <a:r>
              <a:rPr lang="en-US" sz="2800" b="1">
                <a:solidFill>
                  <a:schemeClr val="dk1"/>
                </a:solidFill>
                <a:latin typeface="Calibri"/>
                <a:ea typeface="Calibri"/>
                <a:cs typeface="Calibri"/>
                <a:sym typeface="Calibri"/>
              </a:rPr>
              <a:t>about mental health impact young people in your community? </a:t>
            </a:r>
            <a:endParaRPr sz="2800" b="1">
              <a:solidFill>
                <a:schemeClr val="dk1"/>
              </a:solidFill>
              <a:latin typeface="Calibri"/>
              <a:ea typeface="Calibri"/>
              <a:cs typeface="Calibri"/>
              <a:sym typeface="Calibri"/>
            </a:endParaRPr>
          </a:p>
        </p:txBody>
      </p:sp>
      <p:sp>
        <p:nvSpPr>
          <p:cNvPr id="208" name="Google Shape;208;p14"/>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3"/>
        <p:cNvGrpSpPr/>
        <p:nvPr/>
      </p:nvGrpSpPr>
      <p:grpSpPr>
        <a:xfrm>
          <a:off x="0" y="0"/>
          <a:ext cx="0" cy="0"/>
          <a:chOff x="0" y="0"/>
          <a:chExt cx="0" cy="0"/>
        </a:xfrm>
      </p:grpSpPr>
      <p:sp>
        <p:nvSpPr>
          <p:cNvPr id="214" name="Google Shape;214;p21"/>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5" name="Google Shape;215;p21"/>
          <p:cNvSpPr txBox="1">
            <a:spLocks noGrp="1"/>
          </p:cNvSpPr>
          <p:nvPr>
            <p:ph type="title"/>
          </p:nvPr>
        </p:nvSpPr>
        <p:spPr>
          <a:xfrm>
            <a:off x="321276" y="571500"/>
            <a:ext cx="4250721" cy="7760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A5A5A5"/>
              </a:buClr>
              <a:buSzPts val="3000"/>
              <a:buFont typeface="Calibri"/>
              <a:buNone/>
            </a:pPr>
            <a:r>
              <a:rPr lang="en-US" sz="3000">
                <a:solidFill>
                  <a:srgbClr val="A5A5A5"/>
                </a:solidFill>
              </a:rPr>
              <a:t>Getting help</a:t>
            </a:r>
            <a:endParaRPr/>
          </a:p>
        </p:txBody>
      </p:sp>
      <p:sp>
        <p:nvSpPr>
          <p:cNvPr id="216" name="Google Shape;216;p21"/>
          <p:cNvSpPr txBox="1">
            <a:spLocks noGrp="1"/>
          </p:cNvSpPr>
          <p:nvPr>
            <p:ph type="body" idx="1"/>
          </p:nvPr>
        </p:nvSpPr>
        <p:spPr>
          <a:xfrm>
            <a:off x="307237" y="1347537"/>
            <a:ext cx="4836109" cy="3551722"/>
          </a:xfrm>
          <a:prstGeom prst="rect">
            <a:avLst/>
          </a:prstGeom>
          <a:noFill/>
          <a:ln>
            <a:noFill/>
          </a:ln>
        </p:spPr>
        <p:txBody>
          <a:bodyPr spcFirstLastPara="1" wrap="square" lIns="91425" tIns="45700" rIns="91425" bIns="45700" anchor="t" anchorCtr="0">
            <a:normAutofit lnSpcReduction="10000"/>
          </a:bodyPr>
          <a:lstStyle/>
          <a:p>
            <a:pPr marL="514350" lvl="0" indent="-514350" algn="l" rtl="0">
              <a:lnSpc>
                <a:spcPct val="90000"/>
              </a:lnSpc>
              <a:spcBef>
                <a:spcPts val="0"/>
              </a:spcBef>
              <a:spcAft>
                <a:spcPts val="0"/>
              </a:spcAft>
              <a:buClr>
                <a:schemeClr val="dk1"/>
              </a:buClr>
              <a:buSzPts val="2800"/>
              <a:buFont typeface="Calibri"/>
              <a:buAutoNum type="arabicPeriod" startAt="5"/>
            </a:pPr>
            <a:r>
              <a:rPr lang="en-US" sz="2800"/>
              <a:t>Are you aware of any </a:t>
            </a:r>
            <a:r>
              <a:rPr lang="en-US" sz="2800" b="1">
                <a:solidFill>
                  <a:schemeClr val="accent6"/>
                </a:solidFill>
              </a:rPr>
              <a:t>rules</a:t>
            </a:r>
            <a:r>
              <a:rPr lang="en-US" sz="2800">
                <a:solidFill>
                  <a:schemeClr val="accent6"/>
                </a:solidFill>
              </a:rPr>
              <a:t> </a:t>
            </a:r>
            <a:r>
              <a:rPr lang="en-US" sz="2800"/>
              <a:t>at school or in your community</a:t>
            </a:r>
            <a:r>
              <a:rPr lang="en-US" sz="2800">
                <a:solidFill>
                  <a:schemeClr val="accent6"/>
                </a:solidFill>
              </a:rPr>
              <a:t> </a:t>
            </a:r>
            <a:r>
              <a:rPr lang="en-US" sz="2800"/>
              <a:t>that affect how mental health issues are handled?</a:t>
            </a:r>
            <a:endParaRPr/>
          </a:p>
          <a:p>
            <a:pPr marL="857250" lvl="1" indent="-514350" algn="l" rtl="0">
              <a:lnSpc>
                <a:spcPct val="90000"/>
              </a:lnSpc>
              <a:spcBef>
                <a:spcPts val="375"/>
              </a:spcBef>
              <a:spcAft>
                <a:spcPts val="0"/>
              </a:spcAft>
              <a:buClr>
                <a:srgbClr val="C55A11"/>
              </a:buClr>
              <a:buSzPts val="2800"/>
              <a:buFont typeface="Calibri"/>
              <a:buAutoNum type="alphaLcParenR"/>
            </a:pPr>
            <a:r>
              <a:rPr lang="en-US" sz="2800">
                <a:solidFill>
                  <a:srgbClr val="C55A11"/>
                </a:solidFill>
              </a:rPr>
              <a:t>How do these impact a young person’s willingness to </a:t>
            </a:r>
            <a:r>
              <a:rPr lang="en-US" sz="2800" b="1">
                <a:solidFill>
                  <a:srgbClr val="C55A11"/>
                </a:solidFill>
              </a:rPr>
              <a:t>ask for help</a:t>
            </a:r>
            <a:r>
              <a:rPr lang="en-US" sz="2800">
                <a:solidFill>
                  <a:srgbClr val="C55A11"/>
                </a:solidFill>
              </a:rPr>
              <a:t>? </a:t>
            </a:r>
            <a:endParaRPr/>
          </a:p>
        </p:txBody>
      </p:sp>
      <p:pic>
        <p:nvPicPr>
          <p:cNvPr id="217" name="Google Shape;217;p21" descr="Exclamation mark on a yellow background"/>
          <p:cNvPicPr preferRelativeResize="0"/>
          <p:nvPr/>
        </p:nvPicPr>
        <p:blipFill rotWithShape="1">
          <a:blip r:embed="rId3">
            <a:alphaModFix/>
          </a:blip>
          <a:srcRect l="27337" r="14418" b="-1"/>
          <a:stretch/>
        </p:blipFill>
        <p:spPr>
          <a:xfrm>
            <a:off x="5143347" y="-8164"/>
            <a:ext cx="4000653" cy="5151664"/>
          </a:xfrm>
          <a:prstGeom prst="rect">
            <a:avLst/>
          </a:prstGeom>
          <a:noFill/>
          <a:ln>
            <a:noFill/>
          </a:ln>
          <a:effectLst>
            <a:outerShdw blurRad="127000" dist="50800" dir="10800000" sx="99000" sy="99000" algn="r" rotWithShape="0">
              <a:srgbClr val="000000">
                <a:alpha val="40000"/>
              </a:srgbClr>
            </a:outerShdw>
          </a:effectLst>
        </p:spPr>
      </p:pic>
      <p:sp>
        <p:nvSpPr>
          <p:cNvPr id="218" name="Google Shape;218;p21"/>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3"/>
        <p:cNvGrpSpPr/>
        <p:nvPr/>
      </p:nvGrpSpPr>
      <p:grpSpPr>
        <a:xfrm>
          <a:off x="0" y="0"/>
          <a:ext cx="0" cy="0"/>
          <a:chOff x="0" y="0"/>
          <a:chExt cx="0" cy="0"/>
        </a:xfrm>
      </p:grpSpPr>
      <p:sp>
        <p:nvSpPr>
          <p:cNvPr id="224" name="Google Shape;224;p22"/>
          <p:cNvSpPr/>
          <p:nvPr/>
        </p:nvSpPr>
        <p:spPr>
          <a:xfrm>
            <a:off x="0" y="0"/>
            <a:ext cx="9144000" cy="51435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22"/>
          <p:cNvSpPr/>
          <p:nvPr/>
        </p:nvSpPr>
        <p:spPr>
          <a:xfrm rot="-4995211">
            <a:off x="506729" y="581887"/>
            <a:ext cx="2240924" cy="2240924"/>
          </a:xfrm>
          <a:prstGeom prst="arc">
            <a:avLst>
              <a:gd name="adj1" fmla="val 14455503"/>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26" name="Google Shape;226;p22"/>
          <p:cNvSpPr txBox="1">
            <a:spLocks noGrp="1"/>
          </p:cNvSpPr>
          <p:nvPr>
            <p:ph type="title"/>
          </p:nvPr>
        </p:nvSpPr>
        <p:spPr>
          <a:xfrm>
            <a:off x="669613" y="1027628"/>
            <a:ext cx="3814185" cy="1790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6000"/>
              <a:buFont typeface="Calibri"/>
              <a:buNone/>
            </a:pPr>
            <a:r>
              <a:rPr lang="en-US" sz="6000">
                <a:solidFill>
                  <a:schemeClr val="lt1"/>
                </a:solidFill>
              </a:rPr>
              <a:t>Case 2A</a:t>
            </a:r>
            <a:endParaRPr/>
          </a:p>
        </p:txBody>
      </p:sp>
      <p:sp>
        <p:nvSpPr>
          <p:cNvPr id="227" name="Google Shape;227;p22"/>
          <p:cNvSpPr txBox="1">
            <a:spLocks noGrp="1"/>
          </p:cNvSpPr>
          <p:nvPr>
            <p:ph type="body" idx="1"/>
          </p:nvPr>
        </p:nvSpPr>
        <p:spPr>
          <a:xfrm>
            <a:off x="669613" y="2887383"/>
            <a:ext cx="3814185" cy="141131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r>
              <a:rPr lang="en-US" sz="2400">
                <a:solidFill>
                  <a:schemeClr val="lt1"/>
                </a:solidFill>
              </a:rPr>
              <a:t>Abu</a:t>
            </a:r>
            <a:endParaRPr/>
          </a:p>
        </p:txBody>
      </p:sp>
      <p:sp>
        <p:nvSpPr>
          <p:cNvPr id="228" name="Google Shape;228;p22"/>
          <p:cNvSpPr/>
          <p:nvPr/>
        </p:nvSpPr>
        <p:spPr>
          <a:xfrm>
            <a:off x="7762351" y="624514"/>
            <a:ext cx="828707" cy="806227"/>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29" name="Google Shape;229;p22" descr="A person wearing a grey shirt and white pants&#10;&#10;Description automatically generated"/>
          <p:cNvPicPr preferRelativeResize="0"/>
          <p:nvPr/>
        </p:nvPicPr>
        <p:blipFill rotWithShape="1">
          <a:blip r:embed="rId3">
            <a:alphaModFix/>
          </a:blip>
          <a:srcRect l="85" t="-982" r="-87" b="69482"/>
          <a:stretch/>
        </p:blipFill>
        <p:spPr>
          <a:xfrm>
            <a:off x="4890644" y="596632"/>
            <a:ext cx="3853140" cy="3853140"/>
          </a:xfrm>
          <a:custGeom>
            <a:avLst/>
            <a:gdLst/>
            <a:ahLst/>
            <a:cxnLst/>
            <a:rect l="l" t="t" r="r" b="b"/>
            <a:pathLst>
              <a:path w="3741748" h="3741748" extrusionOk="0">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ln>
            <a:noFill/>
          </a:ln>
        </p:spPr>
      </p:pic>
      <p:sp>
        <p:nvSpPr>
          <p:cNvPr id="230" name="Google Shape;230;p22"/>
          <p:cNvSpPr/>
          <p:nvPr/>
        </p:nvSpPr>
        <p:spPr>
          <a:xfrm>
            <a:off x="5011615" y="3694038"/>
            <a:ext cx="657528" cy="657528"/>
          </a:xfrm>
          <a:prstGeom prst="rect">
            <a:avLst/>
          </a:prstGeom>
          <a:noFill/>
          <a:ln w="1270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1" name="Google Shape;231;p22"/>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lt1"/>
                </a:solidFill>
              </a:rPr>
              <a:t>13</a:t>
            </a:fld>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23" descr="A person standing in a field&#10;&#10;Description automatically generated"/>
          <p:cNvPicPr preferRelativeResize="0"/>
          <p:nvPr/>
        </p:nvPicPr>
        <p:blipFill rotWithShape="1">
          <a:blip r:embed="rId3">
            <a:alphaModFix/>
          </a:blip>
          <a:srcRect/>
          <a:stretch/>
        </p:blipFill>
        <p:spPr>
          <a:xfrm>
            <a:off x="-1" y="878"/>
            <a:ext cx="9145565" cy="5142621"/>
          </a:xfrm>
          <a:prstGeom prst="rect">
            <a:avLst/>
          </a:prstGeom>
          <a:noFill/>
          <a:ln>
            <a:noFill/>
          </a:ln>
        </p:spPr>
      </p:pic>
      <p:sp>
        <p:nvSpPr>
          <p:cNvPr id="238" name="Google Shape;238;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24" descr="A person holding a small object in his hand&#10;&#10;Description automatically generated"/>
          <p:cNvPicPr preferRelativeResize="0"/>
          <p:nvPr/>
        </p:nvPicPr>
        <p:blipFill rotWithShape="1">
          <a:blip r:embed="rId3">
            <a:alphaModFix/>
          </a:blip>
          <a:srcRect/>
          <a:stretch/>
        </p:blipFill>
        <p:spPr>
          <a:xfrm>
            <a:off x="-1" y="878"/>
            <a:ext cx="9145565" cy="5142621"/>
          </a:xfrm>
          <a:prstGeom prst="rect">
            <a:avLst/>
          </a:prstGeom>
          <a:noFill/>
          <a:ln>
            <a:noFill/>
          </a:ln>
        </p:spPr>
      </p:pic>
      <p:sp>
        <p:nvSpPr>
          <p:cNvPr id="245" name="Google Shape;245;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grpSp>
        <p:nvGrpSpPr>
          <p:cNvPr id="246" name="Google Shape;246;p24"/>
          <p:cNvGrpSpPr/>
          <p:nvPr/>
        </p:nvGrpSpPr>
        <p:grpSpPr>
          <a:xfrm>
            <a:off x="-1391030" y="-1252561"/>
            <a:ext cx="4044817" cy="3935720"/>
            <a:chOff x="-1086232" y="-1252561"/>
            <a:chExt cx="4044817" cy="3935720"/>
          </a:xfrm>
        </p:grpSpPr>
        <p:sp>
          <p:nvSpPr>
            <p:cNvPr id="247" name="Google Shape;247;p24"/>
            <p:cNvSpPr/>
            <p:nvPr/>
          </p:nvSpPr>
          <p:spPr>
            <a:xfrm rot="-2285658">
              <a:off x="-645306" y="-545383"/>
              <a:ext cx="3162965" cy="2521364"/>
            </a:xfrm>
            <a:prstGeom prst="ellipse">
              <a:avLst/>
            </a:prstGeom>
            <a:solidFill>
              <a:srgbClr val="000000">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8" name="Google Shape;248;p24"/>
            <p:cNvSpPr txBox="1"/>
            <p:nvPr/>
          </p:nvSpPr>
          <p:spPr>
            <a:xfrm>
              <a:off x="304798" y="271823"/>
              <a:ext cx="1974297"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lt1"/>
                  </a:solidFill>
                  <a:latin typeface="Arial"/>
                  <a:ea typeface="Arial"/>
                  <a:cs typeface="Arial"/>
                  <a:sym typeface="Arial"/>
                </a:rPr>
                <a:t>“Aget some pill bi. Efit boost your confidence like maddd."</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25" descr="A person holding a bag of food&#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255" name="Google Shape;255;p2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26" descr="A person standing in a field&#10;&#10;Description automatically generated"/>
          <p:cNvPicPr preferRelativeResize="0"/>
          <p:nvPr/>
        </p:nvPicPr>
        <p:blipFill rotWithShape="1">
          <a:blip r:embed="rId3">
            <a:alphaModFix/>
          </a:blip>
          <a:srcRect l="30166"/>
          <a:stretch/>
        </p:blipFill>
        <p:spPr>
          <a:xfrm>
            <a:off x="2868855" y="0"/>
            <a:ext cx="6275145" cy="5143500"/>
          </a:xfrm>
          <a:custGeom>
            <a:avLst/>
            <a:gdLst/>
            <a:ahLst/>
            <a:cxnLst/>
            <a:rect l="l" t="t" r="r" b="b"/>
            <a:pathLst>
              <a:path w="6385561" h="5234004" extrusionOk="0">
                <a:moveTo>
                  <a:pt x="0" y="0"/>
                </a:moveTo>
                <a:lnTo>
                  <a:pt x="6385561" y="0"/>
                </a:lnTo>
                <a:lnTo>
                  <a:pt x="6385561" y="5234004"/>
                </a:lnTo>
                <a:lnTo>
                  <a:pt x="0" y="5234004"/>
                </a:lnTo>
                <a:lnTo>
                  <a:pt x="0" y="4571098"/>
                </a:lnTo>
                <a:lnTo>
                  <a:pt x="161346" y="4596747"/>
                </a:lnTo>
                <a:cubicBezTo>
                  <a:pt x="544976" y="4638183"/>
                  <a:pt x="887353" y="4555333"/>
                  <a:pt x="1134463" y="4331867"/>
                </a:cubicBezTo>
                <a:cubicBezTo>
                  <a:pt x="1793424" y="3735958"/>
                  <a:pt x="1525396" y="2365775"/>
                  <a:pt x="535806" y="1271478"/>
                </a:cubicBezTo>
                <a:cubicBezTo>
                  <a:pt x="412107" y="1134691"/>
                  <a:pt x="282989" y="1008689"/>
                  <a:pt x="150453" y="894078"/>
                </a:cubicBezTo>
                <a:lnTo>
                  <a:pt x="0" y="771917"/>
                </a:lnTo>
                <a:lnTo>
                  <a:pt x="0" y="0"/>
                </a:lnTo>
                <a:close/>
              </a:path>
            </a:pathLst>
          </a:custGeom>
          <a:noFill/>
          <a:ln>
            <a:noFill/>
          </a:ln>
        </p:spPr>
      </p:pic>
      <p:sp>
        <p:nvSpPr>
          <p:cNvPr id="262" name="Google Shape;262;p2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
        <p:nvSpPr>
          <p:cNvPr id="263" name="Google Shape;263;p26"/>
          <p:cNvSpPr txBox="1"/>
          <p:nvPr/>
        </p:nvSpPr>
        <p:spPr>
          <a:xfrm>
            <a:off x="121920" y="527596"/>
            <a:ext cx="4450080" cy="2806922"/>
          </a:xfrm>
          <a:prstGeom prst="rect">
            <a:avLst/>
          </a:prstGeom>
          <a:noFill/>
          <a:ln>
            <a:noFill/>
          </a:ln>
        </p:spPr>
        <p:txBody>
          <a:bodyPr spcFirstLastPara="1" wrap="square" lIns="91425" tIns="45700" rIns="91425" bIns="45700" anchor="t" anchorCtr="0">
            <a:spAutoFit/>
          </a:bodyPr>
          <a:lstStyle/>
          <a:p>
            <a:pPr marL="514350" marR="0" lvl="0" indent="-514350" algn="l" rtl="0">
              <a:lnSpc>
                <a:spcPct val="90000"/>
              </a:lnSpc>
              <a:spcBef>
                <a:spcPts val="0"/>
              </a:spcBef>
              <a:spcAft>
                <a:spcPts val="0"/>
              </a:spcAft>
              <a:buClr>
                <a:srgbClr val="000000"/>
              </a:buClr>
              <a:buSzPts val="2800"/>
              <a:buFont typeface="Calibri"/>
              <a:buAutoNum type="arabicPeriod"/>
            </a:pPr>
            <a:r>
              <a:rPr lang="en-US" sz="2800" b="0" i="0" u="none" strike="noStrike" cap="none">
                <a:solidFill>
                  <a:srgbClr val="000000"/>
                </a:solidFill>
                <a:latin typeface="Calibri"/>
                <a:ea typeface="Calibri"/>
                <a:cs typeface="Calibri"/>
                <a:sym typeface="Calibri"/>
              </a:rPr>
              <a:t>What have you heard about students using drugs to increase confidence or cope with stress? Are there any </a:t>
            </a:r>
            <a:r>
              <a:rPr lang="en-US" sz="2800" b="1" i="0" u="none" strike="noStrike" cap="none">
                <a:solidFill>
                  <a:srgbClr val="70AD47"/>
                </a:solidFill>
                <a:latin typeface="Calibri"/>
                <a:ea typeface="Calibri"/>
                <a:cs typeface="Calibri"/>
                <a:sym typeface="Calibri"/>
              </a:rPr>
              <a:t>risks </a:t>
            </a:r>
            <a:r>
              <a:rPr lang="en-US" sz="2800" b="0" i="0" u="none" strike="noStrike" cap="none">
                <a:solidFill>
                  <a:srgbClr val="000000"/>
                </a:solidFill>
                <a:latin typeface="Calibri"/>
                <a:ea typeface="Calibri"/>
                <a:cs typeface="Calibri"/>
                <a:sym typeface="Calibri"/>
              </a:rPr>
              <a:t>you’ve heard about? Any </a:t>
            </a:r>
            <a:r>
              <a:rPr lang="en-US" sz="2800" b="1" i="0" u="none" strike="noStrike" cap="none">
                <a:solidFill>
                  <a:srgbClr val="70AD47"/>
                </a:solidFill>
                <a:latin typeface="Calibri"/>
                <a:ea typeface="Calibri"/>
                <a:cs typeface="Calibri"/>
                <a:sym typeface="Calibri"/>
              </a:rPr>
              <a:t>benefits</a:t>
            </a:r>
            <a:r>
              <a:rPr lang="en-US" sz="2800" b="0" i="0" u="none" strike="noStrike" cap="none">
                <a:solidFill>
                  <a:srgbClr val="000000"/>
                </a:solidFill>
                <a:latin typeface="Calibri"/>
                <a:ea typeface="Calibri"/>
                <a:cs typeface="Calibri"/>
                <a:sym typeface="Calibri"/>
              </a:rPr>
              <a:t>? </a:t>
            </a:r>
            <a:endParaRPr sz="2800" b="0" i="0" u="none" strike="noStrike" cap="non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8"/>
        <p:cNvGrpSpPr/>
        <p:nvPr/>
      </p:nvGrpSpPr>
      <p:grpSpPr>
        <a:xfrm>
          <a:off x="0" y="0"/>
          <a:ext cx="0" cy="0"/>
          <a:chOff x="0" y="0"/>
          <a:chExt cx="0" cy="0"/>
        </a:xfrm>
      </p:grpSpPr>
      <p:sp>
        <p:nvSpPr>
          <p:cNvPr id="269" name="Google Shape;269;p27"/>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27"/>
          <p:cNvSpPr txBox="1">
            <a:spLocks noGrp="1"/>
          </p:cNvSpPr>
          <p:nvPr>
            <p:ph type="title"/>
          </p:nvPr>
        </p:nvSpPr>
        <p:spPr>
          <a:xfrm>
            <a:off x="630936" y="250983"/>
            <a:ext cx="7882128" cy="80768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A5A5A5"/>
              </a:buClr>
              <a:buSzPts val="3200"/>
              <a:buFont typeface="Calibri"/>
              <a:buNone/>
            </a:pPr>
            <a:r>
              <a:rPr lang="en-US" sz="3200">
                <a:solidFill>
                  <a:srgbClr val="A5A5A5"/>
                </a:solidFill>
              </a:rPr>
              <a:t>Cultural and Social Factors </a:t>
            </a:r>
            <a:endParaRPr/>
          </a:p>
        </p:txBody>
      </p:sp>
      <p:sp>
        <p:nvSpPr>
          <p:cNvPr id="271" name="Google Shape;271;p27"/>
          <p:cNvSpPr/>
          <p:nvPr/>
        </p:nvSpPr>
        <p:spPr>
          <a:xfrm>
            <a:off x="632079" y="0"/>
            <a:ext cx="7879842" cy="14353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72" name="Google Shape;272;p27"/>
          <p:cNvSpPr/>
          <p:nvPr/>
        </p:nvSpPr>
        <p:spPr>
          <a:xfrm>
            <a:off x="630936" y="1134745"/>
            <a:ext cx="7879842" cy="13716"/>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73" name="Google Shape;273;p27"/>
          <p:cNvSpPr/>
          <p:nvPr/>
        </p:nvSpPr>
        <p:spPr>
          <a:xfrm>
            <a:off x="915526" y="1303020"/>
            <a:ext cx="7306089" cy="3401568"/>
          </a:xfrm>
          <a:prstGeom prst="rect">
            <a:avLst/>
          </a:prstGeom>
          <a:noFill/>
          <a:ln>
            <a:noFill/>
          </a:ln>
        </p:spPr>
        <p:txBody>
          <a:bodyPr spcFirstLastPara="1" wrap="square" lIns="91425" tIns="45700" rIns="91425" bIns="45700" anchor="t" anchorCtr="0">
            <a:normAutofit/>
          </a:bodyPr>
          <a:lstStyle/>
          <a:p>
            <a:pPr marL="473201" marR="0" lvl="0" indent="-473201" algn="l" rtl="0">
              <a:spcBef>
                <a:spcPts val="0"/>
              </a:spcBef>
              <a:spcAft>
                <a:spcPts val="0"/>
              </a:spcAft>
              <a:buClr>
                <a:schemeClr val="dk1"/>
              </a:buClr>
              <a:buSzPts val="2800"/>
              <a:buFont typeface="Calibri"/>
              <a:buAutoNum type="arabicPeriod" startAt="2"/>
            </a:pPr>
            <a:r>
              <a:rPr lang="en-US" sz="2800">
                <a:solidFill>
                  <a:schemeClr val="dk1"/>
                </a:solidFill>
                <a:latin typeface="Calibri"/>
                <a:ea typeface="Calibri"/>
                <a:cs typeface="Calibri"/>
                <a:sym typeface="Calibri"/>
              </a:rPr>
              <a:t>What are some reasons why young people in our community might start using drugs?</a:t>
            </a:r>
            <a:endParaRPr sz="2800" i="1">
              <a:solidFill>
                <a:schemeClr val="dk1"/>
              </a:solidFill>
              <a:latin typeface="Calibri"/>
              <a:ea typeface="Calibri"/>
              <a:cs typeface="Calibri"/>
              <a:sym typeface="Calibri"/>
            </a:endParaRPr>
          </a:p>
          <a:p>
            <a:pPr marL="899667" marR="0" lvl="1" indent="-422084" algn="l" rtl="0">
              <a:spcBef>
                <a:spcPts val="600"/>
              </a:spcBef>
              <a:spcAft>
                <a:spcPts val="0"/>
              </a:spcAft>
              <a:buClr>
                <a:srgbClr val="C55A11"/>
              </a:buClr>
              <a:buSzPts val="2800"/>
              <a:buFont typeface="Calibri"/>
              <a:buAutoNum type="alphaLcParenR"/>
            </a:pPr>
            <a:r>
              <a:rPr lang="en-US" sz="2800" b="0" i="0" u="none" strike="noStrike" cap="none">
                <a:solidFill>
                  <a:srgbClr val="C55A11"/>
                </a:solidFill>
                <a:latin typeface="Calibri"/>
                <a:ea typeface="Calibri"/>
                <a:cs typeface="Calibri"/>
                <a:sym typeface="Calibri"/>
              </a:rPr>
              <a:t>Are there things in our culture or society that make it seem okay?</a:t>
            </a:r>
            <a:endParaRPr sz="2800" b="0" i="1" u="none" strike="noStrike" cap="none">
              <a:solidFill>
                <a:srgbClr val="C55A11"/>
              </a:solidFill>
              <a:latin typeface="Calibri"/>
              <a:ea typeface="Calibri"/>
              <a:cs typeface="Calibri"/>
              <a:sym typeface="Calibri"/>
            </a:endParaRPr>
          </a:p>
          <a:p>
            <a:pPr marL="899667" marR="0" lvl="1" indent="-422084" algn="l" rtl="0">
              <a:spcBef>
                <a:spcPts val="600"/>
              </a:spcBef>
              <a:spcAft>
                <a:spcPts val="0"/>
              </a:spcAft>
              <a:buClr>
                <a:srgbClr val="2C6100"/>
              </a:buClr>
              <a:buSzPts val="2800"/>
              <a:buFont typeface="Calibri"/>
              <a:buAutoNum type="alphaLcParenR"/>
            </a:pPr>
            <a:r>
              <a:rPr lang="en-US" sz="2800" b="0" i="0" u="none" strike="noStrike" cap="none">
                <a:solidFill>
                  <a:srgbClr val="2C6100"/>
                </a:solidFill>
                <a:latin typeface="Calibri"/>
                <a:ea typeface="Calibri"/>
                <a:cs typeface="Calibri"/>
                <a:sym typeface="Calibri"/>
              </a:rPr>
              <a:t>Are there things in our culture or society that make it hard to talk about freely? Any factors specific to </a:t>
            </a:r>
            <a:r>
              <a:rPr lang="en-US" sz="2800" b="0" i="0" u="sng" strike="noStrike" cap="none">
                <a:solidFill>
                  <a:srgbClr val="2C6100"/>
                </a:solidFill>
                <a:latin typeface="Calibri"/>
                <a:ea typeface="Calibri"/>
                <a:cs typeface="Calibri"/>
                <a:sym typeface="Calibri"/>
              </a:rPr>
              <a:t>boys or young men</a:t>
            </a:r>
            <a:r>
              <a:rPr lang="en-US" sz="2800" b="0" i="0" u="none" strike="noStrike" cap="none">
                <a:solidFill>
                  <a:srgbClr val="2C6100"/>
                </a:solidFill>
                <a:latin typeface="Calibri"/>
                <a:ea typeface="Calibri"/>
                <a:cs typeface="Calibri"/>
                <a:sym typeface="Calibri"/>
              </a:rPr>
              <a:t>?  </a:t>
            </a:r>
            <a:endParaRPr sz="2800" b="0" i="0" u="none" strike="noStrike" cap="none">
              <a:solidFill>
                <a:srgbClr val="548135"/>
              </a:solidFill>
              <a:latin typeface="Arial"/>
              <a:ea typeface="Arial"/>
              <a:cs typeface="Arial"/>
              <a:sym typeface="Arial"/>
            </a:endParaRPr>
          </a:p>
        </p:txBody>
      </p:sp>
      <p:sp>
        <p:nvSpPr>
          <p:cNvPr id="274" name="Google Shape;274;p27"/>
          <p:cNvSpPr txBox="1">
            <a:spLocks noGrp="1"/>
          </p:cNvSpPr>
          <p:nvPr>
            <p:ph type="sldNum" idx="12"/>
          </p:nvPr>
        </p:nvSpPr>
        <p:spPr>
          <a:xfrm>
            <a:off x="7335078" y="4767262"/>
            <a:ext cx="1180272"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9"/>
        <p:cNvGrpSpPr/>
        <p:nvPr/>
      </p:nvGrpSpPr>
      <p:grpSpPr>
        <a:xfrm>
          <a:off x="0" y="0"/>
          <a:ext cx="0" cy="0"/>
          <a:chOff x="0" y="0"/>
          <a:chExt cx="0" cy="0"/>
        </a:xfrm>
      </p:grpSpPr>
      <p:sp>
        <p:nvSpPr>
          <p:cNvPr id="280" name="Google Shape;280;p28"/>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Google Shape;281;p28"/>
          <p:cNvSpPr/>
          <p:nvPr/>
        </p:nvSpPr>
        <p:spPr>
          <a:xfrm>
            <a:off x="366891" y="839273"/>
            <a:ext cx="3464954" cy="3464953"/>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28"/>
          <p:cNvSpPr txBox="1">
            <a:spLocks noGrp="1"/>
          </p:cNvSpPr>
          <p:nvPr>
            <p:ph type="title"/>
          </p:nvPr>
        </p:nvSpPr>
        <p:spPr>
          <a:xfrm>
            <a:off x="878305" y="1047514"/>
            <a:ext cx="2430380" cy="304847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600"/>
              <a:buFont typeface="Calibri"/>
              <a:buNone/>
            </a:pPr>
            <a:r>
              <a:rPr lang="en-US" sz="3600">
                <a:solidFill>
                  <a:srgbClr val="FFFFFF"/>
                </a:solidFill>
              </a:rPr>
              <a:t>Drug use and mental health</a:t>
            </a:r>
            <a:endParaRPr/>
          </a:p>
        </p:txBody>
      </p:sp>
      <p:sp>
        <p:nvSpPr>
          <p:cNvPr id="283" name="Google Shape;283;p28"/>
          <p:cNvSpPr/>
          <p:nvPr/>
        </p:nvSpPr>
        <p:spPr>
          <a:xfrm rot="-1790889">
            <a:off x="6512790" y="705861"/>
            <a:ext cx="2240924" cy="2240924"/>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84" name="Google Shape;284;p28"/>
          <p:cNvSpPr/>
          <p:nvPr/>
        </p:nvSpPr>
        <p:spPr>
          <a:xfrm>
            <a:off x="682536" y="3585744"/>
            <a:ext cx="409575" cy="409575"/>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5" name="Google Shape;285;p28"/>
          <p:cNvSpPr txBox="1">
            <a:spLocks noGrp="1"/>
          </p:cNvSpPr>
          <p:nvPr>
            <p:ph type="body" idx="1"/>
          </p:nvPr>
        </p:nvSpPr>
        <p:spPr>
          <a:xfrm>
            <a:off x="4027614" y="1144524"/>
            <a:ext cx="4954154" cy="2951461"/>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Font typeface="Calibri"/>
              <a:buAutoNum type="arabicPeriod" startAt="3"/>
            </a:pPr>
            <a:r>
              <a:rPr lang="en-US" sz="2800">
                <a:latin typeface="Calibri"/>
                <a:ea typeface="Calibri"/>
                <a:cs typeface="Calibri"/>
                <a:sym typeface="Calibri"/>
              </a:rPr>
              <a:t>Do you think there’s a connection between using </a:t>
            </a:r>
            <a:r>
              <a:rPr lang="en-US" sz="2800" b="1">
                <a:solidFill>
                  <a:schemeClr val="accent6"/>
                </a:solidFill>
                <a:latin typeface="Calibri"/>
                <a:ea typeface="Calibri"/>
                <a:cs typeface="Calibri"/>
                <a:sym typeface="Calibri"/>
              </a:rPr>
              <a:t>alcohol/drugs</a:t>
            </a:r>
            <a:r>
              <a:rPr lang="en-US" sz="2800" b="1">
                <a:latin typeface="Calibri"/>
                <a:ea typeface="Calibri"/>
                <a:cs typeface="Calibri"/>
                <a:sym typeface="Calibri"/>
              </a:rPr>
              <a:t> </a:t>
            </a:r>
            <a:r>
              <a:rPr lang="en-US" sz="2800">
                <a:latin typeface="Calibri"/>
                <a:ea typeface="Calibri"/>
                <a:cs typeface="Calibri"/>
                <a:sym typeface="Calibri"/>
              </a:rPr>
              <a:t>and </a:t>
            </a:r>
            <a:r>
              <a:rPr lang="en-US" sz="2800" b="1">
                <a:solidFill>
                  <a:schemeClr val="accent6"/>
                </a:solidFill>
                <a:latin typeface="Calibri"/>
                <a:ea typeface="Calibri"/>
                <a:cs typeface="Calibri"/>
                <a:sym typeface="Calibri"/>
              </a:rPr>
              <a:t>mental health</a:t>
            </a:r>
            <a:r>
              <a:rPr lang="en-US" sz="2800">
                <a:solidFill>
                  <a:schemeClr val="accent6"/>
                </a:solidFill>
                <a:latin typeface="Calibri"/>
                <a:ea typeface="Calibri"/>
                <a:cs typeface="Calibri"/>
                <a:sym typeface="Calibri"/>
              </a:rPr>
              <a:t> </a:t>
            </a:r>
            <a:r>
              <a:rPr lang="en-US" sz="2800">
                <a:latin typeface="Calibri"/>
                <a:ea typeface="Calibri"/>
                <a:cs typeface="Calibri"/>
                <a:sym typeface="Calibri"/>
              </a:rPr>
              <a:t>problems? </a:t>
            </a:r>
            <a:br>
              <a:rPr lang="en-US" sz="2800">
                <a:latin typeface="Calibri"/>
                <a:ea typeface="Calibri"/>
                <a:cs typeface="Calibri"/>
                <a:sym typeface="Calibri"/>
              </a:rPr>
            </a:br>
            <a:r>
              <a:rPr lang="en-US" sz="2800">
                <a:latin typeface="Calibri"/>
                <a:ea typeface="Calibri"/>
                <a:cs typeface="Calibri"/>
                <a:sym typeface="Calibri"/>
              </a:rPr>
              <a:t>Why or why not?</a:t>
            </a:r>
            <a:endParaRPr/>
          </a:p>
          <a:p>
            <a:pPr marL="171450" lvl="0" indent="0" algn="l" rtl="0">
              <a:lnSpc>
                <a:spcPct val="90000"/>
              </a:lnSpc>
              <a:spcBef>
                <a:spcPts val="750"/>
              </a:spcBef>
              <a:spcAft>
                <a:spcPts val="0"/>
              </a:spcAft>
              <a:buClr>
                <a:schemeClr val="dk1"/>
              </a:buClr>
              <a:buSzPts val="2800"/>
              <a:buNone/>
            </a:pPr>
            <a:endParaRPr sz="2800" i="1">
              <a:latin typeface="Calibri"/>
              <a:ea typeface="Calibri"/>
              <a:cs typeface="Calibri"/>
              <a:sym typeface="Calibri"/>
            </a:endParaRPr>
          </a:p>
        </p:txBody>
      </p:sp>
      <p:sp>
        <p:nvSpPr>
          <p:cNvPr id="286" name="Google Shape;286;p28"/>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p29" descr="A person holding a bag of food&#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293" name="Google Shape;293;p29">
            <a:hlinkClick r:id="rId4" action="ppaction://hlinksldjump"/>
          </p:cNvPr>
          <p:cNvSpPr/>
          <p:nvPr/>
        </p:nvSpPr>
        <p:spPr>
          <a:xfrm>
            <a:off x="0" y="881"/>
            <a:ext cx="3261360" cy="5142619"/>
          </a:xfrm>
          <a:prstGeom prst="rect">
            <a:avLst/>
          </a:prstGeom>
          <a:solidFill>
            <a:srgbClr val="000000">
              <a:alpha val="7490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a:solidFill>
                  <a:schemeClr val="lt1"/>
                </a:solidFill>
                <a:latin typeface="Calibri"/>
                <a:ea typeface="Calibri"/>
                <a:cs typeface="Calibri"/>
                <a:sym typeface="Calibri"/>
              </a:rPr>
              <a:t>What should Abu do next? </a:t>
            </a:r>
            <a:endParaRPr/>
          </a:p>
          <a:p>
            <a:pPr marL="285750" marR="0" lvl="0" indent="-28575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Should he take the pills so he can ask Nazeefa out on a proper date?</a:t>
            </a:r>
            <a:endParaRPr/>
          </a:p>
          <a:p>
            <a:pPr marL="285750" marR="0" lvl="0" indent="-28575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Is there another option? </a:t>
            </a:r>
            <a:endParaRPr/>
          </a:p>
        </p:txBody>
      </p:sp>
      <p:sp>
        <p:nvSpPr>
          <p:cNvPr id="294" name="Google Shape;294;p29">
            <a:hlinkClick r:id="rId4" action="ppaction://hlinksldjump"/>
          </p:cNvPr>
          <p:cNvSpPr/>
          <p:nvPr/>
        </p:nvSpPr>
        <p:spPr>
          <a:xfrm>
            <a:off x="161168" y="2748156"/>
            <a:ext cx="2681289" cy="1427604"/>
          </a:xfrm>
          <a:prstGeom prst="rightArrow">
            <a:avLst>
              <a:gd name="adj1" fmla="val 50000"/>
              <a:gd name="adj2" fmla="val 50000"/>
            </a:avLst>
          </a:prstGeom>
          <a:solidFill>
            <a:schemeClr val="accent6"/>
          </a:solidFill>
          <a:ln w="12700" cap="flat" cmpd="sng">
            <a:solidFill>
              <a:srgbClr val="2F49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i="1">
                <a:solidFill>
                  <a:schemeClr val="lt1"/>
                </a:solidFill>
                <a:latin typeface="Calibri"/>
                <a:ea typeface="Calibri"/>
                <a:cs typeface="Calibri"/>
                <a:sym typeface="Calibri"/>
              </a:rPr>
              <a:t>It’s just one pill, what’s the harm?</a:t>
            </a:r>
            <a:endParaRPr/>
          </a:p>
        </p:txBody>
      </p:sp>
      <p:sp>
        <p:nvSpPr>
          <p:cNvPr id="295" name="Google Shape;295;p29">
            <a:hlinkClick r:id="rId5" action="ppaction://hlinksldjump"/>
          </p:cNvPr>
          <p:cNvSpPr/>
          <p:nvPr/>
        </p:nvSpPr>
        <p:spPr>
          <a:xfrm>
            <a:off x="402327" y="3820439"/>
            <a:ext cx="2681289" cy="1427604"/>
          </a:xfrm>
          <a:prstGeom prst="rightArrow">
            <a:avLst>
              <a:gd name="adj1" fmla="val 50000"/>
              <a:gd name="adj2" fmla="val 50000"/>
            </a:avLst>
          </a:prstGeom>
          <a:solidFill>
            <a:schemeClr val="accent5"/>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i="1">
                <a:solidFill>
                  <a:schemeClr val="lt1"/>
                </a:solidFill>
                <a:latin typeface="Calibri"/>
                <a:ea typeface="Calibri"/>
                <a:cs typeface="Calibri"/>
                <a:sym typeface="Calibri"/>
              </a:rPr>
              <a:t>Thanks, but no thanks. </a:t>
            </a:r>
            <a:endParaRPr/>
          </a:p>
        </p:txBody>
      </p:sp>
      <p:sp>
        <p:nvSpPr>
          <p:cNvPr id="296" name="Google Shape;296;p2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30" descr="A cartoon of two men standing outside a hut&#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303" name="Google Shape;303;p3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sp>
        <p:nvSpPr>
          <p:cNvPr id="304" name="Google Shape;304;p30">
            <a:hlinkClick r:id="rId4" action="ppaction://hlinksldjump"/>
          </p:cNvPr>
          <p:cNvSpPr/>
          <p:nvPr/>
        </p:nvSpPr>
        <p:spPr>
          <a:xfrm>
            <a:off x="5882640" y="3567536"/>
            <a:ext cx="3083669" cy="1473571"/>
          </a:xfrm>
          <a:prstGeom prst="rightArrow">
            <a:avLst>
              <a:gd name="adj1" fmla="val 50000"/>
              <a:gd name="adj2"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i="1">
                <a:solidFill>
                  <a:schemeClr val="lt1"/>
                </a:solidFill>
                <a:latin typeface="Calibri"/>
                <a:ea typeface="Calibri"/>
                <a:cs typeface="Calibri"/>
                <a:sym typeface="Calibri"/>
              </a:rPr>
              <a:t>What if Abu had made another choice?</a:t>
            </a:r>
            <a:endParaRPr/>
          </a:p>
        </p:txBody>
      </p:sp>
      <p:sp>
        <p:nvSpPr>
          <p:cNvPr id="305" name="Google Shape;305;p30"/>
          <p:cNvSpPr txBox="1"/>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None/>
            </a:pPr>
            <a:fld id="{00000000-1234-1234-1234-123412341234}" type="slidenum">
              <a:rPr lang="en-US" sz="900">
                <a:solidFill>
                  <a:srgbClr val="888888"/>
                </a:solidFill>
                <a:latin typeface="Calibri"/>
                <a:ea typeface="Calibri"/>
                <a:cs typeface="Calibri"/>
                <a:sym typeface="Calibri"/>
              </a:rPr>
              <a:t>21</a:t>
            </a:fld>
            <a:endParaRPr sz="900">
              <a:solidFill>
                <a:srgbClr val="888888"/>
              </a:solidFill>
              <a:latin typeface="Calibri"/>
              <a:ea typeface="Calibri"/>
              <a:cs typeface="Calibri"/>
              <a:sym typeface="Calibri"/>
            </a:endParaRPr>
          </a:p>
        </p:txBody>
      </p:sp>
      <p:sp>
        <p:nvSpPr>
          <p:cNvPr id="306" name="Google Shape;306;p30"/>
          <p:cNvSpPr/>
          <p:nvPr/>
        </p:nvSpPr>
        <p:spPr>
          <a:xfrm>
            <a:off x="0" y="0"/>
            <a:ext cx="2980706" cy="599440"/>
          </a:xfrm>
          <a:prstGeom prst="rect">
            <a:avLst/>
          </a:prstGeom>
          <a:solidFill>
            <a:srgbClr val="000000">
              <a:alpha val="74901"/>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1 year later…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31" descr="A person holding a small object in his hand&#10;&#10;Description automatically generated"/>
          <p:cNvPicPr preferRelativeResize="0"/>
          <p:nvPr/>
        </p:nvPicPr>
        <p:blipFill rotWithShape="1">
          <a:blip r:embed="rId3">
            <a:alphaModFix/>
          </a:blip>
          <a:srcRect/>
          <a:stretch/>
        </p:blipFill>
        <p:spPr>
          <a:xfrm>
            <a:off x="0" y="879"/>
            <a:ext cx="9145564" cy="5142621"/>
          </a:xfrm>
          <a:prstGeom prst="rect">
            <a:avLst/>
          </a:prstGeom>
          <a:noFill/>
          <a:ln>
            <a:noFill/>
          </a:ln>
        </p:spPr>
      </p:pic>
      <p:sp>
        <p:nvSpPr>
          <p:cNvPr id="313" name="Google Shape;313;p3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sp>
        <p:nvSpPr>
          <p:cNvPr id="314" name="Google Shape;314;p31"/>
          <p:cNvSpPr/>
          <p:nvPr/>
        </p:nvSpPr>
        <p:spPr>
          <a:xfrm>
            <a:off x="0" y="4218038"/>
            <a:ext cx="9144000" cy="925462"/>
          </a:xfrm>
          <a:prstGeom prst="rect">
            <a:avLst/>
          </a:prstGeom>
          <a:solidFill>
            <a:srgbClr val="000000">
              <a:alpha val="74901"/>
            </a:srgbClr>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2400">
                <a:solidFill>
                  <a:schemeClr val="lt1"/>
                </a:solidFill>
                <a:latin typeface="Arial"/>
                <a:ea typeface="Arial"/>
                <a:cs typeface="Arial"/>
                <a:sym typeface="Arial"/>
              </a:rPr>
              <a:t>“Thanks, but I’m okay. Do you want to go play some football?</a:t>
            </a:r>
            <a:endParaRPr/>
          </a:p>
          <a:p>
            <a:pPr marL="0" marR="0" lvl="0" indent="0" algn="r" rtl="0">
              <a:spcBef>
                <a:spcPts val="0"/>
              </a:spcBef>
              <a:spcAft>
                <a:spcPts val="0"/>
              </a:spcAft>
              <a:buNone/>
            </a:pPr>
            <a:r>
              <a:rPr lang="en-US" sz="2400">
                <a:solidFill>
                  <a:schemeClr val="lt1"/>
                </a:solidFill>
                <a:latin typeface="Arial"/>
                <a:ea typeface="Arial"/>
                <a:cs typeface="Arial"/>
                <a:sym typeface="Arial"/>
              </a:rPr>
              <a:t>That’ll help me get my mind off of things.”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32" descr="A person and person holding flowers&#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321" name="Google Shape;321;p3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Google Shape;327;p33"/>
          <p:cNvSpPr/>
          <p:nvPr/>
        </p:nvSpPr>
        <p:spPr>
          <a:xfrm>
            <a:off x="0"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8" name="Google Shape;328;p33"/>
          <p:cNvSpPr txBox="1">
            <a:spLocks noGrp="1"/>
          </p:cNvSpPr>
          <p:nvPr>
            <p:ph type="title"/>
          </p:nvPr>
        </p:nvSpPr>
        <p:spPr>
          <a:xfrm>
            <a:off x="154880" y="273843"/>
            <a:ext cx="4412258" cy="13554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a:t>Resources</a:t>
            </a:r>
            <a:endParaRPr/>
          </a:p>
        </p:txBody>
      </p:sp>
      <p:sp>
        <p:nvSpPr>
          <p:cNvPr id="329" name="Google Shape;329;p33"/>
          <p:cNvSpPr txBox="1">
            <a:spLocks noGrp="1"/>
          </p:cNvSpPr>
          <p:nvPr>
            <p:ph type="body" idx="1"/>
          </p:nvPr>
        </p:nvSpPr>
        <p:spPr>
          <a:xfrm>
            <a:off x="154879" y="1365161"/>
            <a:ext cx="4567139" cy="3267561"/>
          </a:xfrm>
          <a:prstGeom prst="rect">
            <a:avLst/>
          </a:prstGeom>
          <a:noFill/>
          <a:ln>
            <a:noFill/>
          </a:ln>
        </p:spPr>
        <p:txBody>
          <a:bodyPr spcFirstLastPara="1" wrap="square" lIns="91425" tIns="45700" rIns="91425" bIns="45700" anchor="t" anchorCtr="0">
            <a:noAutofit/>
          </a:bodyPr>
          <a:lstStyle/>
          <a:p>
            <a:pPr marL="452628" marR="0" lvl="0" indent="-452628" algn="l" rtl="0">
              <a:lnSpc>
                <a:spcPct val="90000"/>
              </a:lnSpc>
              <a:spcBef>
                <a:spcPts val="0"/>
              </a:spcBef>
              <a:spcAft>
                <a:spcPts val="0"/>
              </a:spcAft>
              <a:buClr>
                <a:srgbClr val="000000"/>
              </a:buClr>
              <a:buSzPts val="2800"/>
              <a:buFont typeface="Calibri"/>
              <a:buAutoNum type="arabicPeriod" startAt="4"/>
            </a:pPr>
            <a:r>
              <a:rPr lang="en-US" sz="2800" b="0" i="0" u="none" strike="noStrike" cap="none">
                <a:solidFill>
                  <a:srgbClr val="000000"/>
                </a:solidFill>
                <a:latin typeface="Calibri"/>
                <a:ea typeface="Calibri"/>
                <a:cs typeface="Calibri"/>
                <a:sym typeface="Calibri"/>
              </a:rPr>
              <a:t>In your school, how do students learn about the </a:t>
            </a:r>
            <a:r>
              <a:rPr lang="en-US" sz="2800" b="1" i="0" u="none" strike="noStrike" cap="none">
                <a:solidFill>
                  <a:schemeClr val="accent6"/>
                </a:solidFill>
                <a:latin typeface="Calibri"/>
                <a:ea typeface="Calibri"/>
                <a:cs typeface="Calibri"/>
                <a:sym typeface="Calibri"/>
              </a:rPr>
              <a:t>risks and consequences</a:t>
            </a:r>
            <a:r>
              <a:rPr lang="en-US" sz="2800">
                <a:solidFill>
                  <a:srgbClr val="000000"/>
                </a:solidFill>
                <a:latin typeface="Calibri"/>
                <a:ea typeface="Calibri"/>
                <a:cs typeface="Calibri"/>
                <a:sym typeface="Calibri"/>
              </a:rPr>
              <a:t> </a:t>
            </a:r>
            <a:r>
              <a:rPr lang="en-US" sz="2800" b="0" i="0" u="none" strike="noStrike" cap="none">
                <a:solidFill>
                  <a:srgbClr val="000000"/>
                </a:solidFill>
                <a:latin typeface="Calibri"/>
                <a:ea typeface="Calibri"/>
                <a:cs typeface="Calibri"/>
                <a:sym typeface="Calibri"/>
              </a:rPr>
              <a:t>of substance use? </a:t>
            </a:r>
            <a:endParaRPr sz="2800" b="0" i="1" u="none" strike="noStrike" cap="none">
              <a:solidFill>
                <a:srgbClr val="000000"/>
              </a:solidFill>
              <a:latin typeface="Calibri"/>
              <a:ea typeface="Calibri"/>
              <a:cs typeface="Calibri"/>
              <a:sym typeface="Calibri"/>
            </a:endParaRPr>
          </a:p>
          <a:p>
            <a:pPr marL="860552" marR="0" lvl="1" indent="-403733" algn="l" rtl="0">
              <a:lnSpc>
                <a:spcPct val="90000"/>
              </a:lnSpc>
              <a:spcBef>
                <a:spcPts val="600"/>
              </a:spcBef>
              <a:spcAft>
                <a:spcPts val="0"/>
              </a:spcAft>
              <a:buClr>
                <a:srgbClr val="C55A11"/>
              </a:buClr>
              <a:buSzPts val="2800"/>
              <a:buFont typeface="Calibri"/>
              <a:buAutoNum type="alphaLcParenR"/>
            </a:pPr>
            <a:r>
              <a:rPr lang="en-US" sz="2800">
                <a:solidFill>
                  <a:srgbClr val="C55A11"/>
                </a:solidFill>
                <a:latin typeface="Calibri"/>
                <a:ea typeface="Calibri"/>
                <a:cs typeface="Calibri"/>
                <a:sym typeface="Calibri"/>
              </a:rPr>
              <a:t>Are these programs </a:t>
            </a:r>
            <a:r>
              <a:rPr lang="en-US" sz="2800" b="1" i="0" u="none" strike="noStrike" cap="none">
                <a:solidFill>
                  <a:srgbClr val="C55A11"/>
                </a:solidFill>
                <a:latin typeface="Calibri"/>
                <a:ea typeface="Calibri"/>
                <a:cs typeface="Calibri"/>
                <a:sym typeface="Calibri"/>
              </a:rPr>
              <a:t>useful</a:t>
            </a:r>
            <a:r>
              <a:rPr lang="en-US" sz="2800" b="0" i="0" u="none" strike="noStrike" cap="none">
                <a:solidFill>
                  <a:srgbClr val="C55A11"/>
                </a:solidFill>
                <a:latin typeface="Calibri"/>
                <a:ea typeface="Calibri"/>
                <a:cs typeface="Calibri"/>
                <a:sym typeface="Calibri"/>
              </a:rPr>
              <a:t>?</a:t>
            </a:r>
            <a:endParaRPr sz="2800">
              <a:solidFill>
                <a:srgbClr val="C55A11"/>
              </a:solidFill>
              <a:latin typeface="Calibri"/>
              <a:ea typeface="Calibri"/>
              <a:cs typeface="Calibri"/>
              <a:sym typeface="Calibri"/>
            </a:endParaRPr>
          </a:p>
          <a:p>
            <a:pPr marL="860552" marR="0" lvl="1" indent="-403733" algn="l" rtl="0">
              <a:lnSpc>
                <a:spcPct val="90000"/>
              </a:lnSpc>
              <a:spcBef>
                <a:spcPts val="600"/>
              </a:spcBef>
              <a:spcAft>
                <a:spcPts val="0"/>
              </a:spcAft>
              <a:buClr>
                <a:srgbClr val="C55A11"/>
              </a:buClr>
              <a:buSzPts val="2800"/>
              <a:buFont typeface="Calibri"/>
              <a:buAutoNum type="alphaLcParenR"/>
            </a:pPr>
            <a:r>
              <a:rPr lang="en-US" sz="2800">
                <a:solidFill>
                  <a:srgbClr val="C55A11"/>
                </a:solidFill>
                <a:latin typeface="Calibri"/>
                <a:ea typeface="Calibri"/>
                <a:cs typeface="Calibri"/>
                <a:sym typeface="Calibri"/>
              </a:rPr>
              <a:t>What could make them </a:t>
            </a:r>
            <a:r>
              <a:rPr lang="en-US" sz="2800" b="1">
                <a:solidFill>
                  <a:srgbClr val="C55A11"/>
                </a:solidFill>
                <a:latin typeface="Calibri"/>
                <a:ea typeface="Calibri"/>
                <a:cs typeface="Calibri"/>
                <a:sym typeface="Calibri"/>
              </a:rPr>
              <a:t>more effective</a:t>
            </a:r>
            <a:r>
              <a:rPr lang="en-US" sz="2800">
                <a:solidFill>
                  <a:srgbClr val="C55A11"/>
                </a:solidFill>
                <a:latin typeface="Calibri"/>
                <a:ea typeface="Calibri"/>
                <a:cs typeface="Calibri"/>
                <a:sym typeface="Calibri"/>
              </a:rPr>
              <a:t>?</a:t>
            </a:r>
            <a:endParaRPr sz="2800" b="0" i="0" u="none" strike="noStrike" cap="none">
              <a:solidFill>
                <a:srgbClr val="C55A11"/>
              </a:solidFill>
              <a:latin typeface="Calibri"/>
              <a:ea typeface="Calibri"/>
              <a:cs typeface="Calibri"/>
              <a:sym typeface="Calibri"/>
            </a:endParaRPr>
          </a:p>
        </p:txBody>
      </p:sp>
      <p:pic>
        <p:nvPicPr>
          <p:cNvPr id="330" name="Google Shape;330;p33" descr="A person holding a bag of food&#10;&#10;Description automatically generated"/>
          <p:cNvPicPr preferRelativeResize="0">
            <a:picLocks noGrp="1"/>
          </p:cNvPicPr>
          <p:nvPr>
            <p:ph type="body" idx="2"/>
          </p:nvPr>
        </p:nvPicPr>
        <p:blipFill rotWithShape="1">
          <a:blip r:embed="rId3">
            <a:alphaModFix/>
          </a:blip>
          <a:srcRect l="30467" r="20624"/>
          <a:stretch/>
        </p:blipFill>
        <p:spPr>
          <a:xfrm>
            <a:off x="4671911" y="10"/>
            <a:ext cx="4472089" cy="5143490"/>
          </a:xfrm>
          <a:prstGeom prst="rect">
            <a:avLst/>
          </a:prstGeom>
          <a:noFill/>
          <a:ln>
            <a:noFill/>
          </a:ln>
        </p:spPr>
      </p:pic>
      <p:sp>
        <p:nvSpPr>
          <p:cNvPr id="331" name="Google Shape;331;p33"/>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lt1"/>
                </a:solidFill>
              </a:rPr>
              <a:t>24</a:t>
            </a:fld>
            <a:endParaRPr>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6"/>
        <p:cNvGrpSpPr/>
        <p:nvPr/>
      </p:nvGrpSpPr>
      <p:grpSpPr>
        <a:xfrm>
          <a:off x="0" y="0"/>
          <a:ext cx="0" cy="0"/>
          <a:chOff x="0" y="0"/>
          <a:chExt cx="0" cy="0"/>
        </a:xfrm>
      </p:grpSpPr>
      <p:sp>
        <p:nvSpPr>
          <p:cNvPr id="337" name="Google Shape;337;p34"/>
          <p:cNvSpPr/>
          <p:nvPr/>
        </p:nvSpPr>
        <p:spPr>
          <a:xfrm>
            <a:off x="0" y="0"/>
            <a:ext cx="9144000" cy="51435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8" name="Google Shape;338;p34"/>
          <p:cNvSpPr txBox="1">
            <a:spLocks noGrp="1"/>
          </p:cNvSpPr>
          <p:nvPr>
            <p:ph type="title"/>
          </p:nvPr>
        </p:nvSpPr>
        <p:spPr>
          <a:xfrm>
            <a:off x="628650" y="344897"/>
            <a:ext cx="7886700" cy="7534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300"/>
              <a:buFont typeface="Calibri"/>
              <a:buNone/>
            </a:pPr>
            <a:r>
              <a:rPr lang="en-US">
                <a:solidFill>
                  <a:srgbClr val="FFFFFF"/>
                </a:solidFill>
              </a:rPr>
              <a:t>Resources</a:t>
            </a:r>
            <a:endParaRPr/>
          </a:p>
        </p:txBody>
      </p:sp>
      <p:sp>
        <p:nvSpPr>
          <p:cNvPr id="339" name="Google Shape;339;p34"/>
          <p:cNvSpPr/>
          <p:nvPr/>
        </p:nvSpPr>
        <p:spPr>
          <a:xfrm>
            <a:off x="434622" y="1190977"/>
            <a:ext cx="8274756" cy="3576285"/>
          </a:xfrm>
          <a:prstGeom prst="roundRect">
            <a:avLst>
              <a:gd name="adj" fmla="val 3174"/>
            </a:avLst>
          </a:prstGeom>
          <a:solidFill>
            <a:schemeClr val="l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40" name="Google Shape;340;p34"/>
          <p:cNvSpPr/>
          <p:nvPr/>
        </p:nvSpPr>
        <p:spPr>
          <a:xfrm>
            <a:off x="1067228" y="1350683"/>
            <a:ext cx="7009544" cy="2900538"/>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dk1"/>
              </a:buClr>
              <a:buSzPts val="2800"/>
              <a:buFont typeface="Calibri"/>
              <a:buAutoNum type="arabicPeriod" startAt="5"/>
            </a:pPr>
            <a:r>
              <a:rPr lang="en-US" sz="2800">
                <a:solidFill>
                  <a:schemeClr val="dk1"/>
                </a:solidFill>
                <a:latin typeface="Calibri"/>
                <a:ea typeface="Calibri"/>
                <a:cs typeface="Calibri"/>
                <a:sym typeface="Calibri"/>
              </a:rPr>
              <a:t>In your school, what is the </a:t>
            </a:r>
            <a:r>
              <a:rPr lang="en-US" sz="2800" b="1">
                <a:solidFill>
                  <a:schemeClr val="accent6"/>
                </a:solidFill>
                <a:latin typeface="Calibri"/>
                <a:ea typeface="Calibri"/>
                <a:cs typeface="Calibri"/>
                <a:sym typeface="Calibri"/>
              </a:rPr>
              <a:t>attitude</a:t>
            </a:r>
            <a:r>
              <a:rPr lang="en-US" sz="2800">
                <a:solidFill>
                  <a:schemeClr val="dk1"/>
                </a:solidFill>
                <a:latin typeface="Calibri"/>
                <a:ea typeface="Calibri"/>
                <a:cs typeface="Calibri"/>
                <a:sym typeface="Calibri"/>
              </a:rPr>
              <a:t> towards students who struggle with substance use?</a:t>
            </a:r>
            <a:endParaRPr/>
          </a:p>
          <a:p>
            <a:pPr marL="977900" marR="0" lvl="1" indent="-458788" algn="l" rtl="0">
              <a:spcBef>
                <a:spcPts val="0"/>
              </a:spcBef>
              <a:spcAft>
                <a:spcPts val="0"/>
              </a:spcAft>
              <a:buClr>
                <a:srgbClr val="C55A11"/>
              </a:buClr>
              <a:buSzPts val="2800"/>
              <a:buFont typeface="Calibri"/>
              <a:buAutoNum type="alphaLcParenR"/>
            </a:pPr>
            <a:r>
              <a:rPr lang="en-US" sz="2800" b="0" i="0" u="none" strike="noStrike" cap="none">
                <a:solidFill>
                  <a:srgbClr val="C55A11"/>
                </a:solidFill>
                <a:latin typeface="Calibri"/>
                <a:ea typeface="Calibri"/>
                <a:cs typeface="Calibri"/>
                <a:sym typeface="Calibri"/>
              </a:rPr>
              <a:t>Is there stigma, or is it supportive? </a:t>
            </a:r>
            <a:endParaRPr/>
          </a:p>
          <a:p>
            <a:pPr marL="977900" marR="0" lvl="1" indent="-458788" algn="l" rtl="0">
              <a:spcBef>
                <a:spcPts val="0"/>
              </a:spcBef>
              <a:spcAft>
                <a:spcPts val="0"/>
              </a:spcAft>
              <a:buClr>
                <a:schemeClr val="accent6"/>
              </a:buClr>
              <a:buSzPts val="2800"/>
              <a:buFont typeface="Calibri"/>
              <a:buAutoNum type="alphaLcParenR"/>
            </a:pPr>
            <a:r>
              <a:rPr lang="en-US" sz="2800" b="0" i="0" u="none" strike="noStrike" cap="none">
                <a:solidFill>
                  <a:schemeClr val="accent6"/>
                </a:solidFill>
                <a:latin typeface="Calibri"/>
                <a:ea typeface="Calibri"/>
                <a:cs typeface="Calibri"/>
                <a:sym typeface="Calibri"/>
              </a:rPr>
              <a:t>How can schools make it easier for students who use drugs or alcohol to ask for help? </a:t>
            </a:r>
            <a:endParaRPr sz="2800" b="0" i="0" u="none" strike="noStrike" cap="none">
              <a:solidFill>
                <a:schemeClr val="accent6"/>
              </a:solidFill>
              <a:latin typeface="Calibri"/>
              <a:ea typeface="Calibri"/>
              <a:cs typeface="Calibri"/>
              <a:sym typeface="Calibri"/>
            </a:endParaRPr>
          </a:p>
        </p:txBody>
      </p:sp>
      <p:sp>
        <p:nvSpPr>
          <p:cNvPr id="341" name="Google Shape;341;p34"/>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6"/>
        <p:cNvGrpSpPr/>
        <p:nvPr/>
      </p:nvGrpSpPr>
      <p:grpSpPr>
        <a:xfrm>
          <a:off x="0" y="0"/>
          <a:ext cx="0" cy="0"/>
          <a:chOff x="0" y="0"/>
          <a:chExt cx="0" cy="0"/>
        </a:xfrm>
      </p:grpSpPr>
      <p:sp>
        <p:nvSpPr>
          <p:cNvPr id="347" name="Google Shape;347;p35"/>
          <p:cNvSpPr/>
          <p:nvPr/>
        </p:nvSpPr>
        <p:spPr>
          <a:xfrm>
            <a:off x="0" y="0"/>
            <a:ext cx="9141714" cy="51434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48" name="Google Shape;348;p35"/>
          <p:cNvSpPr/>
          <p:nvPr/>
        </p:nvSpPr>
        <p:spPr>
          <a:xfrm>
            <a:off x="0" y="0"/>
            <a:ext cx="9144000" cy="51435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349" name="Google Shape;349;p35" descr="A person holding a small object in his hand&#10;&#10;Description automatically generated"/>
          <p:cNvPicPr preferRelativeResize="0"/>
          <p:nvPr/>
        </p:nvPicPr>
        <p:blipFill rotWithShape="1">
          <a:blip r:embed="rId3">
            <a:alphaModFix amt="35000"/>
          </a:blip>
          <a:srcRect/>
          <a:stretch/>
        </p:blipFill>
        <p:spPr>
          <a:xfrm>
            <a:off x="-3851" y="-1"/>
            <a:ext cx="9145565" cy="5142621"/>
          </a:xfrm>
          <a:prstGeom prst="rect">
            <a:avLst/>
          </a:prstGeom>
          <a:noFill/>
          <a:ln>
            <a:noFill/>
          </a:ln>
        </p:spPr>
      </p:pic>
      <p:sp>
        <p:nvSpPr>
          <p:cNvPr id="350" name="Google Shape;350;p35"/>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FFFFFF"/>
              </a:buClr>
              <a:buSzPts val="900"/>
              <a:buFont typeface="Calibri"/>
              <a:buNone/>
            </a:pPr>
            <a:fld id="{00000000-1234-1234-1234-123412341234}" type="slidenum">
              <a:rPr lang="en-US" sz="900" b="0" i="0" u="none" strike="noStrike" cap="none">
                <a:solidFill>
                  <a:srgbClr val="FFFFFF"/>
                </a:solidFill>
                <a:latin typeface="Calibri"/>
                <a:ea typeface="Calibri"/>
                <a:cs typeface="Calibri"/>
                <a:sym typeface="Calibri"/>
              </a:rPr>
              <a:t>26</a:t>
            </a:fld>
            <a:endParaRPr sz="900" b="0" i="0" u="none" strike="noStrike" cap="none">
              <a:solidFill>
                <a:srgbClr val="FFFFFF"/>
              </a:solidFill>
              <a:latin typeface="Calibri"/>
              <a:ea typeface="Calibri"/>
              <a:cs typeface="Calibri"/>
              <a:sym typeface="Calibri"/>
            </a:endParaRPr>
          </a:p>
        </p:txBody>
      </p:sp>
      <p:sp>
        <p:nvSpPr>
          <p:cNvPr id="351" name="Google Shape;351;p35"/>
          <p:cNvSpPr txBox="1">
            <a:spLocks noGrp="1"/>
          </p:cNvSpPr>
          <p:nvPr>
            <p:ph type="title"/>
          </p:nvPr>
        </p:nvSpPr>
        <p:spPr>
          <a:xfrm>
            <a:off x="599635" y="546679"/>
            <a:ext cx="7643354" cy="110245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US" sz="4400">
                <a:solidFill>
                  <a:srgbClr val="FFFFFF"/>
                </a:solidFill>
              </a:rPr>
              <a:t>Peer Pressure</a:t>
            </a:r>
            <a:endParaRPr/>
          </a:p>
        </p:txBody>
      </p:sp>
      <p:sp>
        <p:nvSpPr>
          <p:cNvPr id="352" name="Google Shape;352;p35"/>
          <p:cNvSpPr txBox="1">
            <a:spLocks noGrp="1"/>
          </p:cNvSpPr>
          <p:nvPr>
            <p:ph type="body" idx="1"/>
          </p:nvPr>
        </p:nvSpPr>
        <p:spPr>
          <a:xfrm>
            <a:off x="670344" y="1649134"/>
            <a:ext cx="7874021" cy="3255050"/>
          </a:xfrm>
          <a:prstGeom prst="rect">
            <a:avLst/>
          </a:prstGeom>
          <a:noFill/>
          <a:ln>
            <a:noFill/>
          </a:ln>
        </p:spPr>
        <p:txBody>
          <a:bodyPr spcFirstLastPara="1" wrap="square" lIns="91425" tIns="45700" rIns="91425" bIns="45700" anchor="t" anchorCtr="0">
            <a:noAutofit/>
          </a:bodyPr>
          <a:lstStyle/>
          <a:p>
            <a:pPr marL="514350" marR="0" lvl="0" indent="-514350" algn="l" rtl="0">
              <a:lnSpc>
                <a:spcPct val="115000"/>
              </a:lnSpc>
              <a:spcBef>
                <a:spcPts val="0"/>
              </a:spcBef>
              <a:spcAft>
                <a:spcPts val="0"/>
              </a:spcAft>
              <a:buClr>
                <a:schemeClr val="lt1"/>
              </a:buClr>
              <a:buSzPts val="2800"/>
              <a:buFont typeface="Calibri"/>
              <a:buAutoNum type="arabicPeriod" startAt="6"/>
            </a:pPr>
            <a:r>
              <a:rPr lang="en-US" sz="2800" b="0" i="0" u="none" strike="noStrike" cap="none">
                <a:solidFill>
                  <a:schemeClr val="lt1"/>
                </a:solidFill>
                <a:latin typeface="Calibri"/>
                <a:ea typeface="Calibri"/>
                <a:cs typeface="Calibri"/>
                <a:sym typeface="Calibri"/>
              </a:rPr>
              <a:t>Think of a time when it was hard to say "no" to friends</a:t>
            </a:r>
            <a:r>
              <a:rPr lang="en-US" sz="2800">
                <a:solidFill>
                  <a:schemeClr val="lt1"/>
                </a:solidFill>
                <a:latin typeface="Calibri"/>
                <a:ea typeface="Calibri"/>
                <a:cs typeface="Calibri"/>
                <a:sym typeface="Calibri"/>
              </a:rPr>
              <a:t>. What made that difficult? </a:t>
            </a:r>
            <a:endParaRPr sz="2800" b="0" i="0" u="none" strike="noStrike" cap="none">
              <a:solidFill>
                <a:schemeClr val="lt1"/>
              </a:solidFill>
              <a:latin typeface="Arial"/>
              <a:ea typeface="Arial"/>
              <a:cs typeface="Arial"/>
              <a:sym typeface="Arial"/>
            </a:endParaRPr>
          </a:p>
          <a:p>
            <a:pPr marL="452628" marR="0" lvl="0" indent="-452628" algn="l" rtl="0">
              <a:lnSpc>
                <a:spcPct val="115000"/>
              </a:lnSpc>
              <a:spcBef>
                <a:spcPts val="600"/>
              </a:spcBef>
              <a:spcAft>
                <a:spcPts val="0"/>
              </a:spcAft>
              <a:buClr>
                <a:schemeClr val="lt1"/>
              </a:buClr>
              <a:buSzPts val="2800"/>
              <a:buFont typeface="Calibri"/>
              <a:buAutoNum type="arabicPeriod" startAt="6"/>
            </a:pPr>
            <a:r>
              <a:rPr lang="en-US" sz="2800" b="0" i="0" u="none" strike="noStrike" cap="none">
                <a:solidFill>
                  <a:schemeClr val="lt1"/>
                </a:solidFill>
                <a:latin typeface="Calibri"/>
                <a:ea typeface="Calibri"/>
                <a:cs typeface="Calibri"/>
                <a:sym typeface="Calibri"/>
              </a:rPr>
              <a:t>What are some ways you’ve learned, or think could help students stand up to peer pressure? </a:t>
            </a:r>
            <a:endParaRPr sz="2800" b="0" i="0" u="none" strike="noStrike" cap="none">
              <a:solidFill>
                <a:schemeClr val="lt1"/>
              </a:solidFill>
              <a:latin typeface="Arial"/>
              <a:ea typeface="Arial"/>
              <a:cs typeface="Arial"/>
              <a:sym typeface="Arial"/>
            </a:endParaRPr>
          </a:p>
          <a:p>
            <a:pPr marL="854964" marR="0" lvl="1" indent="-452628" algn="l" rtl="0">
              <a:lnSpc>
                <a:spcPct val="115000"/>
              </a:lnSpc>
              <a:spcBef>
                <a:spcPts val="600"/>
              </a:spcBef>
              <a:spcAft>
                <a:spcPts val="0"/>
              </a:spcAft>
              <a:buClr>
                <a:srgbClr val="F4B081"/>
              </a:buClr>
              <a:buSzPts val="2800"/>
              <a:buFont typeface="Calibri"/>
              <a:buAutoNum type="alphaLcParenR"/>
            </a:pPr>
            <a:r>
              <a:rPr lang="en-US" sz="2800" b="0" i="0" u="none" strike="noStrike" cap="none">
                <a:solidFill>
                  <a:srgbClr val="F4B081"/>
                </a:solidFill>
                <a:latin typeface="Calibri"/>
                <a:ea typeface="Calibri"/>
                <a:cs typeface="Calibri"/>
                <a:sym typeface="Calibri"/>
              </a:rPr>
              <a:t>How can these be supported or enhanced by school programs?</a:t>
            </a:r>
            <a:endParaRPr sz="2800" b="0" i="0" u="none" strike="noStrike" cap="none">
              <a:solidFill>
                <a:srgbClr val="F4B08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52">
                                            <p:txEl>
                                              <p:pRg st="0" end="0"/>
                                            </p:txEl>
                                          </p:spTgt>
                                        </p:tgtEl>
                                      </p:cBhvr>
                                    </p:animEffect>
                                    <p:set>
                                      <p:cBhvr>
                                        <p:cTn id="7" dur="1" fill="hold">
                                          <p:stCondLst>
                                            <p:cond delay="500"/>
                                          </p:stCondLst>
                                        </p:cTn>
                                        <p:tgtEl>
                                          <p:spTgt spid="352">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52">
                                            <p:txEl>
                                              <p:pRg st="1" end="1"/>
                                            </p:txEl>
                                          </p:spTgt>
                                        </p:tgtEl>
                                      </p:cBhvr>
                                    </p:animEffect>
                                    <p:set>
                                      <p:cBhvr>
                                        <p:cTn id="12" dur="1" fill="hold">
                                          <p:stCondLst>
                                            <p:cond delay="500"/>
                                          </p:stCondLst>
                                        </p:cTn>
                                        <p:tgtEl>
                                          <p:spTgt spid="352">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352">
                                            <p:txEl>
                                              <p:pRg st="2" end="2"/>
                                            </p:txEl>
                                          </p:spTgt>
                                        </p:tgtEl>
                                      </p:cBhvr>
                                    </p:animEffect>
                                    <p:set>
                                      <p:cBhvr>
                                        <p:cTn id="17" dur="1" fill="hold">
                                          <p:stCondLst>
                                            <p:cond delay="500"/>
                                          </p:stCondLst>
                                        </p:cTn>
                                        <p:tgtEl>
                                          <p:spTgt spid="352">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7"/>
        <p:cNvGrpSpPr/>
        <p:nvPr/>
      </p:nvGrpSpPr>
      <p:grpSpPr>
        <a:xfrm>
          <a:off x="0" y="0"/>
          <a:ext cx="0" cy="0"/>
          <a:chOff x="0" y="0"/>
          <a:chExt cx="0" cy="0"/>
        </a:xfrm>
      </p:grpSpPr>
      <p:sp>
        <p:nvSpPr>
          <p:cNvPr id="358" name="Google Shape;358;p36"/>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9" name="Google Shape;359;p36"/>
          <p:cNvSpPr/>
          <p:nvPr/>
        </p:nvSpPr>
        <p:spPr>
          <a:xfrm>
            <a:off x="366891" y="839273"/>
            <a:ext cx="3464954" cy="3464953"/>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0" name="Google Shape;360;p36"/>
          <p:cNvSpPr txBox="1">
            <a:spLocks noGrp="1"/>
          </p:cNvSpPr>
          <p:nvPr>
            <p:ph type="title"/>
          </p:nvPr>
        </p:nvSpPr>
        <p:spPr>
          <a:xfrm>
            <a:off x="878305" y="1047514"/>
            <a:ext cx="2430380" cy="304847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300"/>
              <a:buFont typeface="Calibri"/>
              <a:buNone/>
            </a:pPr>
            <a:r>
              <a:rPr lang="en-US">
                <a:solidFill>
                  <a:srgbClr val="FFFFFF"/>
                </a:solidFill>
              </a:rPr>
              <a:t>Peer Pressure</a:t>
            </a:r>
            <a:endParaRPr/>
          </a:p>
        </p:txBody>
      </p:sp>
      <p:sp>
        <p:nvSpPr>
          <p:cNvPr id="361" name="Google Shape;361;p36"/>
          <p:cNvSpPr/>
          <p:nvPr/>
        </p:nvSpPr>
        <p:spPr>
          <a:xfrm rot="-1790889">
            <a:off x="6512790" y="705861"/>
            <a:ext cx="2240924" cy="2240924"/>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62" name="Google Shape;362;p36"/>
          <p:cNvSpPr/>
          <p:nvPr/>
        </p:nvSpPr>
        <p:spPr>
          <a:xfrm>
            <a:off x="682536" y="3585744"/>
            <a:ext cx="409575" cy="409575"/>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63" name="Google Shape;363;p36"/>
          <p:cNvSpPr txBox="1">
            <a:spLocks noGrp="1"/>
          </p:cNvSpPr>
          <p:nvPr>
            <p:ph type="body" idx="1"/>
          </p:nvPr>
        </p:nvSpPr>
        <p:spPr>
          <a:xfrm>
            <a:off x="3859896" y="1422034"/>
            <a:ext cx="4917213" cy="2951461"/>
          </a:xfrm>
          <a:prstGeom prst="rect">
            <a:avLst/>
          </a:prstGeom>
          <a:noFill/>
          <a:ln>
            <a:noFill/>
          </a:ln>
        </p:spPr>
        <p:txBody>
          <a:bodyPr spcFirstLastPara="1" wrap="square" lIns="91425" tIns="45700" rIns="91425" bIns="45700" anchor="t" anchorCtr="0">
            <a:normAutofit/>
          </a:bodyPr>
          <a:lstStyle/>
          <a:p>
            <a:pPr marL="514350" marR="0" lvl="0" indent="-514350" algn="l" rtl="0">
              <a:lnSpc>
                <a:spcPct val="90000"/>
              </a:lnSpc>
              <a:spcBef>
                <a:spcPts val="0"/>
              </a:spcBef>
              <a:spcAft>
                <a:spcPts val="0"/>
              </a:spcAft>
              <a:buClr>
                <a:schemeClr val="dk1"/>
              </a:buClr>
              <a:buSzPts val="2800"/>
              <a:buFont typeface="Calibri"/>
              <a:buAutoNum type="arabicPeriod" startAt="8"/>
            </a:pPr>
            <a:r>
              <a:rPr lang="en-US" sz="2800">
                <a:latin typeface="Calibri"/>
                <a:ea typeface="Calibri"/>
                <a:cs typeface="Calibri"/>
                <a:sym typeface="Calibri"/>
              </a:rPr>
              <a:t>How do you think young people (especially </a:t>
            </a:r>
            <a:r>
              <a:rPr lang="en-US" sz="2800" u="sng">
                <a:latin typeface="Calibri"/>
                <a:ea typeface="Calibri"/>
                <a:cs typeface="Calibri"/>
                <a:sym typeface="Calibri"/>
              </a:rPr>
              <a:t>young men</a:t>
            </a:r>
            <a:r>
              <a:rPr lang="en-US" sz="2800">
                <a:latin typeface="Calibri"/>
                <a:ea typeface="Calibri"/>
                <a:cs typeface="Calibri"/>
                <a:sym typeface="Calibri"/>
              </a:rPr>
              <a:t>) can support each other in making positive decisions when faced with peer pressure? </a:t>
            </a:r>
            <a:endParaRPr sz="2800">
              <a:latin typeface="Arial"/>
              <a:ea typeface="Arial"/>
              <a:cs typeface="Arial"/>
              <a:sym typeface="Arial"/>
            </a:endParaRPr>
          </a:p>
        </p:txBody>
      </p:sp>
      <p:sp>
        <p:nvSpPr>
          <p:cNvPr id="364" name="Google Shape;364;p36"/>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9"/>
        <p:cNvGrpSpPr/>
        <p:nvPr/>
      </p:nvGrpSpPr>
      <p:grpSpPr>
        <a:xfrm>
          <a:off x="0" y="0"/>
          <a:ext cx="0" cy="0"/>
          <a:chOff x="0" y="0"/>
          <a:chExt cx="0" cy="0"/>
        </a:xfrm>
      </p:grpSpPr>
      <p:sp>
        <p:nvSpPr>
          <p:cNvPr id="370" name="Google Shape;370;p4"/>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1" name="Google Shape;371;p4"/>
          <p:cNvSpPr txBox="1">
            <a:spLocks noGrp="1"/>
          </p:cNvSpPr>
          <p:nvPr>
            <p:ph type="title"/>
          </p:nvPr>
        </p:nvSpPr>
        <p:spPr>
          <a:xfrm>
            <a:off x="656111" y="599027"/>
            <a:ext cx="3915889" cy="230401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sz="6000">
                <a:solidFill>
                  <a:schemeClr val="dk1"/>
                </a:solidFill>
                <a:latin typeface="Calibri"/>
                <a:ea typeface="Calibri"/>
                <a:cs typeface="Calibri"/>
                <a:sym typeface="Calibri"/>
              </a:rPr>
              <a:t>Case 2B</a:t>
            </a:r>
            <a:endParaRPr/>
          </a:p>
        </p:txBody>
      </p:sp>
      <p:sp>
        <p:nvSpPr>
          <p:cNvPr id="372" name="Google Shape;372;p4"/>
          <p:cNvSpPr txBox="1">
            <a:spLocks noGrp="1"/>
          </p:cNvSpPr>
          <p:nvPr>
            <p:ph type="body" idx="1"/>
          </p:nvPr>
        </p:nvSpPr>
        <p:spPr>
          <a:xfrm>
            <a:off x="652611" y="2972094"/>
            <a:ext cx="3915888" cy="1576581"/>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2400">
                <a:solidFill>
                  <a:schemeClr val="dk1"/>
                </a:solidFill>
                <a:latin typeface="Calibri"/>
                <a:ea typeface="Calibri"/>
                <a:cs typeface="Calibri"/>
                <a:sym typeface="Calibri"/>
              </a:rPr>
              <a:t>Ama</a:t>
            </a:r>
            <a:endParaRPr/>
          </a:p>
        </p:txBody>
      </p:sp>
      <p:sp>
        <p:nvSpPr>
          <p:cNvPr id="373" name="Google Shape;373;p4"/>
          <p:cNvSpPr/>
          <p:nvPr/>
        </p:nvSpPr>
        <p:spPr>
          <a:xfrm>
            <a:off x="4953044" y="0"/>
            <a:ext cx="1303051" cy="719652"/>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4" name="Google Shape;374;p4"/>
          <p:cNvSpPr/>
          <p:nvPr/>
        </p:nvSpPr>
        <p:spPr>
          <a:xfrm>
            <a:off x="7925502" y="0"/>
            <a:ext cx="866356" cy="443257"/>
          </a:xfrm>
          <a:custGeom>
            <a:avLst/>
            <a:gdLst/>
            <a:ahLst/>
            <a:cxnLst/>
            <a:rect l="l" t="t" r="r" b="b"/>
            <a:pathLst>
              <a:path w="1155142" h="591009" extrusionOk="0">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75" name="Google Shape;375;p4" descr="A person with her hand on her hip&#10;&#10;Description automatically generated"/>
          <p:cNvPicPr preferRelativeResize="0"/>
          <p:nvPr/>
        </p:nvPicPr>
        <p:blipFill rotWithShape="1">
          <a:blip r:embed="rId3">
            <a:alphaModFix/>
          </a:blip>
          <a:srcRect/>
          <a:stretch/>
        </p:blipFill>
        <p:spPr>
          <a:xfrm>
            <a:off x="4752671" y="443257"/>
            <a:ext cx="3410558" cy="11966871"/>
          </a:xfrm>
          <a:custGeom>
            <a:avLst/>
            <a:gdLst/>
            <a:ahLst/>
            <a:cxnLst/>
            <a:rect l="l" t="t" r="r" b="b"/>
            <a:pathLst>
              <a:path w="4579832" h="5347063" extrusionOk="0">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noFill/>
          <a:ln>
            <a:noFill/>
          </a:ln>
        </p:spPr>
      </p:pic>
      <p:sp>
        <p:nvSpPr>
          <p:cNvPr id="376" name="Google Shape;376;p4"/>
          <p:cNvSpPr/>
          <p:nvPr/>
        </p:nvSpPr>
        <p:spPr>
          <a:xfrm>
            <a:off x="9024194" y="2187183"/>
            <a:ext cx="119806" cy="414747"/>
          </a:xfrm>
          <a:custGeom>
            <a:avLst/>
            <a:gdLst/>
            <a:ahLst/>
            <a:cxnLst/>
            <a:rect l="l" t="t" r="r" b="b"/>
            <a:pathLst>
              <a:path w="159741" h="552996" extrusionOk="0">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7" name="Google Shape;377;p4"/>
          <p:cNvSpPr/>
          <p:nvPr/>
        </p:nvSpPr>
        <p:spPr>
          <a:xfrm>
            <a:off x="5361330" y="4288429"/>
            <a:ext cx="1328706" cy="855071"/>
          </a:xfrm>
          <a:custGeom>
            <a:avLst/>
            <a:gdLst/>
            <a:ahLst/>
            <a:cxnLst/>
            <a:rect l="l" t="t" r="r" b="b"/>
            <a:pathLst>
              <a:path w="1771609" h="1140095" extrusionOk="0">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8" name="Google Shape;378;p4"/>
          <p:cNvSpPr/>
          <p:nvPr/>
        </p:nvSpPr>
        <p:spPr>
          <a:xfrm>
            <a:off x="4985633" y="4694067"/>
            <a:ext cx="1174455" cy="449433"/>
          </a:xfrm>
          <a:custGeom>
            <a:avLst/>
            <a:gdLst/>
            <a:ahLst/>
            <a:cxnLst/>
            <a:rect l="l" t="t" r="r" b="b"/>
            <a:pathLst>
              <a:path w="1565940" h="599245" extrusionOk="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9" name="Google Shape;379;p4"/>
          <p:cNvSpPr/>
          <p:nvPr/>
        </p:nvSpPr>
        <p:spPr>
          <a:xfrm>
            <a:off x="7982865" y="4376737"/>
            <a:ext cx="1161135" cy="766763"/>
          </a:xfrm>
          <a:custGeom>
            <a:avLst/>
            <a:gdLst/>
            <a:ahLst/>
            <a:cxnLst/>
            <a:rect l="l" t="t" r="r" b="b"/>
            <a:pathLst>
              <a:path w="1548180" h="1022351" extrusionOk="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0" name="Google Shape;380;p4"/>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6" descr="A person sitting on a bed with a person in the background&#10;&#10;Description automatically generated"/>
          <p:cNvPicPr preferRelativeResize="0"/>
          <p:nvPr/>
        </p:nvPicPr>
        <p:blipFill rotWithShape="1">
          <a:blip r:embed="rId3">
            <a:alphaModFix/>
          </a:blip>
          <a:srcRect/>
          <a:stretch/>
        </p:blipFill>
        <p:spPr>
          <a:xfrm>
            <a:off x="0" y="878"/>
            <a:ext cx="9143998" cy="5141741"/>
          </a:xfrm>
          <a:prstGeom prst="rect">
            <a:avLst/>
          </a:prstGeom>
          <a:noFill/>
          <a:ln>
            <a:noFill/>
          </a:ln>
        </p:spPr>
      </p:pic>
      <p:sp>
        <p:nvSpPr>
          <p:cNvPr id="387" name="Google Shape;387;p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pic>
        <p:nvPicPr>
          <p:cNvPr id="393" name="Google Shape;393;p7" descr="A group of people standing in a field&#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394" name="Google Shape;394;p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400" name="Google Shape;400;p8" descr="A couple of men standing in a field&#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401" name="Google Shape;401;p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6"/>
        <p:cNvGrpSpPr/>
        <p:nvPr/>
      </p:nvGrpSpPr>
      <p:grpSpPr>
        <a:xfrm>
          <a:off x="0" y="0"/>
          <a:ext cx="0" cy="0"/>
          <a:chOff x="0" y="0"/>
          <a:chExt cx="0" cy="0"/>
        </a:xfrm>
      </p:grpSpPr>
      <p:sp>
        <p:nvSpPr>
          <p:cNvPr id="407" name="Google Shape;407;p37"/>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8" name="Google Shape;408;p37"/>
          <p:cNvSpPr/>
          <p:nvPr/>
        </p:nvSpPr>
        <p:spPr>
          <a:xfrm>
            <a:off x="555409" y="758283"/>
            <a:ext cx="3277394" cy="3277395"/>
          </a:xfrm>
          <a:prstGeom prst="roundRect">
            <a:avLst>
              <a:gd name="adj" fmla="val 2757"/>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9" name="Google Shape;409;p37"/>
          <p:cNvSpPr txBox="1">
            <a:spLocks noGrp="1"/>
          </p:cNvSpPr>
          <p:nvPr>
            <p:ph type="title"/>
          </p:nvPr>
        </p:nvSpPr>
        <p:spPr>
          <a:xfrm>
            <a:off x="717619" y="834726"/>
            <a:ext cx="2952974" cy="3124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300"/>
              <a:buFont typeface="Calibri"/>
              <a:buNone/>
            </a:pPr>
            <a:r>
              <a:rPr lang="en-US">
                <a:solidFill>
                  <a:srgbClr val="FFFFFF"/>
                </a:solidFill>
              </a:rPr>
              <a:t>Knowledge and risks of drugs</a:t>
            </a:r>
            <a:endParaRPr/>
          </a:p>
        </p:txBody>
      </p:sp>
      <p:sp>
        <p:nvSpPr>
          <p:cNvPr id="410" name="Google Shape;410;p37"/>
          <p:cNvSpPr/>
          <p:nvPr/>
        </p:nvSpPr>
        <p:spPr>
          <a:xfrm flipH="1">
            <a:off x="397896" y="0"/>
            <a:ext cx="866357" cy="443256"/>
          </a:xfrm>
          <a:custGeom>
            <a:avLst/>
            <a:gdLst/>
            <a:ahLst/>
            <a:cxnLst/>
            <a:rect l="l" t="t" r="r" b="b"/>
            <a:pathLst>
              <a:path w="1155142" h="591009" extrusionOk="0">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1" name="Google Shape;411;p37"/>
          <p:cNvSpPr/>
          <p:nvPr/>
        </p:nvSpPr>
        <p:spPr>
          <a:xfrm flipH="1">
            <a:off x="2971133" y="0"/>
            <a:ext cx="1303051" cy="719651"/>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2" name="Google Shape;412;p37"/>
          <p:cNvSpPr/>
          <p:nvPr/>
        </p:nvSpPr>
        <p:spPr>
          <a:xfrm flipH="1">
            <a:off x="0" y="2202623"/>
            <a:ext cx="119805" cy="414747"/>
          </a:xfrm>
          <a:custGeom>
            <a:avLst/>
            <a:gdLst/>
            <a:ahLst/>
            <a:cxnLst/>
            <a:rect l="l" t="t" r="r" b="b"/>
            <a:pathLst>
              <a:path w="159741" h="552996" extrusionOk="0">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3" name="Google Shape;413;p37"/>
          <p:cNvSpPr txBox="1">
            <a:spLocks noGrp="1"/>
          </p:cNvSpPr>
          <p:nvPr>
            <p:ph type="body" idx="1"/>
          </p:nvPr>
        </p:nvSpPr>
        <p:spPr>
          <a:xfrm>
            <a:off x="4572000" y="758283"/>
            <a:ext cx="3943349" cy="3277396"/>
          </a:xfrm>
          <a:prstGeom prst="rect">
            <a:avLst/>
          </a:prstGeom>
          <a:noFill/>
          <a:ln>
            <a:noFill/>
          </a:ln>
        </p:spPr>
        <p:txBody>
          <a:bodyPr spcFirstLastPara="1" wrap="square" lIns="91425" tIns="45700" rIns="91425" bIns="45700" anchor="ctr" anchorCtr="0">
            <a:normAutofit/>
          </a:bodyPr>
          <a:lstStyle/>
          <a:p>
            <a:pPr marL="514350" lvl="0" indent="-514350" algn="l" rtl="0">
              <a:lnSpc>
                <a:spcPct val="90000"/>
              </a:lnSpc>
              <a:spcBef>
                <a:spcPts val="0"/>
              </a:spcBef>
              <a:spcAft>
                <a:spcPts val="0"/>
              </a:spcAft>
              <a:buClr>
                <a:schemeClr val="dk1"/>
              </a:buClr>
              <a:buSzPts val="2800"/>
              <a:buFont typeface="Calibri"/>
              <a:buAutoNum type="arabicPeriod"/>
            </a:pPr>
            <a:r>
              <a:rPr lang="en-US" sz="2800">
                <a:latin typeface="Calibri"/>
                <a:ea typeface="Calibri"/>
                <a:cs typeface="Calibri"/>
                <a:sym typeface="Calibri"/>
              </a:rPr>
              <a:t>What have you heard about students using drugs to increase confidence or cope with stress?</a:t>
            </a:r>
            <a:br>
              <a:rPr lang="en-US" sz="2800">
                <a:latin typeface="Calibri"/>
                <a:ea typeface="Calibri"/>
                <a:cs typeface="Calibri"/>
                <a:sym typeface="Calibri"/>
              </a:rPr>
            </a:br>
            <a:r>
              <a:rPr lang="en-US" sz="2800">
                <a:latin typeface="Calibri"/>
                <a:ea typeface="Calibri"/>
                <a:cs typeface="Calibri"/>
                <a:sym typeface="Calibri"/>
              </a:rPr>
              <a:t>Are there any risks? Any benefits? </a:t>
            </a:r>
            <a:endParaRPr sz="2800"/>
          </a:p>
        </p:txBody>
      </p:sp>
      <p:sp>
        <p:nvSpPr>
          <p:cNvPr id="414" name="Google Shape;414;p37"/>
          <p:cNvSpPr/>
          <p:nvPr/>
        </p:nvSpPr>
        <p:spPr>
          <a:xfrm flipH="1">
            <a:off x="0" y="4376736"/>
            <a:ext cx="1161135" cy="766764"/>
          </a:xfrm>
          <a:custGeom>
            <a:avLst/>
            <a:gdLst/>
            <a:ahLst/>
            <a:cxnLst/>
            <a:rect l="l" t="t" r="r" b="b"/>
            <a:pathLst>
              <a:path w="1548180" h="1022351" extrusionOk="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5" name="Google Shape;415;p37"/>
          <p:cNvSpPr/>
          <p:nvPr/>
        </p:nvSpPr>
        <p:spPr>
          <a:xfrm flipH="1">
            <a:off x="2563731" y="4288428"/>
            <a:ext cx="1328706" cy="855072"/>
          </a:xfrm>
          <a:custGeom>
            <a:avLst/>
            <a:gdLst/>
            <a:ahLst/>
            <a:cxnLst/>
            <a:rect l="l" t="t" r="r" b="b"/>
            <a:pathLst>
              <a:path w="1771609" h="1140095" extrusionOk="0">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6" name="Google Shape;416;p37"/>
          <p:cNvSpPr/>
          <p:nvPr/>
        </p:nvSpPr>
        <p:spPr>
          <a:xfrm flipH="1">
            <a:off x="3099729" y="4694066"/>
            <a:ext cx="1174455" cy="449434"/>
          </a:xfrm>
          <a:custGeom>
            <a:avLst/>
            <a:gdLst/>
            <a:ahLst/>
            <a:cxnLst/>
            <a:rect l="l" t="t" r="r" b="b"/>
            <a:pathLst>
              <a:path w="1565940" h="599245" extrusionOk="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7" name="Google Shape;417;p37"/>
          <p:cNvSpPr txBox="1">
            <a:spLocks noGrp="1"/>
          </p:cNvSpPr>
          <p:nvPr>
            <p:ph type="sldNum" idx="12"/>
          </p:nvPr>
        </p:nvSpPr>
        <p:spPr>
          <a:xfrm>
            <a:off x="7879747" y="4767262"/>
            <a:ext cx="635603"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2"/>
        <p:cNvGrpSpPr/>
        <p:nvPr/>
      </p:nvGrpSpPr>
      <p:grpSpPr>
        <a:xfrm>
          <a:off x="0" y="0"/>
          <a:ext cx="0" cy="0"/>
          <a:chOff x="0" y="0"/>
          <a:chExt cx="0" cy="0"/>
        </a:xfrm>
      </p:grpSpPr>
      <p:sp>
        <p:nvSpPr>
          <p:cNvPr id="423" name="Google Shape;423;p38"/>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4" name="Google Shape;424;p38"/>
          <p:cNvSpPr txBox="1">
            <a:spLocks noGrp="1"/>
          </p:cNvSpPr>
          <p:nvPr>
            <p:ph type="title"/>
          </p:nvPr>
        </p:nvSpPr>
        <p:spPr>
          <a:xfrm>
            <a:off x="630936" y="192024"/>
            <a:ext cx="7879842" cy="76123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300"/>
              <a:buFont typeface="Calibri"/>
              <a:buNone/>
            </a:pPr>
            <a:r>
              <a:rPr lang="en-US"/>
              <a:t>Cultural and Social Factors </a:t>
            </a:r>
            <a:endParaRPr/>
          </a:p>
        </p:txBody>
      </p:sp>
      <p:sp>
        <p:nvSpPr>
          <p:cNvPr id="425" name="Google Shape;425;p38"/>
          <p:cNvSpPr/>
          <p:nvPr/>
        </p:nvSpPr>
        <p:spPr>
          <a:xfrm>
            <a:off x="649464" y="1225876"/>
            <a:ext cx="7838694" cy="13716"/>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26" name="Google Shape;426;p38"/>
          <p:cNvSpPr/>
          <p:nvPr/>
        </p:nvSpPr>
        <p:spPr>
          <a:xfrm rot="10800000" flipH="1">
            <a:off x="630936" y="1153632"/>
            <a:ext cx="1405092" cy="8236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27" name="Google Shape;427;p38"/>
          <p:cNvSpPr/>
          <p:nvPr/>
        </p:nvSpPr>
        <p:spPr>
          <a:xfrm>
            <a:off x="701798" y="1414400"/>
            <a:ext cx="7734026" cy="2904662"/>
          </a:xfrm>
          <a:prstGeom prst="rect">
            <a:avLst/>
          </a:prstGeom>
          <a:noFill/>
          <a:ln>
            <a:noFill/>
          </a:ln>
        </p:spPr>
        <p:txBody>
          <a:bodyPr spcFirstLastPara="1" wrap="square" lIns="91425" tIns="45700" rIns="91425" bIns="45700" anchor="t" anchorCtr="0">
            <a:noAutofit/>
          </a:bodyPr>
          <a:lstStyle/>
          <a:p>
            <a:pPr marL="457772" marR="0" lvl="0" indent="-457772" algn="l" rtl="0">
              <a:spcBef>
                <a:spcPts val="0"/>
              </a:spcBef>
              <a:spcAft>
                <a:spcPts val="0"/>
              </a:spcAft>
              <a:buClr>
                <a:schemeClr val="dk1"/>
              </a:buClr>
              <a:buSzPts val="2800"/>
              <a:buFont typeface="Calibri"/>
              <a:buAutoNum type="arabicPeriod" startAt="2"/>
            </a:pPr>
            <a:r>
              <a:rPr lang="en-US" sz="2800">
                <a:solidFill>
                  <a:schemeClr val="dk1"/>
                </a:solidFill>
                <a:latin typeface="Calibri"/>
                <a:ea typeface="Calibri"/>
                <a:cs typeface="Calibri"/>
                <a:sym typeface="Calibri"/>
              </a:rPr>
              <a:t>What are some reasons why young people in our community might start using drugs?</a:t>
            </a:r>
            <a:endParaRPr sz="2800" i="1">
              <a:solidFill>
                <a:schemeClr val="dk1"/>
              </a:solidFill>
              <a:latin typeface="Calibri"/>
              <a:ea typeface="Calibri"/>
              <a:cs typeface="Calibri"/>
              <a:sym typeface="Calibri"/>
            </a:endParaRPr>
          </a:p>
          <a:p>
            <a:pPr marL="870331" marR="0" lvl="1" indent="-408321" algn="l" rtl="0">
              <a:spcBef>
                <a:spcPts val="600"/>
              </a:spcBef>
              <a:spcAft>
                <a:spcPts val="0"/>
              </a:spcAft>
              <a:buClr>
                <a:srgbClr val="C55A11"/>
              </a:buClr>
              <a:buSzPts val="2800"/>
              <a:buFont typeface="Calibri"/>
              <a:buAutoNum type="alphaLcParenR"/>
            </a:pPr>
            <a:r>
              <a:rPr lang="en-US" sz="2800" b="0" i="0" u="none" strike="noStrike" cap="none">
                <a:solidFill>
                  <a:srgbClr val="C55A11"/>
                </a:solidFill>
                <a:latin typeface="Calibri"/>
                <a:ea typeface="Calibri"/>
                <a:cs typeface="Calibri"/>
                <a:sym typeface="Calibri"/>
              </a:rPr>
              <a:t>Are there things in our culture or society that make it seem okay?</a:t>
            </a:r>
            <a:endParaRPr sz="2800" b="0" i="1" u="none" strike="noStrike" cap="none">
              <a:solidFill>
                <a:srgbClr val="C55A11"/>
              </a:solidFill>
              <a:latin typeface="Calibri"/>
              <a:ea typeface="Calibri"/>
              <a:cs typeface="Calibri"/>
              <a:sym typeface="Calibri"/>
            </a:endParaRPr>
          </a:p>
          <a:p>
            <a:pPr marL="870331" marR="0" lvl="1" indent="-408321" algn="l" rtl="0">
              <a:spcBef>
                <a:spcPts val="600"/>
              </a:spcBef>
              <a:spcAft>
                <a:spcPts val="0"/>
              </a:spcAft>
              <a:buClr>
                <a:srgbClr val="2C6100"/>
              </a:buClr>
              <a:buSzPts val="2800"/>
              <a:buFont typeface="Calibri"/>
              <a:buAutoNum type="alphaLcParenR"/>
            </a:pPr>
            <a:r>
              <a:rPr lang="en-US" sz="2800" b="0" i="0" u="none" strike="noStrike" cap="none">
                <a:solidFill>
                  <a:srgbClr val="2C6100"/>
                </a:solidFill>
                <a:latin typeface="Calibri"/>
                <a:ea typeface="Calibri"/>
                <a:cs typeface="Calibri"/>
                <a:sym typeface="Calibri"/>
              </a:rPr>
              <a:t>Are there things in our culture or society that make it hard to talk about openly? Any factors specific to girls or young women? </a:t>
            </a:r>
            <a:endParaRPr sz="2800" b="0" i="0" u="none" strike="noStrike" cap="none">
              <a:solidFill>
                <a:srgbClr val="548135"/>
              </a:solidFill>
              <a:latin typeface="Arial"/>
              <a:ea typeface="Arial"/>
              <a:cs typeface="Arial"/>
              <a:sym typeface="Arial"/>
            </a:endParaRPr>
          </a:p>
        </p:txBody>
      </p:sp>
      <p:sp>
        <p:nvSpPr>
          <p:cNvPr id="428" name="Google Shape;428;p38"/>
          <p:cNvSpPr txBox="1">
            <a:spLocks noGrp="1"/>
          </p:cNvSpPr>
          <p:nvPr>
            <p:ph type="sldNum" idx="12"/>
          </p:nvPr>
        </p:nvSpPr>
        <p:spPr>
          <a:xfrm>
            <a:off x="7879747" y="4767262"/>
            <a:ext cx="635603"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3"/>
        <p:cNvGrpSpPr/>
        <p:nvPr/>
      </p:nvGrpSpPr>
      <p:grpSpPr>
        <a:xfrm>
          <a:off x="0" y="0"/>
          <a:ext cx="0" cy="0"/>
          <a:chOff x="0" y="0"/>
          <a:chExt cx="0" cy="0"/>
        </a:xfrm>
      </p:grpSpPr>
      <p:sp>
        <p:nvSpPr>
          <p:cNvPr id="434" name="Google Shape;434;p39"/>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5" name="Google Shape;435;p39"/>
          <p:cNvSpPr txBox="1">
            <a:spLocks noGrp="1"/>
          </p:cNvSpPr>
          <p:nvPr>
            <p:ph type="title"/>
          </p:nvPr>
        </p:nvSpPr>
        <p:spPr>
          <a:xfrm>
            <a:off x="628650" y="273843"/>
            <a:ext cx="4168866" cy="99417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100"/>
              <a:buFont typeface="Calibri"/>
              <a:buNone/>
            </a:pPr>
            <a:r>
              <a:rPr lang="en-US" sz="3100"/>
              <a:t>Drug use and mental health</a:t>
            </a:r>
            <a:endParaRPr/>
          </a:p>
        </p:txBody>
      </p:sp>
      <p:sp>
        <p:nvSpPr>
          <p:cNvPr id="436" name="Google Shape;436;p39"/>
          <p:cNvSpPr/>
          <p:nvPr/>
        </p:nvSpPr>
        <p:spPr>
          <a:xfrm>
            <a:off x="7656521" y="0"/>
            <a:ext cx="851299" cy="35849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7" name="Google Shape;437;p39"/>
          <p:cNvSpPr txBox="1">
            <a:spLocks noGrp="1"/>
          </p:cNvSpPr>
          <p:nvPr>
            <p:ph type="body" idx="1"/>
          </p:nvPr>
        </p:nvSpPr>
        <p:spPr>
          <a:xfrm>
            <a:off x="628650" y="1369218"/>
            <a:ext cx="4168866" cy="3263504"/>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Font typeface="Calibri"/>
              <a:buAutoNum type="arabicPeriod" startAt="3"/>
            </a:pPr>
            <a:r>
              <a:rPr lang="en-US" sz="2800">
                <a:latin typeface="Calibri"/>
                <a:ea typeface="Calibri"/>
                <a:cs typeface="Calibri"/>
                <a:sym typeface="Calibri"/>
              </a:rPr>
              <a:t>Do you think there’s a connection between using things like </a:t>
            </a:r>
            <a:r>
              <a:rPr lang="en-US" sz="2800" b="1">
                <a:solidFill>
                  <a:schemeClr val="accent6"/>
                </a:solidFill>
                <a:latin typeface="Calibri"/>
                <a:ea typeface="Calibri"/>
                <a:cs typeface="Calibri"/>
                <a:sym typeface="Calibri"/>
              </a:rPr>
              <a:t>alcohol and drugs</a:t>
            </a:r>
            <a:r>
              <a:rPr lang="en-US" sz="2800">
                <a:latin typeface="Calibri"/>
                <a:ea typeface="Calibri"/>
                <a:cs typeface="Calibri"/>
                <a:sym typeface="Calibri"/>
              </a:rPr>
              <a:t>, to </a:t>
            </a:r>
            <a:r>
              <a:rPr lang="en-US" sz="2800" b="1">
                <a:solidFill>
                  <a:schemeClr val="accent6"/>
                </a:solidFill>
                <a:latin typeface="Calibri"/>
                <a:ea typeface="Calibri"/>
                <a:cs typeface="Calibri"/>
                <a:sym typeface="Calibri"/>
              </a:rPr>
              <a:t>mental health problems</a:t>
            </a:r>
            <a:r>
              <a:rPr lang="en-US" sz="2800">
                <a:latin typeface="Calibri"/>
                <a:ea typeface="Calibri"/>
                <a:cs typeface="Calibri"/>
                <a:sym typeface="Calibri"/>
              </a:rPr>
              <a:t>? Why or why not? </a:t>
            </a:r>
            <a:endParaRPr/>
          </a:p>
          <a:p>
            <a:pPr marL="171450" lvl="0" indent="0" algn="l" rtl="0">
              <a:lnSpc>
                <a:spcPct val="90000"/>
              </a:lnSpc>
              <a:spcBef>
                <a:spcPts val="750"/>
              </a:spcBef>
              <a:spcAft>
                <a:spcPts val="0"/>
              </a:spcAft>
              <a:buClr>
                <a:schemeClr val="dk1"/>
              </a:buClr>
              <a:buSzPts val="2800"/>
              <a:buNone/>
            </a:pPr>
            <a:endParaRPr sz="2800" i="1">
              <a:latin typeface="Calibri"/>
              <a:ea typeface="Calibri"/>
              <a:cs typeface="Calibri"/>
              <a:sym typeface="Calibri"/>
            </a:endParaRPr>
          </a:p>
        </p:txBody>
      </p:sp>
      <p:sp>
        <p:nvSpPr>
          <p:cNvPr id="438" name="Google Shape;438;p39"/>
          <p:cNvSpPr/>
          <p:nvPr/>
        </p:nvSpPr>
        <p:spPr>
          <a:xfrm>
            <a:off x="5115982" y="1968359"/>
            <a:ext cx="609320" cy="609320"/>
          </a:xfrm>
          <a:prstGeom prst="ellipse">
            <a:avLst/>
          </a:prstGeom>
          <a:noFill/>
          <a:ln w="1270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9" name="Google Shape;439;p39"/>
          <p:cNvSpPr/>
          <p:nvPr/>
        </p:nvSpPr>
        <p:spPr>
          <a:xfrm rot="-5400000">
            <a:off x="6684313" y="913898"/>
            <a:ext cx="1790700" cy="1790700"/>
          </a:xfrm>
          <a:prstGeom prst="blockArc">
            <a:avLst>
              <a:gd name="adj1" fmla="val 10800000"/>
              <a:gd name="adj2" fmla="val 0"/>
              <a:gd name="adj3"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40" name="Google Shape;440;p39"/>
          <p:cNvSpPr/>
          <p:nvPr/>
        </p:nvSpPr>
        <p:spPr>
          <a:xfrm>
            <a:off x="5115982" y="0"/>
            <a:ext cx="1736438" cy="1163244"/>
          </a:xfrm>
          <a:custGeom>
            <a:avLst/>
            <a:gdLst/>
            <a:ahLst/>
            <a:cxnLst/>
            <a:rect l="l" t="t" r="r" b="b"/>
            <a:pathLst>
              <a:path w="2315251" h="1550992" extrusionOk="0">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441" name="Google Shape;441;p39"/>
          <p:cNvCxnSpPr/>
          <p:nvPr/>
        </p:nvCxnSpPr>
        <p:spPr>
          <a:xfrm>
            <a:off x="8793478" y="998679"/>
            <a:ext cx="0" cy="1198281"/>
          </a:xfrm>
          <a:prstGeom prst="straightConnector1">
            <a:avLst/>
          </a:prstGeom>
          <a:noFill/>
          <a:ln w="127000" cap="rnd" cmpd="sng">
            <a:solidFill>
              <a:schemeClr val="accent4"/>
            </a:solidFill>
            <a:prstDash val="dash"/>
            <a:miter lim="800000"/>
            <a:headEnd type="none" w="sm" len="sm"/>
            <a:tailEnd type="none" w="sm" len="sm"/>
          </a:ln>
        </p:spPr>
      </p:cxnSp>
      <p:sp>
        <p:nvSpPr>
          <p:cNvPr id="442" name="Google Shape;442;p39"/>
          <p:cNvSpPr/>
          <p:nvPr/>
        </p:nvSpPr>
        <p:spPr>
          <a:xfrm>
            <a:off x="8254162" y="3084060"/>
            <a:ext cx="889838" cy="1328738"/>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39"/>
          <p:cNvSpPr txBox="1">
            <a:spLocks noGrp="1"/>
          </p:cNvSpPr>
          <p:nvPr>
            <p:ph type="sldNum" idx="12"/>
          </p:nvPr>
        </p:nvSpPr>
        <p:spPr>
          <a:xfrm>
            <a:off x="7335078" y="4767262"/>
            <a:ext cx="1180272"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34</a:t>
            </a:fld>
            <a:endParaRPr/>
          </a:p>
        </p:txBody>
      </p:sp>
      <p:sp>
        <p:nvSpPr>
          <p:cNvPr id="444" name="Google Shape;444;p39"/>
          <p:cNvSpPr/>
          <p:nvPr/>
        </p:nvSpPr>
        <p:spPr>
          <a:xfrm rot="-607105">
            <a:off x="4565205" y="3108841"/>
            <a:ext cx="3062574" cy="3062575"/>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39"/>
          <p:cNvSpPr/>
          <p:nvPr/>
        </p:nvSpPr>
        <p:spPr>
          <a:xfrm>
            <a:off x="5115982" y="3722002"/>
            <a:ext cx="1982514" cy="1421498"/>
          </a:xfrm>
          <a:custGeom>
            <a:avLst/>
            <a:gdLst/>
            <a:ahLst/>
            <a:cxnLst/>
            <a:rect l="l" t="t" r="r" b="b"/>
            <a:pathLst>
              <a:path w="2643352" h="1895331" extrusionOk="0">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grpSp>
        <p:nvGrpSpPr>
          <p:cNvPr id="451" name="Google Shape;451;p40"/>
          <p:cNvGrpSpPr/>
          <p:nvPr/>
        </p:nvGrpSpPr>
        <p:grpSpPr>
          <a:xfrm>
            <a:off x="0" y="878"/>
            <a:ext cx="9144000" cy="5142622"/>
            <a:chOff x="0" y="878"/>
            <a:chExt cx="9144000" cy="5142622"/>
          </a:xfrm>
        </p:grpSpPr>
        <p:pic>
          <p:nvPicPr>
            <p:cNvPr id="452" name="Google Shape;452;p40" descr="A couple of men standing in a field&#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453" name="Google Shape;453;p40"/>
            <p:cNvSpPr/>
            <p:nvPr/>
          </p:nvSpPr>
          <p:spPr>
            <a:xfrm>
              <a:off x="4752870" y="881"/>
              <a:ext cx="4391130" cy="5142619"/>
            </a:xfrm>
            <a:prstGeom prst="rect">
              <a:avLst/>
            </a:prstGeom>
            <a:solidFill>
              <a:srgbClr val="000000">
                <a:alpha val="7490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What should Ama do next? </a:t>
              </a:r>
              <a:endParaRPr/>
            </a:p>
            <a:p>
              <a:pPr marL="285750" marR="0" lvl="0" indent="-28575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Should she drink with her friends and just forget her problems? </a:t>
              </a:r>
              <a:endParaRPr/>
            </a:p>
            <a:p>
              <a:pPr marL="285750" marR="0" lvl="0" indent="-28575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Is there another option? </a:t>
              </a:r>
              <a:endParaRPr/>
            </a:p>
          </p:txBody>
        </p:sp>
      </p:grpSp>
      <p:sp>
        <p:nvSpPr>
          <p:cNvPr id="454" name="Google Shape;454;p40">
            <a:hlinkClick r:id="rId4" action="ppaction://hlinksldjump"/>
          </p:cNvPr>
          <p:cNvSpPr/>
          <p:nvPr/>
        </p:nvSpPr>
        <p:spPr>
          <a:xfrm>
            <a:off x="6457951" y="3028208"/>
            <a:ext cx="2302316" cy="1148889"/>
          </a:xfrm>
          <a:prstGeom prst="rightArrow">
            <a:avLst>
              <a:gd name="adj1" fmla="val 50000"/>
              <a:gd name="adj2" fmla="val 50000"/>
            </a:avLst>
          </a:prstGeom>
          <a:solidFill>
            <a:schemeClr val="accent6"/>
          </a:solidFill>
          <a:ln w="12700" cap="flat" cmpd="sng">
            <a:solidFill>
              <a:srgbClr val="2F491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i="1">
                <a:solidFill>
                  <a:schemeClr val="lt1"/>
                </a:solidFill>
                <a:latin typeface="Calibri"/>
                <a:ea typeface="Calibri"/>
                <a:cs typeface="Calibri"/>
                <a:sym typeface="Calibri"/>
              </a:rPr>
              <a:t>It’s just one drink, what’s the harm?</a:t>
            </a:r>
            <a:endParaRPr/>
          </a:p>
        </p:txBody>
      </p:sp>
      <p:sp>
        <p:nvSpPr>
          <p:cNvPr id="455" name="Google Shape;455;p40">
            <a:hlinkClick r:id="rId5" action="ppaction://hlinksldjump"/>
          </p:cNvPr>
          <p:cNvSpPr/>
          <p:nvPr/>
        </p:nvSpPr>
        <p:spPr>
          <a:xfrm>
            <a:off x="6699110" y="3962705"/>
            <a:ext cx="2302316" cy="1148889"/>
          </a:xfrm>
          <a:prstGeom prst="rightArrow">
            <a:avLst>
              <a:gd name="adj1" fmla="val 50000"/>
              <a:gd name="adj2" fmla="val 50000"/>
            </a:avLst>
          </a:prstGeom>
          <a:solidFill>
            <a:schemeClr val="accent5"/>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i="1">
                <a:solidFill>
                  <a:schemeClr val="lt1"/>
                </a:solidFill>
                <a:latin typeface="Calibri"/>
                <a:ea typeface="Calibri"/>
                <a:cs typeface="Calibri"/>
                <a:sym typeface="Calibri"/>
              </a:rPr>
              <a:t>Thanks, but no thanks. </a:t>
            </a:r>
            <a:endParaRPr/>
          </a:p>
        </p:txBody>
      </p:sp>
      <p:sp>
        <p:nvSpPr>
          <p:cNvPr id="456" name="Google Shape;456;p4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Google Shape;462;p41" descr="A person sitting on a bed with green frogs on it&#10;&#10;Description automatically generated"/>
          <p:cNvPicPr preferRelativeResize="0"/>
          <p:nvPr/>
        </p:nvPicPr>
        <p:blipFill rotWithShape="1">
          <a:blip r:embed="rId3">
            <a:alphaModFix/>
          </a:blip>
          <a:srcRect/>
          <a:stretch/>
        </p:blipFill>
        <p:spPr>
          <a:xfrm>
            <a:off x="-1" y="878"/>
            <a:ext cx="9145565" cy="5142621"/>
          </a:xfrm>
          <a:prstGeom prst="rect">
            <a:avLst/>
          </a:prstGeom>
          <a:noFill/>
          <a:ln>
            <a:noFill/>
          </a:ln>
        </p:spPr>
      </p:pic>
      <p:sp>
        <p:nvSpPr>
          <p:cNvPr id="463" name="Google Shape;463;p41"/>
          <p:cNvSpPr/>
          <p:nvPr/>
        </p:nvSpPr>
        <p:spPr>
          <a:xfrm>
            <a:off x="0" y="0"/>
            <a:ext cx="2980706" cy="783770"/>
          </a:xfrm>
          <a:prstGeom prst="rect">
            <a:avLst/>
          </a:prstGeom>
          <a:solidFill>
            <a:srgbClr val="000000">
              <a:alpha val="74901"/>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800">
                <a:solidFill>
                  <a:schemeClr val="lt1"/>
                </a:solidFill>
                <a:latin typeface="Arial"/>
                <a:ea typeface="Arial"/>
                <a:cs typeface="Arial"/>
                <a:sym typeface="Arial"/>
              </a:rPr>
              <a:t>Six months later…</a:t>
            </a:r>
            <a:endParaRPr/>
          </a:p>
        </p:txBody>
      </p:sp>
      <p:sp>
        <p:nvSpPr>
          <p:cNvPr id="464" name="Google Shape;464;p4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pic>
        <p:nvPicPr>
          <p:cNvPr id="469" name="Google Shape;469;p42" descr="A person and person standing in a field&#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470" name="Google Shape;470;p4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37</a:t>
            </a:fld>
            <a:endParaRPr/>
          </a:p>
        </p:txBody>
      </p:sp>
      <p:grpSp>
        <p:nvGrpSpPr>
          <p:cNvPr id="471" name="Google Shape;471;p42"/>
          <p:cNvGrpSpPr/>
          <p:nvPr/>
        </p:nvGrpSpPr>
        <p:grpSpPr>
          <a:xfrm>
            <a:off x="-871025" y="-844041"/>
            <a:ext cx="3614402" cy="3118680"/>
            <a:chOff x="-871025" y="-844041"/>
            <a:chExt cx="3614402" cy="3118680"/>
          </a:xfrm>
        </p:grpSpPr>
        <p:sp>
          <p:nvSpPr>
            <p:cNvPr id="472" name="Google Shape;472;p42"/>
            <p:cNvSpPr/>
            <p:nvPr/>
          </p:nvSpPr>
          <p:spPr>
            <a:xfrm rot="-713047">
              <a:off x="-645306" y="-545383"/>
              <a:ext cx="3162965" cy="2521364"/>
            </a:xfrm>
            <a:prstGeom prst="ellipse">
              <a:avLst/>
            </a:prstGeom>
            <a:solidFill>
              <a:srgbClr val="000000">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3" name="Google Shape;473;p42"/>
            <p:cNvSpPr txBox="1"/>
            <p:nvPr/>
          </p:nvSpPr>
          <p:spPr>
            <a:xfrm>
              <a:off x="64395" y="64394"/>
              <a:ext cx="2454216" cy="1631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lt1"/>
                  </a:solidFill>
                  <a:latin typeface="Arial"/>
                  <a:ea typeface="Arial"/>
                  <a:cs typeface="Arial"/>
                  <a:sym typeface="Arial"/>
                </a:rPr>
                <a:t>“Thanks, but I’m okay. Just talking with you guys is helping me to feel better.” </a:t>
              </a: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43"/>
          <p:cNvSpPr txBox="1">
            <a:spLocks noGrp="1"/>
          </p:cNvSpPr>
          <p:nvPr>
            <p:ph type="title"/>
          </p:nvPr>
        </p:nvSpPr>
        <p:spPr>
          <a:xfrm>
            <a:off x="154880" y="273843"/>
            <a:ext cx="4412258" cy="13554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a:t>Resources</a:t>
            </a:r>
            <a:endParaRPr sz="4400"/>
          </a:p>
        </p:txBody>
      </p:sp>
      <p:sp>
        <p:nvSpPr>
          <p:cNvPr id="480" name="Google Shape;480;p43"/>
          <p:cNvSpPr txBox="1">
            <a:spLocks noGrp="1"/>
          </p:cNvSpPr>
          <p:nvPr>
            <p:ph type="body" idx="1"/>
          </p:nvPr>
        </p:nvSpPr>
        <p:spPr>
          <a:xfrm>
            <a:off x="154879" y="1365161"/>
            <a:ext cx="4567139" cy="3267561"/>
          </a:xfrm>
          <a:prstGeom prst="rect">
            <a:avLst/>
          </a:prstGeom>
          <a:noFill/>
          <a:ln>
            <a:noFill/>
          </a:ln>
        </p:spPr>
        <p:txBody>
          <a:bodyPr spcFirstLastPara="1" wrap="square" lIns="91425" tIns="45700" rIns="91425" bIns="45700" anchor="t" anchorCtr="0">
            <a:noAutofit/>
          </a:bodyPr>
          <a:lstStyle/>
          <a:p>
            <a:pPr marL="452628" marR="0" lvl="0" indent="-452628" algn="l" rtl="0">
              <a:lnSpc>
                <a:spcPct val="90000"/>
              </a:lnSpc>
              <a:spcBef>
                <a:spcPts val="0"/>
              </a:spcBef>
              <a:spcAft>
                <a:spcPts val="0"/>
              </a:spcAft>
              <a:buClr>
                <a:srgbClr val="000000"/>
              </a:buClr>
              <a:buSzPts val="2800"/>
              <a:buFont typeface="Calibri"/>
              <a:buAutoNum type="arabicPeriod" startAt="4"/>
            </a:pPr>
            <a:r>
              <a:rPr lang="en-US" sz="2800" b="0" i="0" u="none" strike="noStrike" cap="none">
                <a:solidFill>
                  <a:srgbClr val="000000"/>
                </a:solidFill>
                <a:latin typeface="Calibri"/>
                <a:ea typeface="Calibri"/>
                <a:cs typeface="Calibri"/>
                <a:sym typeface="Calibri"/>
              </a:rPr>
              <a:t>In your school, how do students learn about the </a:t>
            </a:r>
            <a:r>
              <a:rPr lang="en-US" sz="2800" b="1" i="0" u="none" strike="noStrike" cap="none">
                <a:solidFill>
                  <a:schemeClr val="accent6"/>
                </a:solidFill>
                <a:latin typeface="Calibri"/>
                <a:ea typeface="Calibri"/>
                <a:cs typeface="Calibri"/>
                <a:sym typeface="Calibri"/>
              </a:rPr>
              <a:t>risks and consequences</a:t>
            </a:r>
            <a:r>
              <a:rPr lang="en-US" sz="2800">
                <a:solidFill>
                  <a:srgbClr val="000000"/>
                </a:solidFill>
                <a:latin typeface="Calibri"/>
                <a:ea typeface="Calibri"/>
                <a:cs typeface="Calibri"/>
                <a:sym typeface="Calibri"/>
              </a:rPr>
              <a:t> </a:t>
            </a:r>
            <a:r>
              <a:rPr lang="en-US" sz="2800" b="0" i="0" u="none" strike="noStrike" cap="none">
                <a:solidFill>
                  <a:srgbClr val="000000"/>
                </a:solidFill>
                <a:latin typeface="Calibri"/>
                <a:ea typeface="Calibri"/>
                <a:cs typeface="Calibri"/>
                <a:sym typeface="Calibri"/>
              </a:rPr>
              <a:t>of substance use? </a:t>
            </a:r>
            <a:endParaRPr sz="2800" b="0" i="1" u="none" strike="noStrike" cap="none">
              <a:solidFill>
                <a:srgbClr val="000000"/>
              </a:solidFill>
              <a:latin typeface="Calibri"/>
              <a:ea typeface="Calibri"/>
              <a:cs typeface="Calibri"/>
              <a:sym typeface="Calibri"/>
            </a:endParaRPr>
          </a:p>
          <a:p>
            <a:pPr marL="860552" marR="0" lvl="1" indent="-403733" algn="l" rtl="0">
              <a:lnSpc>
                <a:spcPct val="90000"/>
              </a:lnSpc>
              <a:spcBef>
                <a:spcPts val="600"/>
              </a:spcBef>
              <a:spcAft>
                <a:spcPts val="0"/>
              </a:spcAft>
              <a:buClr>
                <a:srgbClr val="C55A11"/>
              </a:buClr>
              <a:buSzPts val="2800"/>
              <a:buFont typeface="Calibri"/>
              <a:buAutoNum type="alphaLcParenR"/>
            </a:pPr>
            <a:r>
              <a:rPr lang="en-US" sz="2800">
                <a:solidFill>
                  <a:srgbClr val="C55A11"/>
                </a:solidFill>
                <a:latin typeface="Calibri"/>
                <a:ea typeface="Calibri"/>
                <a:cs typeface="Calibri"/>
                <a:sym typeface="Calibri"/>
              </a:rPr>
              <a:t>Are these programs </a:t>
            </a:r>
            <a:r>
              <a:rPr lang="en-US" sz="2800" b="1" i="0" u="none" strike="noStrike" cap="none">
                <a:solidFill>
                  <a:srgbClr val="C55A11"/>
                </a:solidFill>
                <a:latin typeface="Calibri"/>
                <a:ea typeface="Calibri"/>
                <a:cs typeface="Calibri"/>
                <a:sym typeface="Calibri"/>
              </a:rPr>
              <a:t>useful</a:t>
            </a:r>
            <a:r>
              <a:rPr lang="en-US" sz="2800" b="0" i="0" u="none" strike="noStrike" cap="none">
                <a:solidFill>
                  <a:srgbClr val="C55A11"/>
                </a:solidFill>
                <a:latin typeface="Calibri"/>
                <a:ea typeface="Calibri"/>
                <a:cs typeface="Calibri"/>
                <a:sym typeface="Calibri"/>
              </a:rPr>
              <a:t>?</a:t>
            </a:r>
            <a:endParaRPr/>
          </a:p>
          <a:p>
            <a:pPr marL="860552" marR="0" lvl="1" indent="-403733" algn="l" rtl="0">
              <a:lnSpc>
                <a:spcPct val="90000"/>
              </a:lnSpc>
              <a:spcBef>
                <a:spcPts val="600"/>
              </a:spcBef>
              <a:spcAft>
                <a:spcPts val="0"/>
              </a:spcAft>
              <a:buClr>
                <a:schemeClr val="accent6"/>
              </a:buClr>
              <a:buSzPts val="2800"/>
              <a:buFont typeface="Calibri"/>
              <a:buAutoNum type="alphaLcParenR"/>
            </a:pPr>
            <a:r>
              <a:rPr lang="en-US" sz="2800">
                <a:solidFill>
                  <a:schemeClr val="accent6"/>
                </a:solidFill>
                <a:latin typeface="Calibri"/>
                <a:ea typeface="Calibri"/>
                <a:cs typeface="Calibri"/>
                <a:sym typeface="Calibri"/>
              </a:rPr>
              <a:t>What could make them </a:t>
            </a:r>
            <a:r>
              <a:rPr lang="en-US" sz="2800" b="1">
                <a:solidFill>
                  <a:schemeClr val="accent6"/>
                </a:solidFill>
                <a:latin typeface="Calibri"/>
                <a:ea typeface="Calibri"/>
                <a:cs typeface="Calibri"/>
                <a:sym typeface="Calibri"/>
              </a:rPr>
              <a:t>more effective</a:t>
            </a:r>
            <a:r>
              <a:rPr lang="en-US" sz="2800">
                <a:solidFill>
                  <a:schemeClr val="accent6"/>
                </a:solidFill>
                <a:latin typeface="Calibri"/>
                <a:ea typeface="Calibri"/>
                <a:cs typeface="Calibri"/>
                <a:sym typeface="Calibri"/>
              </a:rPr>
              <a:t>?</a:t>
            </a:r>
            <a:endParaRPr sz="2800" b="0" i="0" u="none" strike="noStrike" cap="none">
              <a:solidFill>
                <a:schemeClr val="accent6"/>
              </a:solidFill>
              <a:latin typeface="Calibri"/>
              <a:ea typeface="Calibri"/>
              <a:cs typeface="Calibri"/>
              <a:sym typeface="Calibri"/>
            </a:endParaRPr>
          </a:p>
        </p:txBody>
      </p:sp>
      <p:sp>
        <p:nvSpPr>
          <p:cNvPr id="481" name="Google Shape;481;p43"/>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None/>
            </a:pPr>
            <a:fld id="{00000000-1234-1234-1234-123412341234}" type="slidenum">
              <a:rPr lang="en-US" sz="1200">
                <a:solidFill>
                  <a:srgbClr val="FFFFFF"/>
                </a:solidFill>
                <a:latin typeface="Calibri"/>
                <a:ea typeface="Calibri"/>
                <a:cs typeface="Calibri"/>
                <a:sym typeface="Calibri"/>
              </a:rPr>
              <a:t>38</a:t>
            </a:fld>
            <a:endParaRPr sz="1200">
              <a:solidFill>
                <a:srgbClr val="FFFFFF"/>
              </a:solidFill>
              <a:latin typeface="Calibri"/>
              <a:ea typeface="Calibri"/>
              <a:cs typeface="Calibri"/>
              <a:sym typeface="Calibri"/>
            </a:endParaRPr>
          </a:p>
        </p:txBody>
      </p:sp>
      <p:pic>
        <p:nvPicPr>
          <p:cNvPr id="482" name="Google Shape;482;p43" descr="A couple of men standing in a field&#10;&#10;Description automatically generated"/>
          <p:cNvPicPr preferRelativeResize="0"/>
          <p:nvPr/>
        </p:nvPicPr>
        <p:blipFill rotWithShape="1">
          <a:blip r:embed="rId3">
            <a:alphaModFix/>
          </a:blip>
          <a:srcRect l="5361" r="45730"/>
          <a:stretch/>
        </p:blipFill>
        <p:spPr>
          <a:xfrm>
            <a:off x="4671911" y="0"/>
            <a:ext cx="4472089" cy="5143490"/>
          </a:xfrm>
          <a:custGeom>
            <a:avLst/>
            <a:gdLst/>
            <a:ahLst/>
            <a:cxnLst/>
            <a:rect l="l" t="t" r="r" b="b"/>
            <a:pathLst>
              <a:path w="5962785" h="6858000" extrusionOk="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7"/>
        <p:cNvGrpSpPr/>
        <p:nvPr/>
      </p:nvGrpSpPr>
      <p:grpSpPr>
        <a:xfrm>
          <a:off x="0" y="0"/>
          <a:ext cx="0" cy="0"/>
          <a:chOff x="0" y="0"/>
          <a:chExt cx="0" cy="0"/>
        </a:xfrm>
      </p:grpSpPr>
      <p:sp>
        <p:nvSpPr>
          <p:cNvPr id="488" name="Google Shape;488;p44"/>
          <p:cNvSpPr/>
          <p:nvPr/>
        </p:nvSpPr>
        <p:spPr>
          <a:xfrm>
            <a:off x="0" y="0"/>
            <a:ext cx="9144000" cy="51435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89" name="Google Shape;489;p44"/>
          <p:cNvSpPr txBox="1">
            <a:spLocks noGrp="1"/>
          </p:cNvSpPr>
          <p:nvPr>
            <p:ph type="title"/>
          </p:nvPr>
        </p:nvSpPr>
        <p:spPr>
          <a:xfrm>
            <a:off x="628650" y="344897"/>
            <a:ext cx="7886700" cy="7534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300"/>
              <a:buFont typeface="Calibri"/>
              <a:buNone/>
            </a:pPr>
            <a:r>
              <a:rPr lang="en-US">
                <a:solidFill>
                  <a:srgbClr val="FFFFFF"/>
                </a:solidFill>
              </a:rPr>
              <a:t>Resources</a:t>
            </a:r>
            <a:endParaRPr/>
          </a:p>
        </p:txBody>
      </p:sp>
      <p:sp>
        <p:nvSpPr>
          <p:cNvPr id="490" name="Google Shape;490;p44"/>
          <p:cNvSpPr/>
          <p:nvPr/>
        </p:nvSpPr>
        <p:spPr>
          <a:xfrm>
            <a:off x="434622" y="1190977"/>
            <a:ext cx="8274756" cy="3576285"/>
          </a:xfrm>
          <a:prstGeom prst="roundRect">
            <a:avLst>
              <a:gd name="adj" fmla="val 3174"/>
            </a:avLst>
          </a:prstGeom>
          <a:solidFill>
            <a:schemeClr val="lt1">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91" name="Google Shape;491;p44"/>
          <p:cNvSpPr/>
          <p:nvPr/>
        </p:nvSpPr>
        <p:spPr>
          <a:xfrm>
            <a:off x="1067228" y="1350683"/>
            <a:ext cx="7009544" cy="2900538"/>
          </a:xfrm>
          <a:prstGeom prst="rect">
            <a:avLst/>
          </a:prstGeom>
          <a:noFill/>
          <a:ln>
            <a:noFill/>
          </a:ln>
        </p:spPr>
        <p:txBody>
          <a:bodyPr spcFirstLastPara="1" wrap="square" lIns="91425" tIns="45700" rIns="91425" bIns="45700" anchor="t" anchorCtr="0">
            <a:noAutofit/>
          </a:bodyPr>
          <a:lstStyle/>
          <a:p>
            <a:pPr marL="514350" marR="0" lvl="0" indent="-514350" algn="l" rtl="0">
              <a:lnSpc>
                <a:spcPct val="100000"/>
              </a:lnSpc>
              <a:spcBef>
                <a:spcPts val="0"/>
              </a:spcBef>
              <a:spcAft>
                <a:spcPts val="0"/>
              </a:spcAft>
              <a:buClr>
                <a:srgbClr val="000000"/>
              </a:buClr>
              <a:buSzPts val="2800"/>
              <a:buFont typeface="Calibri"/>
              <a:buAutoNum type="arabicPeriod" startAt="5"/>
            </a:pPr>
            <a:r>
              <a:rPr lang="en-US" sz="2800" b="0" i="0" u="none" strike="noStrike" cap="none">
                <a:solidFill>
                  <a:srgbClr val="000000"/>
                </a:solidFill>
                <a:latin typeface="Calibri"/>
                <a:ea typeface="Calibri"/>
                <a:cs typeface="Calibri"/>
                <a:sym typeface="Calibri"/>
              </a:rPr>
              <a:t>In your school, what is the </a:t>
            </a:r>
            <a:r>
              <a:rPr lang="en-US" sz="2800" b="1" i="0" u="none" strike="noStrike" cap="none">
                <a:solidFill>
                  <a:srgbClr val="70AD47"/>
                </a:solidFill>
                <a:latin typeface="Calibri"/>
                <a:ea typeface="Calibri"/>
                <a:cs typeface="Calibri"/>
                <a:sym typeface="Calibri"/>
              </a:rPr>
              <a:t>attitude</a:t>
            </a:r>
            <a:r>
              <a:rPr lang="en-US" sz="2800" b="0" i="0" u="none" strike="noStrike" cap="none">
                <a:solidFill>
                  <a:srgbClr val="000000"/>
                </a:solidFill>
                <a:latin typeface="Calibri"/>
                <a:ea typeface="Calibri"/>
                <a:cs typeface="Calibri"/>
                <a:sym typeface="Calibri"/>
              </a:rPr>
              <a:t> towards students who struggle with substance use?</a:t>
            </a:r>
            <a:endParaRPr/>
          </a:p>
          <a:p>
            <a:pPr marL="977900" marR="0" lvl="1" indent="-458788" algn="l" rtl="0">
              <a:lnSpc>
                <a:spcPct val="100000"/>
              </a:lnSpc>
              <a:spcBef>
                <a:spcPts val="0"/>
              </a:spcBef>
              <a:spcAft>
                <a:spcPts val="0"/>
              </a:spcAft>
              <a:buClr>
                <a:srgbClr val="C55A11"/>
              </a:buClr>
              <a:buSzPts val="2800"/>
              <a:buFont typeface="Calibri"/>
              <a:buAutoNum type="alphaLcParenR"/>
            </a:pPr>
            <a:r>
              <a:rPr lang="en-US" sz="2800" b="0" i="0" u="none" strike="noStrike" cap="none">
                <a:solidFill>
                  <a:srgbClr val="C55A11"/>
                </a:solidFill>
                <a:latin typeface="Calibri"/>
                <a:ea typeface="Calibri"/>
                <a:cs typeface="Calibri"/>
                <a:sym typeface="Calibri"/>
              </a:rPr>
              <a:t>Is there stigma, or is it supportive? </a:t>
            </a:r>
            <a:endParaRPr/>
          </a:p>
          <a:p>
            <a:pPr marL="977900" marR="0" lvl="1" indent="-458788" algn="l" rtl="0">
              <a:lnSpc>
                <a:spcPct val="100000"/>
              </a:lnSpc>
              <a:spcBef>
                <a:spcPts val="0"/>
              </a:spcBef>
              <a:spcAft>
                <a:spcPts val="0"/>
              </a:spcAft>
              <a:buClr>
                <a:schemeClr val="accent6"/>
              </a:buClr>
              <a:buSzPts val="2800"/>
              <a:buFont typeface="Calibri"/>
              <a:buAutoNum type="alphaLcParenR"/>
            </a:pPr>
            <a:r>
              <a:rPr lang="en-US" sz="2800" b="0" i="0" u="none" strike="noStrike" cap="none">
                <a:solidFill>
                  <a:schemeClr val="accent6"/>
                </a:solidFill>
                <a:latin typeface="Calibri"/>
                <a:ea typeface="Calibri"/>
                <a:cs typeface="Calibri"/>
                <a:sym typeface="Calibri"/>
              </a:rPr>
              <a:t>How can schools make it easier for students who use drugs or alcohol to ask for help? </a:t>
            </a:r>
            <a:endParaRPr/>
          </a:p>
        </p:txBody>
      </p:sp>
      <p:sp>
        <p:nvSpPr>
          <p:cNvPr id="492" name="Google Shape;492;p44"/>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888888"/>
              </a:buClr>
              <a:buSzPts val="900"/>
              <a:buFont typeface="Calibri"/>
              <a:buNone/>
            </a:pPr>
            <a:fld id="{00000000-1234-1234-1234-123412341234}" type="slidenum">
              <a:rPr lang="en-US" sz="900" b="0" i="0" u="none" strike="noStrike" cap="none">
                <a:solidFill>
                  <a:srgbClr val="888888"/>
                </a:solidFill>
                <a:latin typeface="Calibri"/>
                <a:ea typeface="Calibri"/>
                <a:cs typeface="Calibri"/>
                <a:sym typeface="Calibri"/>
              </a:rPr>
              <a:t>39</a:t>
            </a:fld>
            <a:endParaRPr sz="900" b="0" i="0" u="none" strike="noStrike" cap="none">
              <a:solidFill>
                <a:srgbClr val="888888"/>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7"/>
        <p:cNvGrpSpPr/>
        <p:nvPr/>
      </p:nvGrpSpPr>
      <p:grpSpPr>
        <a:xfrm>
          <a:off x="0" y="0"/>
          <a:ext cx="0" cy="0"/>
          <a:chOff x="0" y="0"/>
          <a:chExt cx="0" cy="0"/>
        </a:xfrm>
      </p:grpSpPr>
      <p:sp>
        <p:nvSpPr>
          <p:cNvPr id="498" name="Google Shape;498;p45"/>
          <p:cNvSpPr/>
          <p:nvPr/>
        </p:nvSpPr>
        <p:spPr>
          <a:xfrm>
            <a:off x="0" y="0"/>
            <a:ext cx="9141714" cy="51434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99" name="Google Shape;499;p45"/>
          <p:cNvSpPr/>
          <p:nvPr/>
        </p:nvSpPr>
        <p:spPr>
          <a:xfrm>
            <a:off x="0" y="0"/>
            <a:ext cx="9144000" cy="51435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500" name="Google Shape;500;p45" descr="A couple of men standing in a field&#10;&#10;Description automatically generated"/>
          <p:cNvPicPr preferRelativeResize="0">
            <a:picLocks noGrp="1"/>
          </p:cNvPicPr>
          <p:nvPr>
            <p:ph type="body" idx="2"/>
          </p:nvPr>
        </p:nvPicPr>
        <p:blipFill rotWithShape="1">
          <a:blip r:embed="rId3">
            <a:alphaModFix amt="35000"/>
          </a:blip>
          <a:srcRect/>
          <a:stretch/>
        </p:blipFill>
        <p:spPr>
          <a:xfrm>
            <a:off x="20" y="10"/>
            <a:ext cx="9143980" cy="5143490"/>
          </a:xfrm>
          <a:prstGeom prst="rect">
            <a:avLst/>
          </a:prstGeom>
          <a:noFill/>
          <a:ln>
            <a:noFill/>
          </a:ln>
        </p:spPr>
      </p:pic>
      <p:sp>
        <p:nvSpPr>
          <p:cNvPr id="501" name="Google Shape;501;p45"/>
          <p:cNvSpPr txBox="1">
            <a:spLocks noGrp="1"/>
          </p:cNvSpPr>
          <p:nvPr>
            <p:ph type="title"/>
          </p:nvPr>
        </p:nvSpPr>
        <p:spPr>
          <a:xfrm>
            <a:off x="673907" y="546679"/>
            <a:ext cx="7569082" cy="110245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US" sz="4400">
                <a:solidFill>
                  <a:srgbClr val="FFFFFF"/>
                </a:solidFill>
              </a:rPr>
              <a:t>Peer Pressure</a:t>
            </a:r>
            <a:endParaRPr/>
          </a:p>
        </p:txBody>
      </p:sp>
      <p:sp>
        <p:nvSpPr>
          <p:cNvPr id="502" name="Google Shape;502;p45"/>
          <p:cNvSpPr txBox="1">
            <a:spLocks noGrp="1"/>
          </p:cNvSpPr>
          <p:nvPr>
            <p:ph type="body" idx="1"/>
          </p:nvPr>
        </p:nvSpPr>
        <p:spPr>
          <a:xfrm>
            <a:off x="673907" y="1459832"/>
            <a:ext cx="7793810" cy="3136989"/>
          </a:xfrm>
          <a:prstGeom prst="rect">
            <a:avLst/>
          </a:prstGeom>
          <a:noFill/>
          <a:ln>
            <a:noFill/>
          </a:ln>
        </p:spPr>
        <p:txBody>
          <a:bodyPr spcFirstLastPara="1" wrap="square" lIns="91425" tIns="45700" rIns="91425" bIns="45700" anchor="t" anchorCtr="0">
            <a:noAutofit/>
          </a:bodyPr>
          <a:lstStyle/>
          <a:p>
            <a:pPr marL="514350" marR="0" lvl="0" indent="-514350" algn="l" rtl="0">
              <a:lnSpc>
                <a:spcPct val="115000"/>
              </a:lnSpc>
              <a:spcBef>
                <a:spcPts val="0"/>
              </a:spcBef>
              <a:spcAft>
                <a:spcPts val="0"/>
              </a:spcAft>
              <a:buClr>
                <a:schemeClr val="lt1"/>
              </a:buClr>
              <a:buSzPts val="2800"/>
              <a:buFont typeface="Calibri"/>
              <a:buAutoNum type="arabicPeriod" startAt="6"/>
            </a:pPr>
            <a:r>
              <a:rPr lang="en-US" sz="2800" b="0" i="0" u="none" strike="noStrike" cap="none">
                <a:solidFill>
                  <a:schemeClr val="lt1"/>
                </a:solidFill>
                <a:latin typeface="Calibri"/>
                <a:ea typeface="Calibri"/>
                <a:cs typeface="Calibri"/>
                <a:sym typeface="Calibri"/>
              </a:rPr>
              <a:t>Think of a time when it was hard to say "no" to friends? What made that difficult?</a:t>
            </a:r>
            <a:endParaRPr sz="2800" b="0" i="0" u="none" strike="noStrike" cap="none">
              <a:solidFill>
                <a:schemeClr val="lt1"/>
              </a:solidFill>
              <a:latin typeface="Arial"/>
              <a:ea typeface="Arial"/>
              <a:cs typeface="Arial"/>
              <a:sym typeface="Arial"/>
            </a:endParaRPr>
          </a:p>
          <a:p>
            <a:pPr marL="452628" marR="0" lvl="0" indent="-452628" algn="l" rtl="0">
              <a:lnSpc>
                <a:spcPct val="115000"/>
              </a:lnSpc>
              <a:spcBef>
                <a:spcPts val="600"/>
              </a:spcBef>
              <a:spcAft>
                <a:spcPts val="0"/>
              </a:spcAft>
              <a:buClr>
                <a:schemeClr val="lt1"/>
              </a:buClr>
              <a:buSzPts val="2800"/>
              <a:buFont typeface="Calibri"/>
              <a:buAutoNum type="arabicPeriod" startAt="6"/>
            </a:pPr>
            <a:r>
              <a:rPr lang="en-US" sz="2800" b="0" i="0" u="none" strike="noStrike" cap="none">
                <a:solidFill>
                  <a:schemeClr val="lt1"/>
                </a:solidFill>
                <a:latin typeface="Calibri"/>
                <a:ea typeface="Calibri"/>
                <a:cs typeface="Calibri"/>
                <a:sym typeface="Calibri"/>
              </a:rPr>
              <a:t>What are some ways you’ve learned, or think could help students stand up to peer pressure? </a:t>
            </a:r>
            <a:endParaRPr sz="2800" b="0" i="0" u="none" strike="noStrike" cap="none">
              <a:solidFill>
                <a:schemeClr val="lt1"/>
              </a:solidFill>
              <a:latin typeface="Arial"/>
              <a:ea typeface="Arial"/>
              <a:cs typeface="Arial"/>
              <a:sym typeface="Arial"/>
            </a:endParaRPr>
          </a:p>
          <a:p>
            <a:pPr marL="854964" marR="0" lvl="1" indent="-452628" algn="l" rtl="0">
              <a:lnSpc>
                <a:spcPct val="115000"/>
              </a:lnSpc>
              <a:spcBef>
                <a:spcPts val="600"/>
              </a:spcBef>
              <a:spcAft>
                <a:spcPts val="0"/>
              </a:spcAft>
              <a:buClr>
                <a:srgbClr val="F4B081"/>
              </a:buClr>
              <a:buSzPts val="2800"/>
              <a:buFont typeface="Calibri"/>
              <a:buAutoNum type="alphaLcParenR"/>
            </a:pPr>
            <a:r>
              <a:rPr lang="en-US" sz="2800" b="0" i="0" u="none" strike="noStrike" cap="none">
                <a:solidFill>
                  <a:srgbClr val="F4B081"/>
                </a:solidFill>
                <a:latin typeface="Calibri"/>
                <a:ea typeface="Calibri"/>
                <a:cs typeface="Calibri"/>
                <a:sym typeface="Calibri"/>
              </a:rPr>
              <a:t>How can these be supported or enhanced by school programs?</a:t>
            </a:r>
            <a:endParaRPr sz="2800" b="0" i="0" u="none" strike="noStrike" cap="none">
              <a:solidFill>
                <a:srgbClr val="F4B081"/>
              </a:solidFill>
              <a:latin typeface="Arial"/>
              <a:ea typeface="Arial"/>
              <a:cs typeface="Arial"/>
              <a:sym typeface="Arial"/>
            </a:endParaRPr>
          </a:p>
        </p:txBody>
      </p:sp>
      <p:sp>
        <p:nvSpPr>
          <p:cNvPr id="503" name="Google Shape;503;p45"/>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rgbClr val="FFFFFF"/>
                </a:solidFill>
                <a:latin typeface="Calibri"/>
                <a:ea typeface="Calibri"/>
                <a:cs typeface="Calibri"/>
                <a:sym typeface="Calibri"/>
              </a:rPr>
              <a:t>40</a:t>
            </a:fld>
            <a:endParaRPr>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02">
                                            <p:txEl>
                                              <p:pRg st="0" end="0"/>
                                            </p:txEl>
                                          </p:spTgt>
                                        </p:tgtEl>
                                      </p:cBhvr>
                                    </p:animEffect>
                                    <p:set>
                                      <p:cBhvr>
                                        <p:cTn id="7" dur="1" fill="hold">
                                          <p:stCondLst>
                                            <p:cond delay="500"/>
                                          </p:stCondLst>
                                        </p:cTn>
                                        <p:tgtEl>
                                          <p:spTgt spid="502">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02">
                                            <p:txEl>
                                              <p:pRg st="1" end="1"/>
                                            </p:txEl>
                                          </p:spTgt>
                                        </p:tgtEl>
                                      </p:cBhvr>
                                    </p:animEffect>
                                    <p:set>
                                      <p:cBhvr>
                                        <p:cTn id="12" dur="1" fill="hold">
                                          <p:stCondLst>
                                            <p:cond delay="500"/>
                                          </p:stCondLst>
                                        </p:cTn>
                                        <p:tgtEl>
                                          <p:spTgt spid="502">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02">
                                            <p:txEl>
                                              <p:pRg st="2" end="2"/>
                                            </p:txEl>
                                          </p:spTgt>
                                        </p:tgtEl>
                                      </p:cBhvr>
                                    </p:animEffect>
                                    <p:set>
                                      <p:cBhvr>
                                        <p:cTn id="17" dur="1" fill="hold">
                                          <p:stCondLst>
                                            <p:cond delay="500"/>
                                          </p:stCondLst>
                                        </p:cTn>
                                        <p:tgtEl>
                                          <p:spTgt spid="502">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8"/>
        <p:cNvGrpSpPr/>
        <p:nvPr/>
      </p:nvGrpSpPr>
      <p:grpSpPr>
        <a:xfrm>
          <a:off x="0" y="0"/>
          <a:ext cx="0" cy="0"/>
          <a:chOff x="0" y="0"/>
          <a:chExt cx="0" cy="0"/>
        </a:xfrm>
      </p:grpSpPr>
      <p:sp>
        <p:nvSpPr>
          <p:cNvPr id="509" name="Google Shape;509;p46"/>
          <p:cNvSpPr/>
          <p:nvPr/>
        </p:nvSpPr>
        <p:spPr>
          <a:xfrm>
            <a:off x="2286" y="3219"/>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0" name="Google Shape;510;p46"/>
          <p:cNvSpPr/>
          <p:nvPr/>
        </p:nvSpPr>
        <p:spPr>
          <a:xfrm>
            <a:off x="0" y="-3"/>
            <a:ext cx="3125451" cy="51435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1" name="Google Shape;511;p46"/>
          <p:cNvSpPr txBox="1">
            <a:spLocks noGrp="1"/>
          </p:cNvSpPr>
          <p:nvPr>
            <p:ph type="title"/>
          </p:nvPr>
        </p:nvSpPr>
        <p:spPr>
          <a:xfrm>
            <a:off x="515125" y="443508"/>
            <a:ext cx="2400300" cy="418921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Peer Pressure</a:t>
            </a:r>
            <a:endParaRPr/>
          </a:p>
        </p:txBody>
      </p:sp>
      <p:sp>
        <p:nvSpPr>
          <p:cNvPr id="512" name="Google Shape;512;p46"/>
          <p:cNvSpPr txBox="1">
            <a:spLocks noGrp="1"/>
          </p:cNvSpPr>
          <p:nvPr>
            <p:ph type="sldNum" idx="12"/>
          </p:nvPr>
        </p:nvSpPr>
        <p:spPr>
          <a:xfrm>
            <a:off x="7364895" y="4767262"/>
            <a:ext cx="1150454"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41</a:t>
            </a:fld>
            <a:endParaRPr/>
          </a:p>
        </p:txBody>
      </p:sp>
      <p:sp>
        <p:nvSpPr>
          <p:cNvPr id="513" name="Google Shape;513;p46"/>
          <p:cNvSpPr/>
          <p:nvPr/>
        </p:nvSpPr>
        <p:spPr>
          <a:xfrm rot="10800000" flipH="1">
            <a:off x="5662801" y="1841609"/>
            <a:ext cx="3062575" cy="3062575"/>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14" name="Google Shape;514;p46"/>
          <p:cNvSpPr txBox="1">
            <a:spLocks noGrp="1"/>
          </p:cNvSpPr>
          <p:nvPr>
            <p:ph type="body" idx="1"/>
          </p:nvPr>
        </p:nvSpPr>
        <p:spPr>
          <a:xfrm>
            <a:off x="3335481" y="443508"/>
            <a:ext cx="5179868" cy="4189214"/>
          </a:xfrm>
          <a:prstGeom prst="rect">
            <a:avLst/>
          </a:prstGeom>
          <a:noFill/>
          <a:ln>
            <a:noFill/>
          </a:ln>
        </p:spPr>
        <p:txBody>
          <a:bodyPr spcFirstLastPara="1" wrap="square" lIns="91425" tIns="45700" rIns="91425" bIns="45700" anchor="ctr" anchorCtr="0">
            <a:normAutofit/>
          </a:bodyPr>
          <a:lstStyle/>
          <a:p>
            <a:pPr marL="514350" marR="0" lvl="0" indent="-514350" algn="l" rtl="0">
              <a:lnSpc>
                <a:spcPct val="90000"/>
              </a:lnSpc>
              <a:spcBef>
                <a:spcPts val="0"/>
              </a:spcBef>
              <a:spcAft>
                <a:spcPts val="0"/>
              </a:spcAft>
              <a:buClr>
                <a:schemeClr val="dk1"/>
              </a:buClr>
              <a:buSzPts val="2800"/>
              <a:buFont typeface="Calibri"/>
              <a:buAutoNum type="arabicPeriod" startAt="8"/>
            </a:pPr>
            <a:r>
              <a:rPr lang="en-US" sz="2800">
                <a:latin typeface="Calibri"/>
                <a:ea typeface="Calibri"/>
                <a:cs typeface="Calibri"/>
                <a:sym typeface="Calibri"/>
              </a:rPr>
              <a:t>How do you think young people (especially </a:t>
            </a:r>
            <a:r>
              <a:rPr lang="en-US" sz="2800" u="sng">
                <a:latin typeface="Calibri"/>
                <a:ea typeface="Calibri"/>
                <a:cs typeface="Calibri"/>
                <a:sym typeface="Calibri"/>
              </a:rPr>
              <a:t>young women</a:t>
            </a:r>
            <a:r>
              <a:rPr lang="en-US" sz="2800">
                <a:latin typeface="Calibri"/>
                <a:ea typeface="Calibri"/>
                <a:cs typeface="Calibri"/>
                <a:sym typeface="Calibri"/>
              </a:rPr>
              <a:t>) can support each other in making positive decisions when faced with peer pressure? </a:t>
            </a:r>
            <a:endParaRPr sz="2800">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4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endParaRPr/>
          </a:p>
        </p:txBody>
      </p:sp>
      <p:sp>
        <p:nvSpPr>
          <p:cNvPr id="520" name="Google Shape;520;p47"/>
          <p:cNvSpPr txBox="1">
            <a:spLocks noGrp="1"/>
          </p:cNvSpPr>
          <p:nvPr>
            <p:ph type="body" idx="1"/>
          </p:nvPr>
        </p:nvSpPr>
        <p:spPr>
          <a:xfrm>
            <a:off x="628650" y="1369218"/>
            <a:ext cx="7886700" cy="3263504"/>
          </a:xfrm>
          <a:prstGeom prst="rect">
            <a:avLst/>
          </a:prstGeom>
          <a:noFill/>
          <a:ln>
            <a:noFill/>
          </a:ln>
        </p:spPr>
        <p:txBody>
          <a:bodyPr spcFirstLastPara="1" wrap="square" lIns="91425" tIns="45700" rIns="91425" bIns="45700" anchor="t" anchorCtr="0">
            <a:normAutofit/>
          </a:bodyPr>
          <a:lstStyle/>
          <a:p>
            <a:pPr marL="171450" lvl="0" indent="-38100" algn="l" rtl="0">
              <a:lnSpc>
                <a:spcPct val="90000"/>
              </a:lnSpc>
              <a:spcBef>
                <a:spcPts val="0"/>
              </a:spcBef>
              <a:spcAft>
                <a:spcPts val="0"/>
              </a:spcAft>
              <a:buClr>
                <a:schemeClr val="dk1"/>
              </a:buClr>
              <a:buSzPts val="2100"/>
              <a:buNone/>
            </a:pPr>
            <a:endParaRPr/>
          </a:p>
        </p:txBody>
      </p:sp>
      <p:sp>
        <p:nvSpPr>
          <p:cNvPr id="521" name="Google Shape;521;p4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4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43</a:t>
            </a:fld>
            <a:endParaRPr/>
          </a:p>
        </p:txBody>
      </p:sp>
      <p:sp>
        <p:nvSpPr>
          <p:cNvPr id="527" name="Google Shape;527;p48"/>
          <p:cNvSpPr txBox="1"/>
          <p:nvPr/>
        </p:nvSpPr>
        <p:spPr>
          <a:xfrm>
            <a:off x="1209284" y="2014180"/>
            <a:ext cx="6725431"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dk1"/>
                </a:solidFill>
                <a:latin typeface="Calibri"/>
                <a:ea typeface="Calibri"/>
                <a:cs typeface="Calibri"/>
                <a:sym typeface="Calibri"/>
              </a:rPr>
              <a:t>Snack break until 12:50</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2"/>
        <p:cNvGrpSpPr/>
        <p:nvPr/>
      </p:nvGrpSpPr>
      <p:grpSpPr>
        <a:xfrm>
          <a:off x="0" y="0"/>
          <a:ext cx="0" cy="0"/>
          <a:chOff x="0" y="0"/>
          <a:chExt cx="0" cy="0"/>
        </a:xfrm>
      </p:grpSpPr>
      <p:sp>
        <p:nvSpPr>
          <p:cNvPr id="533" name="Google Shape;533;p49"/>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4" name="Google Shape;534;p49"/>
          <p:cNvSpPr/>
          <p:nvPr/>
        </p:nvSpPr>
        <p:spPr>
          <a:xfrm rot="-5588041" flipH="1">
            <a:off x="411265" y="2360393"/>
            <a:ext cx="2240924" cy="2240924"/>
          </a:xfrm>
          <a:prstGeom prst="arc">
            <a:avLst>
              <a:gd name="adj1" fmla="val 14441841"/>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35" name="Google Shape;535;p49"/>
          <p:cNvSpPr txBox="1">
            <a:spLocks noGrp="1"/>
          </p:cNvSpPr>
          <p:nvPr>
            <p:ph type="title"/>
          </p:nvPr>
        </p:nvSpPr>
        <p:spPr>
          <a:xfrm>
            <a:off x="656111" y="1742148"/>
            <a:ext cx="4118317" cy="1790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Calibri"/>
              <a:buNone/>
            </a:pPr>
            <a:r>
              <a:rPr lang="en-US" sz="6000">
                <a:solidFill>
                  <a:schemeClr val="dk1"/>
                </a:solidFill>
                <a:latin typeface="Calibri"/>
                <a:ea typeface="Calibri"/>
                <a:cs typeface="Calibri"/>
                <a:sym typeface="Calibri"/>
              </a:rPr>
              <a:t>Case 3</a:t>
            </a:r>
            <a:endParaRPr/>
          </a:p>
        </p:txBody>
      </p:sp>
      <p:sp>
        <p:nvSpPr>
          <p:cNvPr id="536" name="Google Shape;536;p49"/>
          <p:cNvSpPr txBox="1">
            <a:spLocks noGrp="1"/>
          </p:cNvSpPr>
          <p:nvPr>
            <p:ph type="body" idx="1"/>
          </p:nvPr>
        </p:nvSpPr>
        <p:spPr>
          <a:xfrm>
            <a:off x="746975" y="3601903"/>
            <a:ext cx="4023953" cy="105899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solidFill>
                  <a:schemeClr val="dk1"/>
                </a:solidFill>
                <a:latin typeface="Calibri"/>
                <a:ea typeface="Calibri"/>
                <a:cs typeface="Calibri"/>
                <a:sym typeface="Calibri"/>
              </a:rPr>
              <a:t>Samira</a:t>
            </a:r>
            <a:endParaRPr/>
          </a:p>
        </p:txBody>
      </p:sp>
      <p:pic>
        <p:nvPicPr>
          <p:cNvPr id="537" name="Google Shape;537;p49" descr="A cartoon of a person&#10;&#10;Description automatically generated"/>
          <p:cNvPicPr preferRelativeResize="0"/>
          <p:nvPr/>
        </p:nvPicPr>
        <p:blipFill rotWithShape="1">
          <a:blip r:embed="rId3">
            <a:alphaModFix/>
          </a:blip>
          <a:srcRect/>
          <a:stretch/>
        </p:blipFill>
        <p:spPr>
          <a:xfrm>
            <a:off x="4456471" y="482602"/>
            <a:ext cx="3508010" cy="13623353"/>
          </a:xfrm>
          <a:custGeom>
            <a:avLst/>
            <a:gdLst/>
            <a:ahLst/>
            <a:cxnLst/>
            <a:rect l="l" t="t" r="r" b="b"/>
            <a:pathLst>
              <a:path w="4579832" h="5347063" extrusionOk="0">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noFill/>
          <a:ln>
            <a:noFill/>
          </a:ln>
        </p:spPr>
      </p:pic>
      <p:sp>
        <p:nvSpPr>
          <p:cNvPr id="538" name="Google Shape;538;p49"/>
          <p:cNvSpPr/>
          <p:nvPr/>
        </p:nvSpPr>
        <p:spPr>
          <a:xfrm>
            <a:off x="8278938" y="335522"/>
            <a:ext cx="550605" cy="550606"/>
          </a:xfrm>
          <a:prstGeom prst="rect">
            <a:avLst/>
          </a:prstGeom>
          <a:noFill/>
          <a:ln w="1270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39" name="Google Shape;539;p49"/>
          <p:cNvSpPr txBox="1">
            <a:spLocks noGrp="1"/>
          </p:cNvSpPr>
          <p:nvPr>
            <p:ph type="sldNum" idx="12"/>
          </p:nvPr>
        </p:nvSpPr>
        <p:spPr>
          <a:xfrm>
            <a:off x="7335078" y="4767262"/>
            <a:ext cx="1180272"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p50" descr="A person sitting at a desk&#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546" name="Google Shape;546;p5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pic>
        <p:nvPicPr>
          <p:cNvPr id="552" name="Google Shape;552;p51" descr="A person standing in a classroom&#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553" name="Google Shape;553;p5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52" descr="A person standing in front of a chalkboard&#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560" name="Google Shape;560;p5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47</a:t>
            </a:fld>
            <a:endParaRPr/>
          </a:p>
        </p:txBody>
      </p:sp>
      <p:sp>
        <p:nvSpPr>
          <p:cNvPr id="561" name="Google Shape;561;p52"/>
          <p:cNvSpPr/>
          <p:nvPr/>
        </p:nvSpPr>
        <p:spPr>
          <a:xfrm>
            <a:off x="0" y="-1"/>
            <a:ext cx="2686050" cy="5143501"/>
          </a:xfrm>
          <a:prstGeom prst="rect">
            <a:avLst/>
          </a:prstGeom>
          <a:solidFill>
            <a:srgbClr val="000000">
              <a:alpha val="7490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lt1"/>
                </a:solidFill>
                <a:latin typeface="Arial"/>
                <a:ea typeface="Arial"/>
                <a:cs typeface="Arial"/>
                <a:sym typeface="Arial"/>
              </a:rPr>
              <a:t>“Mrs. Abugri, I am sad all the time and I don’t understand why. </a:t>
            </a:r>
            <a:endParaRPr/>
          </a:p>
          <a:p>
            <a:pPr marL="0" marR="0" lvl="0" indent="0" algn="l" rtl="0">
              <a:spcBef>
                <a:spcPts val="0"/>
              </a:spcBef>
              <a:spcAft>
                <a:spcPts val="0"/>
              </a:spcAft>
              <a:buNone/>
            </a:pPr>
            <a:endParaRPr sz="2000">
              <a:solidFill>
                <a:schemeClr val="lt1"/>
              </a:solidFill>
              <a:latin typeface="Arial"/>
              <a:ea typeface="Arial"/>
              <a:cs typeface="Arial"/>
              <a:sym typeface="Arial"/>
            </a:endParaRPr>
          </a:p>
          <a:p>
            <a:pPr marL="0" marR="0" lvl="0" indent="0" algn="l" rtl="0">
              <a:spcBef>
                <a:spcPts val="0"/>
              </a:spcBef>
              <a:spcAft>
                <a:spcPts val="0"/>
              </a:spcAft>
              <a:buNone/>
            </a:pPr>
            <a:r>
              <a:rPr lang="en-US" sz="2000">
                <a:solidFill>
                  <a:schemeClr val="lt1"/>
                </a:solidFill>
                <a:latin typeface="Arial"/>
                <a:ea typeface="Arial"/>
                <a:cs typeface="Arial"/>
                <a:sym typeface="Arial"/>
              </a:rPr>
              <a:t>I don’t like dancing or hanging out with my friends anymore. I can’t pay attention in class or study well. </a:t>
            </a:r>
            <a:endParaRPr/>
          </a:p>
          <a:p>
            <a:pPr marL="0" marR="0" lvl="0" indent="0" algn="l" rtl="0">
              <a:spcBef>
                <a:spcPts val="0"/>
              </a:spcBef>
              <a:spcAft>
                <a:spcPts val="0"/>
              </a:spcAft>
              <a:buNone/>
            </a:pPr>
            <a:endParaRPr sz="2000">
              <a:solidFill>
                <a:schemeClr val="lt1"/>
              </a:solidFill>
              <a:latin typeface="Arial"/>
              <a:ea typeface="Arial"/>
              <a:cs typeface="Arial"/>
              <a:sym typeface="Arial"/>
            </a:endParaRPr>
          </a:p>
          <a:p>
            <a:pPr marL="0" marR="0" lvl="0" indent="0" algn="l" rtl="0">
              <a:spcBef>
                <a:spcPts val="0"/>
              </a:spcBef>
              <a:spcAft>
                <a:spcPts val="0"/>
              </a:spcAft>
              <a:buNone/>
            </a:pPr>
            <a:r>
              <a:rPr lang="en-US" sz="2000">
                <a:solidFill>
                  <a:schemeClr val="lt1"/>
                </a:solidFill>
                <a:latin typeface="Arial"/>
                <a:ea typeface="Arial"/>
                <a:cs typeface="Arial"/>
                <a:sym typeface="Arial"/>
              </a:rPr>
              <a:t>I just want to sleep all the time. </a:t>
            </a:r>
            <a:endParaRPr/>
          </a:p>
          <a:p>
            <a:pPr marL="0" marR="0" lvl="0" indent="0" algn="l" rtl="0">
              <a:spcBef>
                <a:spcPts val="0"/>
              </a:spcBef>
              <a:spcAft>
                <a:spcPts val="0"/>
              </a:spcAft>
              <a:buNone/>
            </a:pPr>
            <a:endParaRPr sz="2000">
              <a:solidFill>
                <a:schemeClr val="lt1"/>
              </a:solidFill>
              <a:latin typeface="Arial"/>
              <a:ea typeface="Arial"/>
              <a:cs typeface="Arial"/>
              <a:sym typeface="Arial"/>
            </a:endParaRPr>
          </a:p>
          <a:p>
            <a:pPr marL="0" marR="0" lvl="0" indent="0" algn="l" rtl="0">
              <a:spcBef>
                <a:spcPts val="0"/>
              </a:spcBef>
              <a:spcAft>
                <a:spcPts val="0"/>
              </a:spcAft>
              <a:buNone/>
            </a:pPr>
            <a:r>
              <a:rPr lang="en-US" sz="2000">
                <a:solidFill>
                  <a:schemeClr val="lt1"/>
                </a:solidFill>
                <a:latin typeface="Arial"/>
                <a:ea typeface="Arial"/>
                <a:cs typeface="Arial"/>
                <a:sym typeface="Arial"/>
              </a:rPr>
              <a:t>Sometimes, I feel like I just don’t want to live anymore.” </a:t>
            </a:r>
            <a:endParaRPr/>
          </a:p>
          <a:p>
            <a:pPr marL="0" marR="0" lvl="0" indent="0" algn="l" rtl="0">
              <a:spcBef>
                <a:spcPts val="0"/>
              </a:spcBef>
              <a:spcAft>
                <a:spcPts val="0"/>
              </a:spcAft>
              <a:buNone/>
            </a:pPr>
            <a:endParaRPr sz="2000">
              <a:solidFill>
                <a:schemeClr val="lt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567" name="Google Shape;567;p53" descr="A person standing in front of a chalkboard&#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568" name="Google Shape;568;p5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48</a:t>
            </a:fld>
            <a:endParaRPr/>
          </a:p>
        </p:txBody>
      </p:sp>
      <p:sp>
        <p:nvSpPr>
          <p:cNvPr id="569" name="Google Shape;569;p53"/>
          <p:cNvSpPr/>
          <p:nvPr/>
        </p:nvSpPr>
        <p:spPr>
          <a:xfrm>
            <a:off x="6621516" y="881"/>
            <a:ext cx="2522483" cy="5141737"/>
          </a:xfrm>
          <a:prstGeom prst="rect">
            <a:avLst/>
          </a:prstGeom>
          <a:solidFill>
            <a:srgbClr val="000000">
              <a:alpha val="74901"/>
            </a:srgbClr>
          </a:solid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2000">
                <a:solidFill>
                  <a:schemeClr val="lt1"/>
                </a:solidFill>
                <a:latin typeface="Arial"/>
                <a:ea typeface="Arial"/>
                <a:cs typeface="Arial"/>
                <a:sym typeface="Arial"/>
              </a:rPr>
              <a:t>“Stop making excuses!</a:t>
            </a:r>
            <a:endParaRPr/>
          </a:p>
          <a:p>
            <a:pPr marL="0" marR="0" lvl="0" indent="0" algn="r" rtl="0">
              <a:spcBef>
                <a:spcPts val="0"/>
              </a:spcBef>
              <a:spcAft>
                <a:spcPts val="0"/>
              </a:spcAft>
              <a:buNone/>
            </a:pPr>
            <a:r>
              <a:rPr lang="en-US" sz="2000">
                <a:solidFill>
                  <a:schemeClr val="lt1"/>
                </a:solidFill>
                <a:latin typeface="Arial"/>
                <a:ea typeface="Arial"/>
                <a:cs typeface="Arial"/>
                <a:sym typeface="Arial"/>
              </a:rPr>
              <a:t>You just need to study harder so you don’t fail.</a:t>
            </a:r>
            <a:endParaRPr/>
          </a:p>
          <a:p>
            <a:pPr marL="0" marR="0" lvl="0" indent="0" algn="r" rtl="0">
              <a:spcBef>
                <a:spcPts val="0"/>
              </a:spcBef>
              <a:spcAft>
                <a:spcPts val="0"/>
              </a:spcAft>
              <a:buNone/>
            </a:pPr>
            <a:endParaRPr sz="2000">
              <a:solidFill>
                <a:schemeClr val="lt1"/>
              </a:solidFill>
              <a:latin typeface="Arial"/>
              <a:ea typeface="Arial"/>
              <a:cs typeface="Arial"/>
              <a:sym typeface="Arial"/>
            </a:endParaRPr>
          </a:p>
          <a:p>
            <a:pPr marL="0" marR="0" lvl="0" indent="0" algn="r" rtl="0">
              <a:spcBef>
                <a:spcPts val="0"/>
              </a:spcBef>
              <a:spcAft>
                <a:spcPts val="0"/>
              </a:spcAft>
              <a:buNone/>
            </a:pPr>
            <a:r>
              <a:rPr lang="en-US" sz="2000">
                <a:solidFill>
                  <a:schemeClr val="lt1"/>
                </a:solidFill>
                <a:latin typeface="Arial"/>
                <a:ea typeface="Arial"/>
                <a:cs typeface="Arial"/>
                <a:sym typeface="Arial"/>
              </a:rPr>
              <a:t>Go ask the school chaplain to pray for you and all your problems will go away!”</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pic>
        <p:nvPicPr>
          <p:cNvPr id="575" name="Google Shape;575;p54" descr="A person and person standing outside a building&#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576" name="Google Shape;576;p5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1"/>
        <p:cNvGrpSpPr/>
        <p:nvPr/>
      </p:nvGrpSpPr>
      <p:grpSpPr>
        <a:xfrm>
          <a:off x="0" y="0"/>
          <a:ext cx="0" cy="0"/>
          <a:chOff x="0" y="0"/>
          <a:chExt cx="0" cy="0"/>
        </a:xfrm>
      </p:grpSpPr>
      <p:sp>
        <p:nvSpPr>
          <p:cNvPr id="582" name="Google Shape;582;p55"/>
          <p:cNvSpPr/>
          <p:nvPr/>
        </p:nvSpPr>
        <p:spPr>
          <a:xfrm>
            <a:off x="0" y="0"/>
            <a:ext cx="9141713"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83" name="Google Shape;583;p55" descr="A person sitting at a desk&#10;&#10;Description automatically generated"/>
          <p:cNvPicPr preferRelativeResize="0">
            <a:picLocks noGrp="1"/>
          </p:cNvPicPr>
          <p:nvPr>
            <p:ph type="body" idx="2"/>
          </p:nvPr>
        </p:nvPicPr>
        <p:blipFill rotWithShape="1">
          <a:blip r:embed="rId3">
            <a:alphaModFix/>
          </a:blip>
          <a:srcRect l="16093" r="4595"/>
          <a:stretch/>
        </p:blipFill>
        <p:spPr>
          <a:xfrm>
            <a:off x="-688749" y="10"/>
            <a:ext cx="7252212" cy="5143490"/>
          </a:xfrm>
          <a:prstGeom prst="rect">
            <a:avLst/>
          </a:prstGeom>
          <a:noFill/>
          <a:ln>
            <a:noFill/>
          </a:ln>
        </p:spPr>
      </p:pic>
      <p:sp>
        <p:nvSpPr>
          <p:cNvPr id="584" name="Google Shape;584;p55"/>
          <p:cNvSpPr/>
          <p:nvPr/>
        </p:nvSpPr>
        <p:spPr>
          <a:xfrm flipH="1">
            <a:off x="3843764" y="0"/>
            <a:ext cx="5300233" cy="51435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5" name="Google Shape;585;p55"/>
          <p:cNvSpPr txBox="1">
            <a:spLocks noGrp="1"/>
          </p:cNvSpPr>
          <p:nvPr>
            <p:ph type="title"/>
          </p:nvPr>
        </p:nvSpPr>
        <p:spPr>
          <a:xfrm>
            <a:off x="5648706" y="273843"/>
            <a:ext cx="3493007" cy="1424934"/>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3000"/>
              <a:buFont typeface="Calibri"/>
              <a:buNone/>
            </a:pPr>
            <a:r>
              <a:rPr lang="en-US" sz="3000"/>
              <a:t>Stress, anxiety, and mental health</a:t>
            </a:r>
            <a:endParaRPr/>
          </a:p>
        </p:txBody>
      </p:sp>
      <p:sp>
        <p:nvSpPr>
          <p:cNvPr id="586" name="Google Shape;586;p55"/>
          <p:cNvSpPr txBox="1">
            <a:spLocks noGrp="1"/>
          </p:cNvSpPr>
          <p:nvPr>
            <p:ph type="body" idx="1"/>
          </p:nvPr>
        </p:nvSpPr>
        <p:spPr>
          <a:xfrm>
            <a:off x="5142016" y="1825650"/>
            <a:ext cx="4001983" cy="2807072"/>
          </a:xfrm>
          <a:prstGeom prst="rect">
            <a:avLst/>
          </a:prstGeom>
          <a:noFill/>
          <a:ln>
            <a:noFill/>
          </a:ln>
        </p:spPr>
        <p:txBody>
          <a:bodyPr spcFirstLastPara="1" wrap="square" lIns="91425" tIns="45700" rIns="91425" bIns="45700" anchor="t" anchorCtr="0">
            <a:noAutofit/>
          </a:bodyPr>
          <a:lstStyle/>
          <a:p>
            <a:pPr marL="402336" marR="0" lvl="0" indent="-402336" algn="l" rtl="0">
              <a:lnSpc>
                <a:spcPct val="100000"/>
              </a:lnSpc>
              <a:spcBef>
                <a:spcPts val="0"/>
              </a:spcBef>
              <a:spcAft>
                <a:spcPts val="0"/>
              </a:spcAft>
              <a:buClr>
                <a:srgbClr val="000000"/>
              </a:buClr>
              <a:buSzPts val="2800"/>
              <a:buFont typeface="Calibri"/>
              <a:buAutoNum type="arabicPeriod"/>
            </a:pPr>
            <a:r>
              <a:rPr lang="en-US" sz="2800" b="0" i="0" u="none" strike="noStrike" cap="none">
                <a:solidFill>
                  <a:srgbClr val="000000"/>
                </a:solidFill>
                <a:latin typeface="Calibri"/>
                <a:ea typeface="Calibri"/>
                <a:cs typeface="Calibri"/>
                <a:sym typeface="Calibri"/>
              </a:rPr>
              <a:t>Think about a time when you felt </a:t>
            </a:r>
            <a:r>
              <a:rPr lang="en-US" sz="2800" b="1" i="0" u="none" strike="noStrike" cap="none">
                <a:solidFill>
                  <a:srgbClr val="ED7D31"/>
                </a:solidFill>
                <a:latin typeface="Calibri"/>
                <a:ea typeface="Calibri"/>
                <a:cs typeface="Calibri"/>
                <a:sym typeface="Calibri"/>
              </a:rPr>
              <a:t>pressured</a:t>
            </a:r>
            <a:r>
              <a:rPr lang="en-US" sz="2800" b="0" i="0" u="none" strike="noStrike" cap="none">
                <a:solidFill>
                  <a:srgbClr val="C55A11"/>
                </a:solidFill>
                <a:latin typeface="Calibri"/>
                <a:ea typeface="Calibri"/>
                <a:cs typeface="Calibri"/>
                <a:sym typeface="Calibri"/>
              </a:rPr>
              <a:t> </a:t>
            </a:r>
            <a:r>
              <a:rPr lang="en-US" sz="2800" b="0" i="0" u="none" strike="noStrike" cap="none">
                <a:solidFill>
                  <a:srgbClr val="000000"/>
                </a:solidFill>
                <a:latin typeface="Calibri"/>
                <a:ea typeface="Calibri"/>
                <a:cs typeface="Calibri"/>
                <a:sym typeface="Calibri"/>
              </a:rPr>
              <a:t>by school or other responsibilities. How did it affect you? </a:t>
            </a:r>
            <a:r>
              <a:rPr lang="en-US" sz="2800" b="0" i="0" u="none" strike="noStrike" cap="none">
                <a:solidFill>
                  <a:srgbClr val="9E2F00"/>
                </a:solidFill>
                <a:latin typeface="Calibri"/>
                <a:ea typeface="Calibri"/>
                <a:cs typeface="Calibri"/>
                <a:sym typeface="Calibri"/>
              </a:rPr>
              <a:t> </a:t>
            </a:r>
            <a:endParaRPr sz="2800" b="0" i="0" u="none" strike="noStrike" cap="none">
              <a:solidFill>
                <a:srgbClr val="C55A11"/>
              </a:solidFill>
              <a:latin typeface="Calibri"/>
              <a:ea typeface="Calibri"/>
              <a:cs typeface="Calibri"/>
              <a:sym typeface="Calibri"/>
            </a:endParaRPr>
          </a:p>
          <a:p>
            <a:pPr marL="0" marR="0" lvl="0" indent="0" algn="l" rtl="0">
              <a:lnSpc>
                <a:spcPct val="90000"/>
              </a:lnSpc>
              <a:spcBef>
                <a:spcPts val="1350"/>
              </a:spcBef>
              <a:spcAft>
                <a:spcPts val="0"/>
              </a:spcAft>
              <a:buClr>
                <a:schemeClr val="dk1"/>
              </a:buClr>
              <a:buSzPts val="2800"/>
              <a:buFont typeface="Arial"/>
              <a:buNone/>
            </a:pPr>
            <a:endParaRPr sz="2800" b="0" i="0" u="none" strike="noStrike" cap="none">
              <a:solidFill>
                <a:srgbClr val="000000"/>
              </a:solidFill>
              <a:latin typeface="Calibri"/>
              <a:ea typeface="Calibri"/>
              <a:cs typeface="Calibri"/>
              <a:sym typeface="Calibri"/>
            </a:endParaRPr>
          </a:p>
          <a:p>
            <a:pPr marL="0" marR="0" lvl="0" indent="0" algn="l" rtl="0">
              <a:lnSpc>
                <a:spcPct val="90000"/>
              </a:lnSpc>
              <a:spcBef>
                <a:spcPts val="750"/>
              </a:spcBef>
              <a:spcAft>
                <a:spcPts val="0"/>
              </a:spcAft>
              <a:buClr>
                <a:schemeClr val="dk1"/>
              </a:buClr>
              <a:buSzPts val="2800"/>
              <a:buNone/>
            </a:pPr>
            <a:endParaRPr sz="2800" b="0" i="0" u="none" strike="noStrike" cap="none"/>
          </a:p>
        </p:txBody>
      </p:sp>
      <p:sp>
        <p:nvSpPr>
          <p:cNvPr id="587" name="Google Shape;587;p55"/>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None/>
            </a:pPr>
            <a:fld id="{00000000-1234-1234-1234-123412341234}" type="slidenum">
              <a:rPr lang="en-US" sz="1200">
                <a:solidFill>
                  <a:srgbClr val="888888"/>
                </a:solidFill>
                <a:latin typeface="Calibri"/>
                <a:ea typeface="Calibri"/>
                <a:cs typeface="Calibri"/>
                <a:sym typeface="Calibri"/>
              </a:rPr>
              <a:t>50</a:t>
            </a:fld>
            <a:endParaRPr sz="1200">
              <a:solidFill>
                <a:srgbClr val="888888"/>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2"/>
        <p:cNvGrpSpPr/>
        <p:nvPr/>
      </p:nvGrpSpPr>
      <p:grpSpPr>
        <a:xfrm>
          <a:off x="0" y="0"/>
          <a:ext cx="0" cy="0"/>
          <a:chOff x="0" y="0"/>
          <a:chExt cx="0" cy="0"/>
        </a:xfrm>
      </p:grpSpPr>
      <p:sp>
        <p:nvSpPr>
          <p:cNvPr id="593" name="Google Shape;593;p56"/>
          <p:cNvSpPr/>
          <p:nvPr/>
        </p:nvSpPr>
        <p:spPr>
          <a:xfrm>
            <a:off x="0"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4" name="Google Shape;594;p56"/>
          <p:cNvSpPr/>
          <p:nvPr/>
        </p:nvSpPr>
        <p:spPr>
          <a:xfrm rot="-853893">
            <a:off x="6131316" y="343463"/>
            <a:ext cx="2240924" cy="2240924"/>
          </a:xfrm>
          <a:prstGeom prst="arc">
            <a:avLst>
              <a:gd name="adj1" fmla="val 14612914"/>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95" name="Google Shape;595;p56"/>
          <p:cNvSpPr txBox="1">
            <a:spLocks noGrp="1"/>
          </p:cNvSpPr>
          <p:nvPr>
            <p:ph type="title"/>
          </p:nvPr>
        </p:nvSpPr>
        <p:spPr>
          <a:xfrm>
            <a:off x="628650" y="273843"/>
            <a:ext cx="7886700" cy="99417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300"/>
              <a:buFont typeface="Calibri"/>
              <a:buNone/>
            </a:pPr>
            <a:r>
              <a:rPr lang="en-US"/>
              <a:t>Stress, anxiety, and mental health</a:t>
            </a:r>
            <a:endParaRPr/>
          </a:p>
        </p:txBody>
      </p:sp>
      <p:sp>
        <p:nvSpPr>
          <p:cNvPr id="596" name="Google Shape;596;p56"/>
          <p:cNvSpPr/>
          <p:nvPr/>
        </p:nvSpPr>
        <p:spPr>
          <a:xfrm>
            <a:off x="327361" y="1121480"/>
            <a:ext cx="8486992" cy="2900539"/>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dk1"/>
              </a:buClr>
              <a:buSzPts val="2800"/>
              <a:buFont typeface="Calibri"/>
              <a:buAutoNum type="arabicPeriod" startAt="2"/>
            </a:pPr>
            <a:r>
              <a:rPr lang="en-US" sz="2800">
                <a:solidFill>
                  <a:schemeClr val="dk1"/>
                </a:solidFill>
                <a:latin typeface="Calibri"/>
                <a:ea typeface="Calibri"/>
                <a:cs typeface="Calibri"/>
                <a:sym typeface="Calibri"/>
              </a:rPr>
              <a:t>At your school, do you think students and teachers are aware of any connection between </a:t>
            </a:r>
            <a:r>
              <a:rPr lang="en-US" sz="2800" b="1">
                <a:solidFill>
                  <a:schemeClr val="accent6"/>
                </a:solidFill>
                <a:latin typeface="Calibri"/>
                <a:ea typeface="Calibri"/>
                <a:cs typeface="Calibri"/>
                <a:sym typeface="Calibri"/>
              </a:rPr>
              <a:t>stress</a:t>
            </a:r>
            <a:r>
              <a:rPr lang="en-US" sz="2800">
                <a:solidFill>
                  <a:schemeClr val="dk1"/>
                </a:solidFill>
                <a:latin typeface="Calibri"/>
                <a:ea typeface="Calibri"/>
                <a:cs typeface="Calibri"/>
                <a:sym typeface="Calibri"/>
              </a:rPr>
              <a:t> and </a:t>
            </a:r>
            <a:r>
              <a:rPr lang="en-US" sz="2800" b="1">
                <a:solidFill>
                  <a:schemeClr val="accent6"/>
                </a:solidFill>
                <a:latin typeface="Calibri"/>
                <a:ea typeface="Calibri"/>
                <a:cs typeface="Calibri"/>
                <a:sym typeface="Calibri"/>
              </a:rPr>
              <a:t>mental wellbeing</a:t>
            </a:r>
            <a:r>
              <a:rPr lang="en-US" sz="2800">
                <a:solidFill>
                  <a:schemeClr val="dk1"/>
                </a:solidFill>
                <a:latin typeface="Calibri"/>
                <a:ea typeface="Calibri"/>
                <a:cs typeface="Calibri"/>
                <a:sym typeface="Calibri"/>
              </a:rPr>
              <a:t>? </a:t>
            </a:r>
            <a:endParaRPr/>
          </a:p>
          <a:p>
            <a:pPr marL="704088" marR="0" lvl="1" indent="-402335" algn="l" rtl="0">
              <a:spcBef>
                <a:spcPts val="600"/>
              </a:spcBef>
              <a:spcAft>
                <a:spcPts val="0"/>
              </a:spcAft>
              <a:buClr>
                <a:srgbClr val="C55A11"/>
              </a:buClr>
              <a:buSzPts val="2800"/>
              <a:buFont typeface="Calibri"/>
              <a:buAutoNum type="alphaLcParenR"/>
            </a:pPr>
            <a:r>
              <a:rPr lang="en-US" sz="2800" b="0" i="0" u="none" strike="noStrike" cap="none">
                <a:solidFill>
                  <a:srgbClr val="C55A11"/>
                </a:solidFill>
                <a:latin typeface="Calibri"/>
                <a:ea typeface="Calibri"/>
                <a:cs typeface="Calibri"/>
                <a:sym typeface="Calibri"/>
              </a:rPr>
              <a:t>What are some things </a:t>
            </a:r>
            <a:r>
              <a:rPr lang="en-US" sz="2800" b="1" i="0" u="none" strike="noStrike" cap="none">
                <a:solidFill>
                  <a:srgbClr val="C55A11"/>
                </a:solidFill>
                <a:latin typeface="Calibri"/>
                <a:ea typeface="Calibri"/>
                <a:cs typeface="Calibri"/>
                <a:sym typeface="Calibri"/>
              </a:rPr>
              <a:t>schools</a:t>
            </a:r>
            <a:r>
              <a:rPr lang="en-US" sz="2800" b="0" i="0" u="none" strike="noStrike" cap="none">
                <a:solidFill>
                  <a:srgbClr val="C55A11"/>
                </a:solidFill>
                <a:latin typeface="Calibri"/>
                <a:ea typeface="Calibri"/>
                <a:cs typeface="Calibri"/>
                <a:sym typeface="Calibri"/>
              </a:rPr>
              <a:t> should do to help students who are feeling stressed/overwhelmed? </a:t>
            </a:r>
            <a:endParaRPr sz="2800" b="0" i="0" u="none" strike="noStrike" cap="none">
              <a:solidFill>
                <a:srgbClr val="C55A11"/>
              </a:solidFill>
              <a:latin typeface="Calibri"/>
              <a:ea typeface="Calibri"/>
              <a:cs typeface="Calibri"/>
              <a:sym typeface="Calibri"/>
            </a:endParaRPr>
          </a:p>
        </p:txBody>
      </p:sp>
      <p:sp>
        <p:nvSpPr>
          <p:cNvPr id="597" name="Google Shape;597;p56"/>
          <p:cNvSpPr txBox="1">
            <a:spLocks noGrp="1"/>
          </p:cNvSpPr>
          <p:nvPr>
            <p:ph type="sldNum" idx="12"/>
          </p:nvPr>
        </p:nvSpPr>
        <p:spPr>
          <a:xfrm>
            <a:off x="7335078" y="4767262"/>
            <a:ext cx="1180272"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1"/>
        <p:cNvGrpSpPr/>
        <p:nvPr/>
      </p:nvGrpSpPr>
      <p:grpSpPr>
        <a:xfrm>
          <a:off x="0" y="0"/>
          <a:ext cx="0" cy="0"/>
          <a:chOff x="0" y="0"/>
          <a:chExt cx="0" cy="0"/>
        </a:xfrm>
      </p:grpSpPr>
      <p:sp>
        <p:nvSpPr>
          <p:cNvPr id="602" name="Google Shape;602;p57"/>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3" name="Google Shape;603;p57"/>
          <p:cNvSpPr/>
          <p:nvPr/>
        </p:nvSpPr>
        <p:spPr>
          <a:xfrm>
            <a:off x="418656" y="195014"/>
            <a:ext cx="8375586" cy="4449759"/>
          </a:xfrm>
          <a:prstGeom prst="rect">
            <a:avLst/>
          </a:prstGeom>
          <a:solidFill>
            <a:schemeClr val="lt1"/>
          </a:solidFill>
          <a:ln w="12700" cap="flat" cmpd="sng">
            <a:solidFill>
              <a:srgbClr val="DEDEDE"/>
            </a:solidFill>
            <a:prstDash val="solid"/>
            <a:miter lim="800000"/>
            <a:headEnd type="none" w="sm" len="sm"/>
            <a:tailEnd type="none" w="sm" len="sm"/>
          </a:ln>
          <a:effectLst>
            <a:outerShdw blurRad="50800" dist="38100" dir="2700000" algn="tl" rotWithShape="0">
              <a:srgbClr val="C5C2C2">
                <a:alpha val="4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04" name="Google Shape;604;p57"/>
          <p:cNvSpPr txBox="1">
            <a:spLocks noGrp="1"/>
          </p:cNvSpPr>
          <p:nvPr>
            <p:ph type="title"/>
          </p:nvPr>
        </p:nvSpPr>
        <p:spPr>
          <a:xfrm>
            <a:off x="836676" y="382140"/>
            <a:ext cx="7674102" cy="76123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000"/>
              <a:buFont typeface="Calibri"/>
              <a:buNone/>
            </a:pPr>
            <a:r>
              <a:rPr lang="en-US" sz="3000"/>
              <a:t>Teacher awareness</a:t>
            </a:r>
            <a:endParaRPr/>
          </a:p>
        </p:txBody>
      </p:sp>
      <p:sp>
        <p:nvSpPr>
          <p:cNvPr id="605" name="Google Shape;605;p57"/>
          <p:cNvSpPr/>
          <p:nvPr/>
        </p:nvSpPr>
        <p:spPr>
          <a:xfrm>
            <a:off x="374125" y="493745"/>
            <a:ext cx="96012" cy="52806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06" name="Google Shape;606;p57"/>
          <p:cNvSpPr/>
          <p:nvPr/>
        </p:nvSpPr>
        <p:spPr>
          <a:xfrm>
            <a:off x="836676" y="1021811"/>
            <a:ext cx="7674102" cy="3122355"/>
          </a:xfrm>
          <a:prstGeom prst="rect">
            <a:avLst/>
          </a:prstGeom>
          <a:noFill/>
          <a:ln>
            <a:noFill/>
          </a:ln>
        </p:spPr>
        <p:txBody>
          <a:bodyPr spcFirstLastPara="1" wrap="square" lIns="91425" tIns="45700" rIns="91425" bIns="45700" anchor="t" anchorCtr="0">
            <a:noAutofit/>
          </a:bodyPr>
          <a:lstStyle/>
          <a:p>
            <a:pPr marL="301752" marR="0" lvl="0" indent="-301752" algn="l" rtl="0">
              <a:lnSpc>
                <a:spcPct val="115000"/>
              </a:lnSpc>
              <a:spcBef>
                <a:spcPts val="0"/>
              </a:spcBef>
              <a:spcAft>
                <a:spcPts val="0"/>
              </a:spcAft>
              <a:buClr>
                <a:schemeClr val="dk1"/>
              </a:buClr>
              <a:buSzPts val="2800"/>
              <a:buFont typeface="Calibri"/>
              <a:buAutoNum type="arabicPeriod" startAt="3"/>
            </a:pPr>
            <a:r>
              <a:rPr lang="en-US" sz="2800">
                <a:solidFill>
                  <a:schemeClr val="dk1"/>
                </a:solidFill>
                <a:latin typeface="Calibri"/>
                <a:ea typeface="Calibri"/>
                <a:cs typeface="Calibri"/>
                <a:sym typeface="Calibri"/>
              </a:rPr>
              <a:t>Think of a time when you felt a teacher didn’t understand someone’s feelings or problems. Is there anything that could’ve helped the teacher respond better?</a:t>
            </a:r>
            <a:endParaRPr/>
          </a:p>
          <a:p>
            <a:pPr marL="301752" marR="0" lvl="0" indent="-301752" algn="l" rtl="0">
              <a:lnSpc>
                <a:spcPct val="115000"/>
              </a:lnSpc>
              <a:spcBef>
                <a:spcPts val="600"/>
              </a:spcBef>
              <a:spcAft>
                <a:spcPts val="0"/>
              </a:spcAft>
              <a:buClr>
                <a:schemeClr val="dk1"/>
              </a:buClr>
              <a:buSzPts val="2800"/>
              <a:buFont typeface="Calibri"/>
              <a:buAutoNum type="arabicPeriod" startAt="3"/>
            </a:pPr>
            <a:r>
              <a:rPr lang="en-US" sz="2800">
                <a:solidFill>
                  <a:schemeClr val="dk1"/>
                </a:solidFill>
                <a:latin typeface="Calibri"/>
                <a:ea typeface="Calibri"/>
                <a:cs typeface="Calibri"/>
                <a:sym typeface="Calibri"/>
              </a:rPr>
              <a:t>What do you think schools should do </a:t>
            </a:r>
            <a:r>
              <a:rPr lang="en-US" sz="2800" b="1">
                <a:solidFill>
                  <a:schemeClr val="accent6"/>
                </a:solidFill>
                <a:latin typeface="Calibri"/>
                <a:ea typeface="Calibri"/>
                <a:cs typeface="Calibri"/>
                <a:sym typeface="Calibri"/>
              </a:rPr>
              <a:t>to help teachers respond better</a:t>
            </a:r>
            <a:r>
              <a:rPr lang="en-US" sz="2800">
                <a:solidFill>
                  <a:schemeClr val="dk1"/>
                </a:solidFill>
                <a:latin typeface="Calibri"/>
                <a:ea typeface="Calibri"/>
                <a:cs typeface="Calibri"/>
                <a:sym typeface="Calibri"/>
              </a:rPr>
              <a:t> to student’s mental health problems? </a:t>
            </a:r>
            <a:endParaRPr sz="2800">
              <a:solidFill>
                <a:schemeClr val="dk1"/>
              </a:solidFill>
              <a:latin typeface="Arial"/>
              <a:ea typeface="Arial"/>
              <a:cs typeface="Arial"/>
              <a:sym typeface="Arial"/>
            </a:endParaRPr>
          </a:p>
        </p:txBody>
      </p:sp>
      <p:sp>
        <p:nvSpPr>
          <p:cNvPr id="607" name="Google Shape;607;p57"/>
          <p:cNvSpPr txBox="1">
            <a:spLocks noGrp="1"/>
          </p:cNvSpPr>
          <p:nvPr>
            <p:ph type="sldNum" idx="12"/>
          </p:nvPr>
        </p:nvSpPr>
        <p:spPr>
          <a:xfrm>
            <a:off x="7335078" y="4767262"/>
            <a:ext cx="1180272"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06">
                                            <p:txEl>
                                              <p:pRg st="0" end="0"/>
                                            </p:txEl>
                                          </p:spTgt>
                                        </p:tgtEl>
                                      </p:cBhvr>
                                    </p:animEffect>
                                    <p:set>
                                      <p:cBhvr>
                                        <p:cTn id="7" dur="1" fill="hold">
                                          <p:stCondLst>
                                            <p:cond delay="500"/>
                                          </p:stCondLst>
                                        </p:cTn>
                                        <p:tgtEl>
                                          <p:spTgt spid="606">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606">
                                            <p:txEl>
                                              <p:pRg st="1" end="1"/>
                                            </p:txEl>
                                          </p:spTgt>
                                        </p:tgtEl>
                                      </p:cBhvr>
                                    </p:animEffect>
                                    <p:set>
                                      <p:cBhvr>
                                        <p:cTn id="12" dur="1" fill="hold">
                                          <p:stCondLst>
                                            <p:cond delay="500"/>
                                          </p:stCondLst>
                                        </p:cTn>
                                        <p:tgtEl>
                                          <p:spTgt spid="60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2"/>
        <p:cNvGrpSpPr/>
        <p:nvPr/>
      </p:nvGrpSpPr>
      <p:grpSpPr>
        <a:xfrm>
          <a:off x="0" y="0"/>
          <a:ext cx="0" cy="0"/>
          <a:chOff x="0" y="0"/>
          <a:chExt cx="0" cy="0"/>
        </a:xfrm>
      </p:grpSpPr>
      <p:sp>
        <p:nvSpPr>
          <p:cNvPr id="613" name="Google Shape;613;p58"/>
          <p:cNvSpPr/>
          <p:nvPr/>
        </p:nvSpPr>
        <p:spPr>
          <a:xfrm>
            <a:off x="0" y="0"/>
            <a:ext cx="9141713"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14" name="Google Shape;614;p58" descr="A person and person standing outside a building&#10;&#10;Description automatically generated"/>
          <p:cNvPicPr preferRelativeResize="0"/>
          <p:nvPr/>
        </p:nvPicPr>
        <p:blipFill rotWithShape="1">
          <a:blip r:embed="rId3">
            <a:alphaModFix/>
          </a:blip>
          <a:srcRect l="12217" r="8472"/>
          <a:stretch/>
        </p:blipFill>
        <p:spPr>
          <a:xfrm>
            <a:off x="20" y="10"/>
            <a:ext cx="7252212" cy="5143490"/>
          </a:xfrm>
          <a:prstGeom prst="rect">
            <a:avLst/>
          </a:prstGeom>
          <a:noFill/>
          <a:ln>
            <a:noFill/>
          </a:ln>
        </p:spPr>
      </p:pic>
      <p:sp>
        <p:nvSpPr>
          <p:cNvPr id="615" name="Google Shape;615;p58"/>
          <p:cNvSpPr/>
          <p:nvPr/>
        </p:nvSpPr>
        <p:spPr>
          <a:xfrm flipH="1">
            <a:off x="3843764" y="0"/>
            <a:ext cx="5300233" cy="51435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6" name="Google Shape;616;p58"/>
          <p:cNvSpPr txBox="1">
            <a:spLocks noGrp="1"/>
          </p:cNvSpPr>
          <p:nvPr>
            <p:ph type="title"/>
          </p:nvPr>
        </p:nvSpPr>
        <p:spPr>
          <a:xfrm>
            <a:off x="4303016" y="273843"/>
            <a:ext cx="4212333" cy="97075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000"/>
              <a:buFont typeface="Calibri"/>
              <a:buNone/>
            </a:pPr>
            <a:r>
              <a:rPr lang="en-US" sz="3000"/>
              <a:t>Confidentiality</a:t>
            </a:r>
            <a:endParaRPr/>
          </a:p>
        </p:txBody>
      </p:sp>
      <p:sp>
        <p:nvSpPr>
          <p:cNvPr id="617" name="Google Shape;617;p58"/>
          <p:cNvSpPr txBox="1">
            <a:spLocks noGrp="1"/>
          </p:cNvSpPr>
          <p:nvPr>
            <p:ph type="body" idx="1"/>
          </p:nvPr>
        </p:nvSpPr>
        <p:spPr>
          <a:xfrm>
            <a:off x="4305300" y="1104900"/>
            <a:ext cx="4696196" cy="3764757"/>
          </a:xfrm>
          <a:prstGeom prst="rect">
            <a:avLst/>
          </a:prstGeom>
          <a:noFill/>
          <a:ln>
            <a:noFill/>
          </a:ln>
        </p:spPr>
        <p:txBody>
          <a:bodyPr spcFirstLastPara="1" wrap="square" lIns="91425" tIns="45700" rIns="91425" bIns="45700" anchor="t" anchorCtr="0">
            <a:noAutofit/>
          </a:bodyPr>
          <a:lstStyle/>
          <a:p>
            <a:pPr marL="457200" marR="0" lvl="0" indent="-457200" algn="l" rtl="0">
              <a:lnSpc>
                <a:spcPct val="90000"/>
              </a:lnSpc>
              <a:spcBef>
                <a:spcPts val="0"/>
              </a:spcBef>
              <a:spcAft>
                <a:spcPts val="0"/>
              </a:spcAft>
              <a:buClr>
                <a:schemeClr val="dk1"/>
              </a:buClr>
              <a:buSzPts val="2600"/>
              <a:buFont typeface="Calibri"/>
              <a:buAutoNum type="arabicPeriod" startAt="5"/>
            </a:pPr>
            <a:r>
              <a:rPr lang="en-US" sz="2600" b="0" i="0" u="none" strike="noStrike" cap="none">
                <a:latin typeface="Calibri"/>
                <a:ea typeface="Calibri"/>
                <a:cs typeface="Calibri"/>
                <a:sym typeface="Calibri"/>
              </a:rPr>
              <a:t>Why do you think it’s important for conversations with teachers/counselors about personal or emotional issues to be kept confidential?</a:t>
            </a:r>
            <a:endParaRPr/>
          </a:p>
          <a:p>
            <a:pPr marL="685800" marR="0" lvl="1" indent="-342900" algn="l" rtl="0">
              <a:lnSpc>
                <a:spcPct val="90000"/>
              </a:lnSpc>
              <a:spcBef>
                <a:spcPts val="375"/>
              </a:spcBef>
              <a:spcAft>
                <a:spcPts val="0"/>
              </a:spcAft>
              <a:buClr>
                <a:srgbClr val="C55A11"/>
              </a:buClr>
              <a:buSzPts val="2600"/>
              <a:buFont typeface="Calibri"/>
              <a:buAutoNum type="alphaLcParenR"/>
            </a:pPr>
            <a:r>
              <a:rPr lang="en-US" sz="2600" b="0" i="0" u="none" strike="noStrike" cap="none">
                <a:solidFill>
                  <a:srgbClr val="C55A11"/>
                </a:solidFill>
                <a:latin typeface="Calibri"/>
                <a:ea typeface="Calibri"/>
                <a:cs typeface="Calibri"/>
                <a:sym typeface="Calibri"/>
              </a:rPr>
              <a:t>Do you think there should be any exceptions to this?</a:t>
            </a:r>
            <a:endParaRPr/>
          </a:p>
          <a:p>
            <a:pPr marL="685800" marR="0" lvl="1" indent="-342900" algn="l" rtl="0">
              <a:lnSpc>
                <a:spcPct val="90000"/>
              </a:lnSpc>
              <a:spcBef>
                <a:spcPts val="375"/>
              </a:spcBef>
              <a:spcAft>
                <a:spcPts val="0"/>
              </a:spcAft>
              <a:buClr>
                <a:srgbClr val="548135"/>
              </a:buClr>
              <a:buSzPts val="2600"/>
              <a:buFont typeface="Calibri"/>
              <a:buAutoNum type="alphaLcParenR"/>
            </a:pPr>
            <a:r>
              <a:rPr lang="en-US" sz="2600" b="0" i="0" u="none" strike="noStrike" cap="none">
                <a:solidFill>
                  <a:srgbClr val="548135"/>
                </a:solidFill>
                <a:latin typeface="Calibri"/>
                <a:ea typeface="Calibri"/>
                <a:cs typeface="Calibri"/>
                <a:sym typeface="Calibri"/>
              </a:rPr>
              <a:t>What steps can schools take to ensure confidentiality is respected? </a:t>
            </a:r>
            <a:endParaRPr/>
          </a:p>
          <a:p>
            <a:pPr marL="457200" marR="0" lvl="0" indent="-292100" algn="l" rtl="0">
              <a:lnSpc>
                <a:spcPct val="90000"/>
              </a:lnSpc>
              <a:spcBef>
                <a:spcPts val="750"/>
              </a:spcBef>
              <a:spcAft>
                <a:spcPts val="0"/>
              </a:spcAft>
              <a:buClr>
                <a:schemeClr val="dk1"/>
              </a:buClr>
              <a:buSzPts val="2600"/>
              <a:buFont typeface="Calibri"/>
              <a:buNone/>
            </a:pPr>
            <a:endParaRPr sz="2600" b="0" i="0" u="none" strike="noStrike" cap="none">
              <a:solidFill>
                <a:srgbClr val="888888"/>
              </a:solidFill>
              <a:latin typeface="Calibri"/>
              <a:ea typeface="Calibri"/>
              <a:cs typeface="Calibri"/>
              <a:sym typeface="Calibri"/>
            </a:endParaRPr>
          </a:p>
        </p:txBody>
      </p:sp>
      <p:sp>
        <p:nvSpPr>
          <p:cNvPr id="618" name="Google Shape;618;p58"/>
          <p:cNvSpPr txBox="1">
            <a:spLocks noGrp="1"/>
          </p:cNvSpPr>
          <p:nvPr>
            <p:ph type="sldNum" idx="12"/>
          </p:nvPr>
        </p:nvSpPr>
        <p:spPr>
          <a:xfrm>
            <a:off x="6457950" y="4767262"/>
            <a:ext cx="2057400"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3"/>
        <p:cNvGrpSpPr/>
        <p:nvPr/>
      </p:nvGrpSpPr>
      <p:grpSpPr>
        <a:xfrm>
          <a:off x="0" y="0"/>
          <a:ext cx="0" cy="0"/>
          <a:chOff x="0" y="0"/>
          <a:chExt cx="0" cy="0"/>
        </a:xfrm>
      </p:grpSpPr>
      <p:sp>
        <p:nvSpPr>
          <p:cNvPr id="624" name="Google Shape;624;p59"/>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5" name="Google Shape;625;p59"/>
          <p:cNvSpPr/>
          <p:nvPr/>
        </p:nvSpPr>
        <p:spPr>
          <a:xfrm>
            <a:off x="530544" y="635700"/>
            <a:ext cx="3464954" cy="3464953"/>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6" name="Google Shape;626;p59"/>
          <p:cNvSpPr txBox="1">
            <a:spLocks noGrp="1"/>
          </p:cNvSpPr>
          <p:nvPr>
            <p:ph type="title"/>
          </p:nvPr>
        </p:nvSpPr>
        <p:spPr>
          <a:xfrm>
            <a:off x="1041958" y="924930"/>
            <a:ext cx="2430380" cy="304847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Seeking help </a:t>
            </a:r>
            <a:endParaRPr/>
          </a:p>
        </p:txBody>
      </p:sp>
      <p:sp>
        <p:nvSpPr>
          <p:cNvPr id="627" name="Google Shape;627;p59"/>
          <p:cNvSpPr/>
          <p:nvPr/>
        </p:nvSpPr>
        <p:spPr>
          <a:xfrm flipH="1">
            <a:off x="397896" y="0"/>
            <a:ext cx="866357" cy="443256"/>
          </a:xfrm>
          <a:custGeom>
            <a:avLst/>
            <a:gdLst/>
            <a:ahLst/>
            <a:cxnLst/>
            <a:rect l="l" t="t" r="r" b="b"/>
            <a:pathLst>
              <a:path w="1155142" h="591009" extrusionOk="0">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8" name="Google Shape;628;p59"/>
          <p:cNvSpPr/>
          <p:nvPr/>
        </p:nvSpPr>
        <p:spPr>
          <a:xfrm flipH="1">
            <a:off x="2971133" y="0"/>
            <a:ext cx="1303051" cy="719651"/>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9" name="Google Shape;629;p59"/>
          <p:cNvSpPr/>
          <p:nvPr/>
        </p:nvSpPr>
        <p:spPr>
          <a:xfrm flipH="1">
            <a:off x="0" y="2202623"/>
            <a:ext cx="119805" cy="414747"/>
          </a:xfrm>
          <a:custGeom>
            <a:avLst/>
            <a:gdLst/>
            <a:ahLst/>
            <a:cxnLst/>
            <a:rect l="l" t="t" r="r" b="b"/>
            <a:pathLst>
              <a:path w="159741" h="552996" extrusionOk="0">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0" name="Google Shape;630;p59"/>
          <p:cNvSpPr txBox="1">
            <a:spLocks noGrp="1"/>
          </p:cNvSpPr>
          <p:nvPr>
            <p:ph type="body" idx="1"/>
          </p:nvPr>
        </p:nvSpPr>
        <p:spPr>
          <a:xfrm>
            <a:off x="4274184" y="615660"/>
            <a:ext cx="4663754" cy="3667012"/>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Clr>
                <a:schemeClr val="dk1"/>
              </a:buClr>
              <a:buSzPts val="2800"/>
              <a:buFont typeface="Calibri"/>
              <a:buAutoNum type="arabicPeriod" startAt="6"/>
            </a:pPr>
            <a:r>
              <a:rPr lang="en-US" sz="2800"/>
              <a:t>Unfortunately, Samira didn’t get a good response from her teacher in this case. What are other ways you might advise her to get help? </a:t>
            </a:r>
            <a:endParaRPr/>
          </a:p>
        </p:txBody>
      </p:sp>
      <p:sp>
        <p:nvSpPr>
          <p:cNvPr id="631" name="Google Shape;631;p59"/>
          <p:cNvSpPr/>
          <p:nvPr/>
        </p:nvSpPr>
        <p:spPr>
          <a:xfrm flipH="1">
            <a:off x="0" y="4376736"/>
            <a:ext cx="1161135" cy="766764"/>
          </a:xfrm>
          <a:custGeom>
            <a:avLst/>
            <a:gdLst/>
            <a:ahLst/>
            <a:cxnLst/>
            <a:rect l="l" t="t" r="r" b="b"/>
            <a:pathLst>
              <a:path w="1548180" h="1022351" extrusionOk="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2" name="Google Shape;632;p59"/>
          <p:cNvSpPr/>
          <p:nvPr/>
        </p:nvSpPr>
        <p:spPr>
          <a:xfrm flipH="1">
            <a:off x="2553792" y="4288428"/>
            <a:ext cx="1328706" cy="855072"/>
          </a:xfrm>
          <a:custGeom>
            <a:avLst/>
            <a:gdLst/>
            <a:ahLst/>
            <a:cxnLst/>
            <a:rect l="l" t="t" r="r" b="b"/>
            <a:pathLst>
              <a:path w="1771609" h="1140095" extrusionOk="0">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3" name="Google Shape;633;p59"/>
          <p:cNvSpPr/>
          <p:nvPr/>
        </p:nvSpPr>
        <p:spPr>
          <a:xfrm flipH="1">
            <a:off x="3099729" y="4694066"/>
            <a:ext cx="1174455" cy="449434"/>
          </a:xfrm>
          <a:custGeom>
            <a:avLst/>
            <a:gdLst/>
            <a:ahLst/>
            <a:cxnLst/>
            <a:rect l="l" t="t" r="r" b="b"/>
            <a:pathLst>
              <a:path w="1565940" h="599245" extrusionOk="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4" name="Google Shape;634;p59"/>
          <p:cNvSpPr txBox="1">
            <a:spLocks noGrp="1"/>
          </p:cNvSpPr>
          <p:nvPr>
            <p:ph type="sldNum" idx="12"/>
          </p:nvPr>
        </p:nvSpPr>
        <p:spPr>
          <a:xfrm>
            <a:off x="7879747" y="4767262"/>
            <a:ext cx="635603"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60"/>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7F7F7F"/>
              </a:buClr>
              <a:buSzPts val="3300"/>
              <a:buFont typeface="Calibri"/>
              <a:buNone/>
            </a:pPr>
            <a:r>
              <a:rPr lang="en-US">
                <a:solidFill>
                  <a:srgbClr val="7F7F7F"/>
                </a:solidFill>
              </a:rPr>
              <a:t>Resource availability</a:t>
            </a:r>
            <a:endParaRPr/>
          </a:p>
        </p:txBody>
      </p:sp>
      <p:sp>
        <p:nvSpPr>
          <p:cNvPr id="640" name="Google Shape;640;p60"/>
          <p:cNvSpPr txBox="1">
            <a:spLocks noGrp="1"/>
          </p:cNvSpPr>
          <p:nvPr>
            <p:ph type="body" idx="1"/>
          </p:nvPr>
        </p:nvSpPr>
        <p:spPr>
          <a:xfrm>
            <a:off x="628650" y="1369218"/>
            <a:ext cx="7886700" cy="3263504"/>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Clr>
                <a:schemeClr val="dk1"/>
              </a:buClr>
              <a:buSzPts val="2800"/>
              <a:buFont typeface="Calibri"/>
              <a:buAutoNum type="arabicPeriod" startAt="7"/>
            </a:pPr>
            <a:r>
              <a:rPr lang="en-US" sz="2800"/>
              <a:t>Are you aware of any resources in your schools or communities for students like Samira to get help? </a:t>
            </a:r>
            <a:endParaRPr/>
          </a:p>
          <a:p>
            <a:pPr marL="800100" lvl="1" indent="-457200" algn="l" rtl="0">
              <a:lnSpc>
                <a:spcPct val="90000"/>
              </a:lnSpc>
              <a:spcBef>
                <a:spcPts val="375"/>
              </a:spcBef>
              <a:spcAft>
                <a:spcPts val="0"/>
              </a:spcAft>
              <a:buClr>
                <a:srgbClr val="C55A11"/>
              </a:buClr>
              <a:buSzPts val="2800"/>
              <a:buFont typeface="Calibri"/>
              <a:buAutoNum type="alphaLcParenR"/>
            </a:pPr>
            <a:r>
              <a:rPr lang="en-US" sz="2800">
                <a:solidFill>
                  <a:srgbClr val="C55A11"/>
                </a:solidFill>
              </a:rPr>
              <a:t>Are these resources well-known and accessible to all students?</a:t>
            </a:r>
            <a:endParaRPr/>
          </a:p>
          <a:p>
            <a:pPr marL="800100" lvl="1" indent="-457200" algn="l" rtl="0">
              <a:lnSpc>
                <a:spcPct val="90000"/>
              </a:lnSpc>
              <a:spcBef>
                <a:spcPts val="375"/>
              </a:spcBef>
              <a:spcAft>
                <a:spcPts val="0"/>
              </a:spcAft>
              <a:buClr>
                <a:srgbClr val="C55A11"/>
              </a:buClr>
              <a:buSzPts val="2800"/>
              <a:buFont typeface="Calibri"/>
              <a:buAutoNum type="alphaLcParenR"/>
            </a:pPr>
            <a:r>
              <a:rPr lang="en-US" sz="2800">
                <a:solidFill>
                  <a:srgbClr val="C55A11"/>
                </a:solidFill>
              </a:rPr>
              <a:t>Are there any challenges in accessing these resources? </a:t>
            </a:r>
            <a:endParaRPr/>
          </a:p>
        </p:txBody>
      </p:sp>
      <p:sp>
        <p:nvSpPr>
          <p:cNvPr id="641" name="Google Shape;641;p6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45"/>
        <p:cNvGrpSpPr/>
        <p:nvPr/>
      </p:nvGrpSpPr>
      <p:grpSpPr>
        <a:xfrm>
          <a:off x="0" y="0"/>
          <a:ext cx="0" cy="0"/>
          <a:chOff x="0" y="0"/>
          <a:chExt cx="0" cy="0"/>
        </a:xfrm>
      </p:grpSpPr>
      <p:sp>
        <p:nvSpPr>
          <p:cNvPr id="646" name="Google Shape;646;p61"/>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7" name="Google Shape;647;p61"/>
          <p:cNvSpPr/>
          <p:nvPr/>
        </p:nvSpPr>
        <p:spPr>
          <a:xfrm>
            <a:off x="0" y="0"/>
            <a:ext cx="3125454" cy="51435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8" name="Google Shape;648;p61"/>
          <p:cNvSpPr txBox="1">
            <a:spLocks noGrp="1"/>
          </p:cNvSpPr>
          <p:nvPr>
            <p:ph type="title"/>
          </p:nvPr>
        </p:nvSpPr>
        <p:spPr>
          <a:xfrm>
            <a:off x="515125" y="865179"/>
            <a:ext cx="2400300" cy="33458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Resources</a:t>
            </a:r>
            <a:endParaRPr/>
          </a:p>
        </p:txBody>
      </p:sp>
      <p:sp>
        <p:nvSpPr>
          <p:cNvPr id="649" name="Google Shape;649;p61"/>
          <p:cNvSpPr/>
          <p:nvPr/>
        </p:nvSpPr>
        <p:spPr>
          <a:xfrm rot="10800000" flipH="1">
            <a:off x="5662801" y="1841609"/>
            <a:ext cx="3062575" cy="3062575"/>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650" name="Google Shape;650;p61"/>
          <p:cNvSpPr txBox="1">
            <a:spLocks noGrp="1"/>
          </p:cNvSpPr>
          <p:nvPr>
            <p:ph type="body" idx="1"/>
          </p:nvPr>
        </p:nvSpPr>
        <p:spPr>
          <a:xfrm>
            <a:off x="3335481" y="443508"/>
            <a:ext cx="5179868" cy="4189214"/>
          </a:xfrm>
          <a:prstGeom prst="rect">
            <a:avLst/>
          </a:prstGeom>
          <a:noFill/>
          <a:ln>
            <a:noFill/>
          </a:ln>
        </p:spPr>
        <p:txBody>
          <a:bodyPr spcFirstLastPara="1" wrap="square" lIns="91425" tIns="45700" rIns="91425" bIns="45700" anchor="ctr" anchorCtr="0">
            <a:normAutofit/>
          </a:bodyPr>
          <a:lstStyle/>
          <a:p>
            <a:pPr marL="342900" marR="0" lvl="0" indent="-342900" algn="l" rtl="0">
              <a:lnSpc>
                <a:spcPct val="90000"/>
              </a:lnSpc>
              <a:spcBef>
                <a:spcPts val="0"/>
              </a:spcBef>
              <a:spcAft>
                <a:spcPts val="0"/>
              </a:spcAft>
              <a:buClr>
                <a:schemeClr val="dk1"/>
              </a:buClr>
              <a:buSzPts val="2800"/>
              <a:buFont typeface="Calibri"/>
              <a:buAutoNum type="arabicPeriod" startAt="8"/>
            </a:pPr>
            <a:r>
              <a:rPr lang="en-US" sz="2800">
                <a:latin typeface="Calibri"/>
                <a:ea typeface="Calibri"/>
                <a:cs typeface="Calibri"/>
                <a:sym typeface="Calibri"/>
              </a:rPr>
              <a:t>In your opinion, do you think your schools </a:t>
            </a:r>
            <a:r>
              <a:rPr lang="en-US" sz="2800" b="1">
                <a:solidFill>
                  <a:srgbClr val="C55A11"/>
                </a:solidFill>
                <a:latin typeface="Calibri"/>
                <a:ea typeface="Calibri"/>
                <a:cs typeface="Calibri"/>
                <a:sym typeface="Calibri"/>
              </a:rPr>
              <a:t>prioritize mental health</a:t>
            </a:r>
            <a:r>
              <a:rPr lang="en-US" sz="2800">
                <a:latin typeface="Calibri"/>
                <a:ea typeface="Calibri"/>
                <a:cs typeface="Calibri"/>
                <a:sym typeface="Calibri"/>
              </a:rPr>
              <a:t> or mental wellness for students? Can you provide some examples of why or why not? </a:t>
            </a:r>
            <a:endParaRPr/>
          </a:p>
        </p:txBody>
      </p:sp>
      <p:sp>
        <p:nvSpPr>
          <p:cNvPr id="651" name="Google Shape;651;p61"/>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pic>
        <p:nvPicPr>
          <p:cNvPr id="657" name="Google Shape;657;p62"/>
          <p:cNvPicPr preferRelativeResize="0"/>
          <p:nvPr/>
        </p:nvPicPr>
        <p:blipFill rotWithShape="1">
          <a:blip r:embed="rId3">
            <a:alphaModFix/>
          </a:blip>
          <a:srcRect/>
          <a:stretch/>
        </p:blipFill>
        <p:spPr>
          <a:xfrm>
            <a:off x="-1" y="878"/>
            <a:ext cx="9145565" cy="5142621"/>
          </a:xfrm>
          <a:prstGeom prst="rect">
            <a:avLst/>
          </a:prstGeom>
          <a:noFill/>
          <a:ln>
            <a:noFill/>
          </a:ln>
        </p:spPr>
      </p:pic>
      <p:sp>
        <p:nvSpPr>
          <p:cNvPr id="658" name="Google Shape;658;p6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pic>
        <p:nvPicPr>
          <p:cNvPr id="664" name="Google Shape;664;p63" descr="A couple of women standing outside a building&#10;&#10;Description automatically generated"/>
          <p:cNvPicPr preferRelativeResize="0"/>
          <p:nvPr/>
        </p:nvPicPr>
        <p:blipFill rotWithShape="1">
          <a:blip r:embed="rId3">
            <a:alphaModFix/>
          </a:blip>
          <a:srcRect/>
          <a:stretch/>
        </p:blipFill>
        <p:spPr>
          <a:xfrm>
            <a:off x="-1" y="878"/>
            <a:ext cx="9145565" cy="5142621"/>
          </a:xfrm>
          <a:prstGeom prst="rect">
            <a:avLst/>
          </a:prstGeom>
          <a:noFill/>
          <a:ln>
            <a:noFill/>
          </a:ln>
        </p:spPr>
      </p:pic>
      <p:sp>
        <p:nvSpPr>
          <p:cNvPr id="665" name="Google Shape;665;p6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671" name="Google Shape;671;p64" descr="A cartoon of two women&#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672" name="Google Shape;672;p6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59</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pic>
        <p:nvPicPr>
          <p:cNvPr id="678" name="Google Shape;678;p65" descr="A couple of women standing outside&#10;&#10;Description automatically generated"/>
          <p:cNvPicPr preferRelativeResize="0"/>
          <p:nvPr/>
        </p:nvPicPr>
        <p:blipFill rotWithShape="1">
          <a:blip r:embed="rId3">
            <a:alphaModFix/>
          </a:blip>
          <a:srcRect/>
          <a:stretch/>
        </p:blipFill>
        <p:spPr>
          <a:xfrm>
            <a:off x="-1" y="878"/>
            <a:ext cx="9145565" cy="5142621"/>
          </a:xfrm>
          <a:prstGeom prst="rect">
            <a:avLst/>
          </a:prstGeom>
          <a:noFill/>
          <a:ln>
            <a:noFill/>
          </a:ln>
        </p:spPr>
      </p:pic>
      <p:sp>
        <p:nvSpPr>
          <p:cNvPr id="679" name="Google Shape;679;p6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pic>
        <p:nvPicPr>
          <p:cNvPr id="685" name="Google Shape;685;p66" descr="A person sitting at a desk waving&#10;&#10;Description automatically generated"/>
          <p:cNvPicPr preferRelativeResize="0"/>
          <p:nvPr/>
        </p:nvPicPr>
        <p:blipFill rotWithShape="1">
          <a:blip r:embed="rId3">
            <a:alphaModFix/>
          </a:blip>
          <a:srcRect/>
          <a:stretch/>
        </p:blipFill>
        <p:spPr>
          <a:xfrm>
            <a:off x="0" y="878"/>
            <a:ext cx="9144000" cy="5141741"/>
          </a:xfrm>
          <a:prstGeom prst="rect">
            <a:avLst/>
          </a:prstGeom>
          <a:noFill/>
          <a:ln>
            <a:noFill/>
          </a:ln>
        </p:spPr>
      </p:pic>
      <p:sp>
        <p:nvSpPr>
          <p:cNvPr id="686" name="Google Shape;686;p6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0"/>
        <p:cNvGrpSpPr/>
        <p:nvPr/>
      </p:nvGrpSpPr>
      <p:grpSpPr>
        <a:xfrm>
          <a:off x="0" y="0"/>
          <a:ext cx="0" cy="0"/>
          <a:chOff x="0" y="0"/>
          <a:chExt cx="0" cy="0"/>
        </a:xfrm>
      </p:grpSpPr>
      <p:sp>
        <p:nvSpPr>
          <p:cNvPr id="691" name="Google Shape;691;p67"/>
          <p:cNvSpPr/>
          <p:nvPr/>
        </p:nvSpPr>
        <p:spPr>
          <a:xfrm>
            <a:off x="0"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2" name="Google Shape;692;p67"/>
          <p:cNvSpPr/>
          <p:nvPr/>
        </p:nvSpPr>
        <p:spPr>
          <a:xfrm rot="-853893">
            <a:off x="6131316" y="343463"/>
            <a:ext cx="2240924" cy="2240924"/>
          </a:xfrm>
          <a:prstGeom prst="arc">
            <a:avLst>
              <a:gd name="adj1" fmla="val 14612914"/>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93" name="Google Shape;693;p67"/>
          <p:cNvSpPr txBox="1">
            <a:spLocks noGrp="1"/>
          </p:cNvSpPr>
          <p:nvPr>
            <p:ph type="title"/>
          </p:nvPr>
        </p:nvSpPr>
        <p:spPr>
          <a:xfrm>
            <a:off x="628650" y="273843"/>
            <a:ext cx="7886700" cy="99417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300"/>
              <a:buFont typeface="Calibri"/>
              <a:buNone/>
            </a:pPr>
            <a:r>
              <a:rPr lang="en-US"/>
              <a:t>Asking for help</a:t>
            </a:r>
            <a:endParaRPr/>
          </a:p>
        </p:txBody>
      </p:sp>
      <p:sp>
        <p:nvSpPr>
          <p:cNvPr id="694" name="Google Shape;694;p67"/>
          <p:cNvSpPr/>
          <p:nvPr/>
        </p:nvSpPr>
        <p:spPr>
          <a:xfrm>
            <a:off x="628650" y="1177863"/>
            <a:ext cx="7984659" cy="3001741"/>
          </a:xfrm>
          <a:prstGeom prst="rect">
            <a:avLst/>
          </a:prstGeom>
          <a:noFill/>
          <a:ln>
            <a:noFill/>
          </a:ln>
        </p:spPr>
        <p:txBody>
          <a:bodyPr spcFirstLastPara="1" wrap="square" lIns="91425" tIns="45700" rIns="91425" bIns="45700" anchor="t" anchorCtr="0">
            <a:noAutofit/>
          </a:bodyPr>
          <a:lstStyle/>
          <a:p>
            <a:pPr marL="452628" marR="0" lvl="0" indent="-452628" algn="l" rtl="0">
              <a:spcBef>
                <a:spcPts val="0"/>
              </a:spcBef>
              <a:spcAft>
                <a:spcPts val="0"/>
              </a:spcAft>
              <a:buClr>
                <a:schemeClr val="dk1"/>
              </a:buClr>
              <a:buSzPts val="2800"/>
              <a:buFont typeface="Calibri"/>
              <a:buAutoNum type="arabicPeriod"/>
            </a:pPr>
            <a:r>
              <a:rPr lang="en-US" sz="2800">
                <a:solidFill>
                  <a:schemeClr val="dk1"/>
                </a:solidFill>
                <a:latin typeface="Calibri"/>
                <a:ea typeface="Calibri"/>
                <a:cs typeface="Calibri"/>
                <a:sym typeface="Calibri"/>
              </a:rPr>
              <a:t>Samira was hesitant at first when Fadila approached her. Why do you think someone might be shy to talk about their struggles?</a:t>
            </a:r>
            <a:endParaRPr/>
          </a:p>
          <a:p>
            <a:pPr marL="961136" marR="0" lvl="1" indent="-504317" algn="l" rtl="0">
              <a:spcBef>
                <a:spcPts val="600"/>
              </a:spcBef>
              <a:spcAft>
                <a:spcPts val="0"/>
              </a:spcAft>
              <a:buClr>
                <a:srgbClr val="C55A11"/>
              </a:buClr>
              <a:buSzPts val="2800"/>
              <a:buFont typeface="Calibri"/>
              <a:buAutoNum type="alphaLcParenR"/>
            </a:pPr>
            <a:r>
              <a:rPr lang="en-US" sz="2800" b="0" i="0" u="none" strike="noStrike" cap="none">
                <a:solidFill>
                  <a:srgbClr val="C55A11"/>
                </a:solidFill>
                <a:latin typeface="Calibri"/>
                <a:ea typeface="Calibri"/>
                <a:cs typeface="Calibri"/>
                <a:sym typeface="Calibri"/>
              </a:rPr>
              <a:t>Are there any specific reasons why Samira might be hesitant to talk to a </a:t>
            </a:r>
            <a:r>
              <a:rPr lang="en-US" sz="2800" b="1" i="0" u="none" strike="noStrike" cap="none">
                <a:solidFill>
                  <a:srgbClr val="C55A11"/>
                </a:solidFill>
                <a:latin typeface="Calibri"/>
                <a:ea typeface="Calibri"/>
                <a:cs typeface="Calibri"/>
                <a:sym typeface="Calibri"/>
              </a:rPr>
              <a:t>guidance counselor</a:t>
            </a:r>
            <a:r>
              <a:rPr lang="en-US" sz="2800" b="0" i="0" u="none" strike="noStrike" cap="none">
                <a:solidFill>
                  <a:srgbClr val="C55A11"/>
                </a:solidFill>
                <a:latin typeface="Calibri"/>
                <a:ea typeface="Calibri"/>
                <a:cs typeface="Calibri"/>
                <a:sym typeface="Calibri"/>
              </a:rPr>
              <a:t>? </a:t>
            </a:r>
            <a:endParaRPr/>
          </a:p>
          <a:p>
            <a:pPr marL="961136" marR="0" lvl="1" indent="-504317" algn="l" rtl="0">
              <a:spcBef>
                <a:spcPts val="600"/>
              </a:spcBef>
              <a:spcAft>
                <a:spcPts val="0"/>
              </a:spcAft>
              <a:buClr>
                <a:srgbClr val="2C6100"/>
              </a:buClr>
              <a:buSzPts val="2800"/>
              <a:buFont typeface="Calibri"/>
              <a:buAutoNum type="alphaLcParenR"/>
            </a:pPr>
            <a:r>
              <a:rPr lang="en-US" sz="2800" b="0" i="0" u="none" strike="noStrike" cap="none">
                <a:solidFill>
                  <a:srgbClr val="2C6100"/>
                </a:solidFill>
                <a:latin typeface="Calibri"/>
                <a:ea typeface="Calibri"/>
                <a:cs typeface="Calibri"/>
                <a:sym typeface="Calibri"/>
              </a:rPr>
              <a:t>How can schools/counselors address these concerns to be more approachable?</a:t>
            </a:r>
            <a:endParaRPr/>
          </a:p>
          <a:p>
            <a:pPr marL="514350" marR="0" lvl="0" indent="-336550" algn="l" rtl="0">
              <a:spcBef>
                <a:spcPts val="600"/>
              </a:spcBef>
              <a:spcAft>
                <a:spcPts val="0"/>
              </a:spcAft>
              <a:buClr>
                <a:schemeClr val="dk1"/>
              </a:buClr>
              <a:buSzPts val="2800"/>
              <a:buFont typeface="Calibri"/>
              <a:buNone/>
            </a:pPr>
            <a:endParaRPr sz="2800">
              <a:solidFill>
                <a:schemeClr val="dk1"/>
              </a:solidFill>
              <a:latin typeface="Calibri"/>
              <a:ea typeface="Calibri"/>
              <a:cs typeface="Calibri"/>
              <a:sym typeface="Calibri"/>
            </a:endParaRPr>
          </a:p>
        </p:txBody>
      </p:sp>
      <p:sp>
        <p:nvSpPr>
          <p:cNvPr id="695" name="Google Shape;695;p6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0"/>
        <p:cNvGrpSpPr/>
        <p:nvPr/>
      </p:nvGrpSpPr>
      <p:grpSpPr>
        <a:xfrm>
          <a:off x="0" y="0"/>
          <a:ext cx="0" cy="0"/>
          <a:chOff x="0" y="0"/>
          <a:chExt cx="0" cy="0"/>
        </a:xfrm>
      </p:grpSpPr>
      <p:sp>
        <p:nvSpPr>
          <p:cNvPr id="701" name="Google Shape;701;p68"/>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02" name="Google Shape;702;p68"/>
          <p:cNvSpPr/>
          <p:nvPr/>
        </p:nvSpPr>
        <p:spPr>
          <a:xfrm>
            <a:off x="0" y="0"/>
            <a:ext cx="3125454" cy="51435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03" name="Google Shape;703;p68"/>
          <p:cNvSpPr txBox="1">
            <a:spLocks noGrp="1"/>
          </p:cNvSpPr>
          <p:nvPr>
            <p:ph type="title"/>
          </p:nvPr>
        </p:nvSpPr>
        <p:spPr>
          <a:xfrm>
            <a:off x="515125" y="865179"/>
            <a:ext cx="2400300" cy="33458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Asking for help</a:t>
            </a:r>
            <a:endParaRPr/>
          </a:p>
        </p:txBody>
      </p:sp>
      <p:sp>
        <p:nvSpPr>
          <p:cNvPr id="704" name="Google Shape;704;p68"/>
          <p:cNvSpPr/>
          <p:nvPr/>
        </p:nvSpPr>
        <p:spPr>
          <a:xfrm rot="10800000" flipH="1">
            <a:off x="5662801" y="1841609"/>
            <a:ext cx="3062575" cy="3062575"/>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705" name="Google Shape;705;p68"/>
          <p:cNvSpPr txBox="1">
            <a:spLocks noGrp="1"/>
          </p:cNvSpPr>
          <p:nvPr>
            <p:ph type="body" idx="1"/>
          </p:nvPr>
        </p:nvSpPr>
        <p:spPr>
          <a:xfrm>
            <a:off x="3335481" y="443508"/>
            <a:ext cx="5179868" cy="4189214"/>
          </a:xfrm>
          <a:prstGeom prst="rect">
            <a:avLst/>
          </a:prstGeom>
          <a:noFill/>
          <a:ln>
            <a:noFill/>
          </a:ln>
        </p:spPr>
        <p:txBody>
          <a:bodyPr spcFirstLastPara="1" wrap="square" lIns="91425" tIns="45700" rIns="91425" bIns="45700" anchor="ctr" anchorCtr="0">
            <a:normAutofit/>
          </a:bodyPr>
          <a:lstStyle/>
          <a:p>
            <a:pPr marL="457200" lvl="0" indent="-457200" algn="l" rtl="0">
              <a:lnSpc>
                <a:spcPct val="90000"/>
              </a:lnSpc>
              <a:spcBef>
                <a:spcPts val="0"/>
              </a:spcBef>
              <a:spcAft>
                <a:spcPts val="0"/>
              </a:spcAft>
              <a:buClr>
                <a:schemeClr val="dk1"/>
              </a:buClr>
              <a:buSzPts val="2800"/>
              <a:buFont typeface="Calibri"/>
              <a:buAutoNum type="arabicPeriod" startAt="2"/>
            </a:pPr>
            <a:r>
              <a:rPr lang="en-US" sz="2800">
                <a:latin typeface="Calibri"/>
                <a:ea typeface="Calibri"/>
                <a:cs typeface="Calibri"/>
                <a:sym typeface="Calibri"/>
              </a:rPr>
              <a:t>What attributes make a </a:t>
            </a:r>
            <a:r>
              <a:rPr lang="en-US" sz="2800" b="1">
                <a:latin typeface="Calibri"/>
                <a:ea typeface="Calibri"/>
                <a:cs typeface="Calibri"/>
                <a:sym typeface="Calibri"/>
              </a:rPr>
              <a:t>peer, teacher, or counselor</a:t>
            </a:r>
            <a:r>
              <a:rPr lang="en-US" sz="2800">
                <a:latin typeface="Calibri"/>
                <a:ea typeface="Calibri"/>
                <a:cs typeface="Calibri"/>
                <a:sym typeface="Calibri"/>
              </a:rPr>
              <a:t> </a:t>
            </a:r>
            <a:r>
              <a:rPr lang="en-US" sz="2800" b="1">
                <a:solidFill>
                  <a:schemeClr val="accent6"/>
                </a:solidFill>
                <a:latin typeface="Calibri"/>
                <a:ea typeface="Calibri"/>
                <a:cs typeface="Calibri"/>
                <a:sym typeface="Calibri"/>
              </a:rPr>
              <a:t>trustworthy </a:t>
            </a:r>
            <a:r>
              <a:rPr lang="en-US" sz="2800">
                <a:latin typeface="Calibri"/>
                <a:ea typeface="Calibri"/>
                <a:cs typeface="Calibri"/>
                <a:sym typeface="Calibri"/>
              </a:rPr>
              <a:t>when seeking help? Is there anything someone might say or do that makes them more trustworthy? </a:t>
            </a:r>
            <a:endParaRPr sz="2800">
              <a:latin typeface="Arial"/>
              <a:ea typeface="Arial"/>
              <a:cs typeface="Arial"/>
              <a:sym typeface="Arial"/>
            </a:endParaRPr>
          </a:p>
        </p:txBody>
      </p:sp>
      <p:sp>
        <p:nvSpPr>
          <p:cNvPr id="706" name="Google Shape;706;p68"/>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63</a:t>
            </a:fld>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1"/>
        <p:cNvGrpSpPr/>
        <p:nvPr/>
      </p:nvGrpSpPr>
      <p:grpSpPr>
        <a:xfrm>
          <a:off x="0" y="0"/>
          <a:ext cx="0" cy="0"/>
          <a:chOff x="0" y="0"/>
          <a:chExt cx="0" cy="0"/>
        </a:xfrm>
      </p:grpSpPr>
      <p:sp>
        <p:nvSpPr>
          <p:cNvPr id="712" name="Google Shape;712;p69"/>
          <p:cNvSpPr/>
          <p:nvPr/>
        </p:nvSpPr>
        <p:spPr>
          <a:xfrm>
            <a:off x="0"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3" name="Google Shape;713;p69"/>
          <p:cNvSpPr/>
          <p:nvPr/>
        </p:nvSpPr>
        <p:spPr>
          <a:xfrm>
            <a:off x="0" y="0"/>
            <a:ext cx="3391929" cy="51435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4" name="Google Shape;714;p69"/>
          <p:cNvSpPr/>
          <p:nvPr/>
        </p:nvSpPr>
        <p:spPr>
          <a:xfrm rot="-853893">
            <a:off x="2180222" y="1011048"/>
            <a:ext cx="2240924" cy="2240924"/>
          </a:xfrm>
          <a:prstGeom prst="arc">
            <a:avLst>
              <a:gd name="adj1" fmla="val 14612914"/>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15" name="Google Shape;715;p69"/>
          <p:cNvSpPr txBox="1">
            <a:spLocks noGrp="1"/>
          </p:cNvSpPr>
          <p:nvPr>
            <p:ph type="title"/>
          </p:nvPr>
        </p:nvSpPr>
        <p:spPr>
          <a:xfrm>
            <a:off x="628650" y="482600"/>
            <a:ext cx="2213403" cy="41782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Coping and Resiliency</a:t>
            </a:r>
            <a:endParaRPr/>
          </a:p>
        </p:txBody>
      </p:sp>
      <p:sp>
        <p:nvSpPr>
          <p:cNvPr id="716" name="Google Shape;716;p69"/>
          <p:cNvSpPr/>
          <p:nvPr/>
        </p:nvSpPr>
        <p:spPr>
          <a:xfrm>
            <a:off x="3600895" y="544621"/>
            <a:ext cx="5331853" cy="3173778"/>
          </a:xfrm>
          <a:prstGeom prst="rect">
            <a:avLst/>
          </a:prstGeom>
          <a:noFill/>
          <a:ln>
            <a:noFill/>
          </a:ln>
        </p:spPr>
        <p:txBody>
          <a:bodyPr spcFirstLastPara="1" wrap="square" lIns="91425" tIns="45700" rIns="91425" bIns="45700" anchor="t" anchorCtr="0">
            <a:noAutofit/>
          </a:bodyPr>
          <a:lstStyle/>
          <a:p>
            <a:pPr marL="269748" marR="0" lvl="0" indent="-269748" algn="l" rtl="0">
              <a:spcBef>
                <a:spcPts val="0"/>
              </a:spcBef>
              <a:spcAft>
                <a:spcPts val="0"/>
              </a:spcAft>
              <a:buClr>
                <a:schemeClr val="dk1"/>
              </a:buClr>
              <a:buSzPts val="2800"/>
              <a:buFont typeface="Calibri"/>
              <a:buAutoNum type="arabicPeriod" startAt="3"/>
            </a:pPr>
            <a:r>
              <a:rPr lang="en-US" sz="2800">
                <a:solidFill>
                  <a:schemeClr val="dk1"/>
                </a:solidFill>
                <a:latin typeface="Calibri"/>
                <a:ea typeface="Calibri"/>
                <a:cs typeface="Calibri"/>
                <a:sym typeface="Calibri"/>
              </a:rPr>
              <a:t>Think of a time when you had to be strong or bounce back from a difficult situation. What personal </a:t>
            </a:r>
            <a:r>
              <a:rPr lang="en-US" sz="2800" b="1">
                <a:solidFill>
                  <a:schemeClr val="accent6"/>
                </a:solidFill>
                <a:latin typeface="Calibri"/>
                <a:ea typeface="Calibri"/>
                <a:cs typeface="Calibri"/>
                <a:sym typeface="Calibri"/>
              </a:rPr>
              <a:t>strengths or resources </a:t>
            </a:r>
            <a:r>
              <a:rPr lang="en-US" sz="2800">
                <a:solidFill>
                  <a:schemeClr val="dk1"/>
                </a:solidFill>
                <a:latin typeface="Calibri"/>
                <a:ea typeface="Calibri"/>
                <a:cs typeface="Calibri"/>
                <a:sym typeface="Calibri"/>
              </a:rPr>
              <a:t>helped you through it?</a:t>
            </a:r>
            <a:endParaRPr/>
          </a:p>
          <a:p>
            <a:pPr marL="971550" marR="0" lvl="1" indent="-514350" algn="l" rtl="0">
              <a:spcBef>
                <a:spcPts val="600"/>
              </a:spcBef>
              <a:spcAft>
                <a:spcPts val="0"/>
              </a:spcAft>
              <a:buClr>
                <a:srgbClr val="C55A11"/>
              </a:buClr>
              <a:buSzPts val="2800"/>
              <a:buFont typeface="Calibri"/>
              <a:buAutoNum type="alphaLcParenR"/>
            </a:pPr>
            <a:r>
              <a:rPr lang="en-US" sz="2800" b="0" i="0" u="none" strike="noStrike" cap="none">
                <a:solidFill>
                  <a:srgbClr val="C55A11"/>
                </a:solidFill>
                <a:latin typeface="Calibri"/>
                <a:ea typeface="Calibri"/>
                <a:cs typeface="Calibri"/>
                <a:sym typeface="Calibri"/>
              </a:rPr>
              <a:t>Have you had any classes or other programs that taught you tools to navigate difficult situations? </a:t>
            </a:r>
            <a:endParaRPr sz="2800" b="0" i="0" u="none" strike="noStrike" cap="none">
              <a:solidFill>
                <a:srgbClr val="C55A11"/>
              </a:solidFill>
              <a:latin typeface="Calibri"/>
              <a:ea typeface="Calibri"/>
              <a:cs typeface="Calibri"/>
              <a:sym typeface="Calibri"/>
            </a:endParaRPr>
          </a:p>
        </p:txBody>
      </p:sp>
      <p:sp>
        <p:nvSpPr>
          <p:cNvPr id="717" name="Google Shape;717;p69"/>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64</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2"/>
        <p:cNvGrpSpPr/>
        <p:nvPr/>
      </p:nvGrpSpPr>
      <p:grpSpPr>
        <a:xfrm>
          <a:off x="0" y="0"/>
          <a:ext cx="0" cy="0"/>
          <a:chOff x="0" y="0"/>
          <a:chExt cx="0" cy="0"/>
        </a:xfrm>
      </p:grpSpPr>
      <p:sp>
        <p:nvSpPr>
          <p:cNvPr id="723" name="Google Shape;723;p70"/>
          <p:cNvSpPr/>
          <p:nvPr/>
        </p:nvSpPr>
        <p:spPr>
          <a:xfrm>
            <a:off x="0"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4" name="Google Shape;724;p70"/>
          <p:cNvSpPr/>
          <p:nvPr/>
        </p:nvSpPr>
        <p:spPr>
          <a:xfrm>
            <a:off x="0" y="0"/>
            <a:ext cx="3391929" cy="51435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5" name="Google Shape;725;p70"/>
          <p:cNvSpPr/>
          <p:nvPr/>
        </p:nvSpPr>
        <p:spPr>
          <a:xfrm rot="-853893">
            <a:off x="2180222" y="1011048"/>
            <a:ext cx="2240924" cy="2240924"/>
          </a:xfrm>
          <a:prstGeom prst="arc">
            <a:avLst>
              <a:gd name="adj1" fmla="val 14612914"/>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26" name="Google Shape;726;p70"/>
          <p:cNvSpPr txBox="1">
            <a:spLocks noGrp="1"/>
          </p:cNvSpPr>
          <p:nvPr>
            <p:ph type="title"/>
          </p:nvPr>
        </p:nvSpPr>
        <p:spPr>
          <a:xfrm>
            <a:off x="628650" y="482600"/>
            <a:ext cx="2213403" cy="41782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Coping and Resiliency</a:t>
            </a:r>
            <a:endParaRPr/>
          </a:p>
        </p:txBody>
      </p:sp>
      <p:sp>
        <p:nvSpPr>
          <p:cNvPr id="727" name="Google Shape;727;p70"/>
          <p:cNvSpPr/>
          <p:nvPr/>
        </p:nvSpPr>
        <p:spPr>
          <a:xfrm>
            <a:off x="3600895" y="544621"/>
            <a:ext cx="5331853" cy="3173778"/>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dk1"/>
              </a:buClr>
              <a:buSzPts val="2800"/>
              <a:buFont typeface="Calibri"/>
              <a:buAutoNum type="arabicPeriod" startAt="4"/>
            </a:pPr>
            <a:r>
              <a:rPr lang="en-US" sz="2800">
                <a:solidFill>
                  <a:schemeClr val="dk1"/>
                </a:solidFill>
                <a:latin typeface="Calibri"/>
                <a:ea typeface="Calibri"/>
                <a:cs typeface="Calibri"/>
                <a:sym typeface="Calibri"/>
              </a:rPr>
              <a:t>What are some ways that </a:t>
            </a:r>
            <a:r>
              <a:rPr lang="en-US" sz="2800" b="1">
                <a:solidFill>
                  <a:schemeClr val="accent6"/>
                </a:solidFill>
                <a:latin typeface="Calibri"/>
                <a:ea typeface="Calibri"/>
                <a:cs typeface="Calibri"/>
                <a:sym typeface="Calibri"/>
              </a:rPr>
              <a:t>schools and communities</a:t>
            </a:r>
            <a:r>
              <a:rPr lang="en-US" sz="2800" b="1">
                <a:solidFill>
                  <a:schemeClr val="dk1"/>
                </a:solidFill>
                <a:latin typeface="Calibri"/>
                <a:ea typeface="Calibri"/>
                <a:cs typeface="Calibri"/>
                <a:sym typeface="Calibri"/>
              </a:rPr>
              <a:t> </a:t>
            </a:r>
            <a:r>
              <a:rPr lang="en-US" sz="2800">
                <a:solidFill>
                  <a:schemeClr val="dk1"/>
                </a:solidFill>
                <a:latin typeface="Calibri"/>
                <a:ea typeface="Calibri"/>
                <a:cs typeface="Calibri"/>
                <a:sym typeface="Calibri"/>
              </a:rPr>
              <a:t>can support young people when they go through hard times? </a:t>
            </a:r>
            <a:endParaRPr/>
          </a:p>
        </p:txBody>
      </p:sp>
      <p:sp>
        <p:nvSpPr>
          <p:cNvPr id="728" name="Google Shape;728;p70"/>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2"/>
        <p:cNvGrpSpPr/>
        <p:nvPr/>
      </p:nvGrpSpPr>
      <p:grpSpPr>
        <a:xfrm>
          <a:off x="0" y="0"/>
          <a:ext cx="0" cy="0"/>
          <a:chOff x="0" y="0"/>
          <a:chExt cx="0" cy="0"/>
        </a:xfrm>
      </p:grpSpPr>
      <p:sp>
        <p:nvSpPr>
          <p:cNvPr id="733" name="Google Shape;733;p71"/>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34" name="Google Shape;734;p71"/>
          <p:cNvSpPr txBox="1">
            <a:spLocks noGrp="1"/>
          </p:cNvSpPr>
          <p:nvPr>
            <p:ph type="title"/>
          </p:nvPr>
        </p:nvSpPr>
        <p:spPr>
          <a:xfrm>
            <a:off x="110397" y="273843"/>
            <a:ext cx="4563274" cy="99417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a:t>Peer counselors</a:t>
            </a:r>
            <a:endParaRPr/>
          </a:p>
        </p:txBody>
      </p:sp>
      <p:sp>
        <p:nvSpPr>
          <p:cNvPr id="735" name="Google Shape;735;p71"/>
          <p:cNvSpPr txBox="1">
            <a:spLocks noGrp="1"/>
          </p:cNvSpPr>
          <p:nvPr>
            <p:ph type="body" idx="1"/>
          </p:nvPr>
        </p:nvSpPr>
        <p:spPr>
          <a:xfrm>
            <a:off x="1" y="1145753"/>
            <a:ext cx="4781190" cy="3723903"/>
          </a:xfrm>
          <a:prstGeom prst="rect">
            <a:avLst/>
          </a:prstGeom>
          <a:noFill/>
          <a:ln>
            <a:noFill/>
          </a:ln>
        </p:spPr>
        <p:txBody>
          <a:bodyPr spcFirstLastPara="1" wrap="square" lIns="91425" tIns="45700" rIns="91425" bIns="45700" anchor="t" anchorCtr="0">
            <a:noAutofit/>
          </a:bodyPr>
          <a:lstStyle/>
          <a:p>
            <a:pPr marL="590702" lvl="0" indent="-457200" algn="l" rtl="0">
              <a:lnSpc>
                <a:spcPct val="90000"/>
              </a:lnSpc>
              <a:spcBef>
                <a:spcPts val="0"/>
              </a:spcBef>
              <a:spcAft>
                <a:spcPts val="0"/>
              </a:spcAft>
              <a:buClr>
                <a:schemeClr val="dk1"/>
              </a:buClr>
              <a:buSzPts val="2400"/>
              <a:buFont typeface="Calibri"/>
              <a:buAutoNum type="arabicPeriod" startAt="5"/>
            </a:pPr>
            <a:r>
              <a:rPr lang="en-US" sz="2400"/>
              <a:t>How do peer counselors like Fadila influence the well-being of their friends or classmates?</a:t>
            </a:r>
            <a:endParaRPr/>
          </a:p>
          <a:p>
            <a:pPr marL="912571" lvl="1" indent="-457200" algn="l" rtl="0">
              <a:lnSpc>
                <a:spcPct val="90000"/>
              </a:lnSpc>
              <a:spcBef>
                <a:spcPts val="915"/>
              </a:spcBef>
              <a:spcAft>
                <a:spcPts val="0"/>
              </a:spcAft>
              <a:buClr>
                <a:srgbClr val="C55A11"/>
              </a:buClr>
              <a:buSzPts val="2400"/>
              <a:buFont typeface="Calibri"/>
              <a:buAutoNum type="alphaLcParenR"/>
            </a:pPr>
            <a:r>
              <a:rPr lang="en-US" sz="2400">
                <a:solidFill>
                  <a:srgbClr val="C55A11"/>
                </a:solidFill>
              </a:rPr>
              <a:t>What are some </a:t>
            </a:r>
            <a:r>
              <a:rPr lang="en-US" sz="2400" b="1">
                <a:solidFill>
                  <a:srgbClr val="C55A11"/>
                </a:solidFill>
              </a:rPr>
              <a:t>unique qualities </a:t>
            </a:r>
            <a:r>
              <a:rPr lang="en-US" sz="2400">
                <a:solidFill>
                  <a:srgbClr val="C55A11"/>
                </a:solidFill>
              </a:rPr>
              <a:t>of peer counselors that might be different from guidance counselors or teachers?</a:t>
            </a:r>
            <a:endParaRPr/>
          </a:p>
          <a:p>
            <a:pPr marL="912571" lvl="1" indent="-457200" algn="l" rtl="0">
              <a:lnSpc>
                <a:spcPct val="90000"/>
              </a:lnSpc>
              <a:spcBef>
                <a:spcPts val="915"/>
              </a:spcBef>
              <a:spcAft>
                <a:spcPts val="0"/>
              </a:spcAft>
              <a:buClr>
                <a:srgbClr val="548135"/>
              </a:buClr>
              <a:buSzPts val="2400"/>
              <a:buFont typeface="Calibri"/>
              <a:buAutoNum type="alphaLcParenR"/>
            </a:pPr>
            <a:r>
              <a:rPr lang="en-US" sz="2400">
                <a:solidFill>
                  <a:srgbClr val="548135"/>
                </a:solidFill>
              </a:rPr>
              <a:t>Do these qualities make them </a:t>
            </a:r>
            <a:r>
              <a:rPr lang="en-US" sz="2400" b="1">
                <a:solidFill>
                  <a:srgbClr val="548135"/>
                </a:solidFill>
              </a:rPr>
              <a:t>more or less trustworthy</a:t>
            </a:r>
            <a:r>
              <a:rPr lang="en-US" sz="2400">
                <a:solidFill>
                  <a:srgbClr val="548135"/>
                </a:solidFill>
              </a:rPr>
              <a:t>? </a:t>
            </a:r>
            <a:endParaRPr/>
          </a:p>
        </p:txBody>
      </p:sp>
      <p:pic>
        <p:nvPicPr>
          <p:cNvPr id="736" name="Google Shape;736;p71" descr="A couple of women standing outside&#10;&#10;Description automatically generated"/>
          <p:cNvPicPr preferRelativeResize="0">
            <a:picLocks noGrp="1"/>
          </p:cNvPicPr>
          <p:nvPr>
            <p:ph type="body" idx="2"/>
          </p:nvPr>
        </p:nvPicPr>
        <p:blipFill rotWithShape="1">
          <a:blip r:embed="rId3">
            <a:alphaModFix/>
          </a:blip>
          <a:srcRect l="23736" r="20014" b="-1"/>
          <a:stretch/>
        </p:blipFill>
        <p:spPr>
          <a:xfrm>
            <a:off x="4781190" y="568885"/>
            <a:ext cx="3841678" cy="3841679"/>
          </a:xfrm>
          <a:prstGeom prst="rect">
            <a:avLst/>
          </a:prstGeom>
          <a:noFill/>
          <a:ln>
            <a:noFill/>
          </a:ln>
        </p:spPr>
      </p:pic>
      <p:sp>
        <p:nvSpPr>
          <p:cNvPr id="737" name="Google Shape;737;p71"/>
          <p:cNvSpPr/>
          <p:nvPr/>
        </p:nvSpPr>
        <p:spPr>
          <a:xfrm rot="10389197" flipH="1">
            <a:off x="4696411" y="515866"/>
            <a:ext cx="4103360" cy="4103360"/>
          </a:xfrm>
          <a:prstGeom prst="arc">
            <a:avLst>
              <a:gd name="adj1" fmla="val 16200000"/>
              <a:gd name="adj2" fmla="val 20093138"/>
            </a:avLst>
          </a:prstGeom>
          <a:noFill/>
          <a:ln w="127000" cap="rnd" cmpd="sng">
            <a:solidFill>
              <a:schemeClr val="accent4">
                <a:alpha val="94901"/>
              </a:schemeClr>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738" name="Google Shape;738;p71"/>
          <p:cNvSpPr/>
          <p:nvPr/>
        </p:nvSpPr>
        <p:spPr>
          <a:xfrm>
            <a:off x="7686420" y="690843"/>
            <a:ext cx="593266" cy="577173"/>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39" name="Google Shape;739;p71"/>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66</a:t>
            </a:fld>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4"/>
        <p:cNvGrpSpPr/>
        <p:nvPr/>
      </p:nvGrpSpPr>
      <p:grpSpPr>
        <a:xfrm>
          <a:off x="0" y="0"/>
          <a:ext cx="0" cy="0"/>
          <a:chOff x="0" y="0"/>
          <a:chExt cx="0" cy="0"/>
        </a:xfrm>
      </p:grpSpPr>
      <p:sp>
        <p:nvSpPr>
          <p:cNvPr id="745" name="Google Shape;745;p72"/>
          <p:cNvSpPr/>
          <p:nvPr/>
        </p:nvSpPr>
        <p:spPr>
          <a:xfrm>
            <a:off x="2286" y="0"/>
            <a:ext cx="9141714"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46" name="Google Shape;746;p72"/>
          <p:cNvSpPr/>
          <p:nvPr/>
        </p:nvSpPr>
        <p:spPr>
          <a:xfrm>
            <a:off x="0" y="0"/>
            <a:ext cx="3125454" cy="51435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47" name="Google Shape;747;p72"/>
          <p:cNvSpPr txBox="1">
            <a:spLocks noGrp="1"/>
          </p:cNvSpPr>
          <p:nvPr>
            <p:ph type="title"/>
          </p:nvPr>
        </p:nvSpPr>
        <p:spPr>
          <a:xfrm>
            <a:off x="515125" y="865179"/>
            <a:ext cx="2400300" cy="33458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Peer counselors</a:t>
            </a:r>
            <a:endParaRPr/>
          </a:p>
        </p:txBody>
      </p:sp>
      <p:sp>
        <p:nvSpPr>
          <p:cNvPr id="748" name="Google Shape;748;p72"/>
          <p:cNvSpPr/>
          <p:nvPr/>
        </p:nvSpPr>
        <p:spPr>
          <a:xfrm rot="10800000" flipH="1">
            <a:off x="5662801" y="1841609"/>
            <a:ext cx="3062575" cy="3062575"/>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749" name="Google Shape;749;p72"/>
          <p:cNvSpPr txBox="1">
            <a:spLocks noGrp="1"/>
          </p:cNvSpPr>
          <p:nvPr>
            <p:ph type="body" idx="1"/>
          </p:nvPr>
        </p:nvSpPr>
        <p:spPr>
          <a:xfrm>
            <a:off x="3335480" y="443508"/>
            <a:ext cx="5389895" cy="4189214"/>
          </a:xfrm>
          <a:prstGeom prst="rect">
            <a:avLst/>
          </a:prstGeom>
          <a:noFill/>
          <a:ln>
            <a:noFill/>
          </a:ln>
        </p:spPr>
        <p:txBody>
          <a:bodyPr spcFirstLastPara="1" wrap="square" lIns="91425" tIns="45700" rIns="91425" bIns="45700" anchor="ctr" anchorCtr="0">
            <a:normAutofit/>
          </a:bodyPr>
          <a:lstStyle/>
          <a:p>
            <a:pPr marL="457200" lvl="0" indent="-457200" algn="l" rtl="0">
              <a:lnSpc>
                <a:spcPct val="90000"/>
              </a:lnSpc>
              <a:spcBef>
                <a:spcPts val="0"/>
              </a:spcBef>
              <a:spcAft>
                <a:spcPts val="0"/>
              </a:spcAft>
              <a:buClr>
                <a:schemeClr val="dk1"/>
              </a:buClr>
              <a:buSzPts val="2800"/>
              <a:buFont typeface="Calibri"/>
              <a:buAutoNum type="arabicPeriod" startAt="6"/>
            </a:pPr>
            <a:r>
              <a:rPr lang="en-US" sz="2800"/>
              <a:t>What might be some </a:t>
            </a:r>
            <a:r>
              <a:rPr lang="en-US" sz="2800" b="1">
                <a:solidFill>
                  <a:schemeClr val="accent6"/>
                </a:solidFill>
              </a:rPr>
              <a:t>difficulties </a:t>
            </a:r>
            <a:r>
              <a:rPr lang="en-US" sz="2800"/>
              <a:t>a peer counselor might encounter at a school like yours? </a:t>
            </a:r>
            <a:endParaRPr/>
          </a:p>
          <a:p>
            <a:pPr marL="457200" lvl="0" indent="-457200" algn="l" rtl="0">
              <a:lnSpc>
                <a:spcPct val="90000"/>
              </a:lnSpc>
              <a:spcBef>
                <a:spcPts val="750"/>
              </a:spcBef>
              <a:spcAft>
                <a:spcPts val="0"/>
              </a:spcAft>
              <a:buClr>
                <a:schemeClr val="dk1"/>
              </a:buClr>
              <a:buSzPts val="2800"/>
              <a:buFont typeface="Calibri"/>
              <a:buAutoNum type="arabicPeriod" startAt="6"/>
            </a:pPr>
            <a:r>
              <a:rPr lang="en-US" sz="2800"/>
              <a:t>If your school already has a peer counselor program, what can be done to make them </a:t>
            </a:r>
            <a:r>
              <a:rPr lang="en-US" sz="2800" b="1">
                <a:solidFill>
                  <a:schemeClr val="accent6"/>
                </a:solidFill>
              </a:rPr>
              <a:t>more effective</a:t>
            </a:r>
            <a:r>
              <a:rPr lang="en-US" sz="2800"/>
              <a:t>? </a:t>
            </a:r>
            <a:endParaRPr/>
          </a:p>
        </p:txBody>
      </p:sp>
      <p:sp>
        <p:nvSpPr>
          <p:cNvPr id="750" name="Google Shape;750;p72"/>
          <p:cNvSpPr txBox="1">
            <a:spLocks noGrp="1"/>
          </p:cNvSpPr>
          <p:nvPr>
            <p:ph type="sldNum" idx="12"/>
          </p:nvPr>
        </p:nvSpPr>
        <p:spPr>
          <a:xfrm>
            <a:off x="7156173" y="4767262"/>
            <a:ext cx="1359176" cy="273844"/>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67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49">
                                            <p:txEl>
                                              <p:pRg st="0" end="0"/>
                                            </p:txEl>
                                          </p:spTgt>
                                        </p:tgtEl>
                                      </p:cBhvr>
                                    </p:animEffect>
                                    <p:set>
                                      <p:cBhvr>
                                        <p:cTn id="7" dur="1" fill="hold">
                                          <p:stCondLst>
                                            <p:cond delay="500"/>
                                          </p:stCondLst>
                                        </p:cTn>
                                        <p:tgtEl>
                                          <p:spTgt spid="749">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749">
                                            <p:txEl>
                                              <p:pRg st="1" end="1"/>
                                            </p:txEl>
                                          </p:spTgt>
                                        </p:tgtEl>
                                      </p:cBhvr>
                                    </p:animEffect>
                                    <p:set>
                                      <p:cBhvr>
                                        <p:cTn id="12" dur="1" fill="hold">
                                          <p:stCondLst>
                                            <p:cond delay="500"/>
                                          </p:stCondLst>
                                        </p:cTn>
                                        <p:tgtEl>
                                          <p:spTgt spid="749">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7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Final thoughts and ideas</a:t>
            </a:r>
            <a:endParaRPr/>
          </a:p>
        </p:txBody>
      </p:sp>
      <p:sp>
        <p:nvSpPr>
          <p:cNvPr id="756" name="Google Shape;756;p73"/>
          <p:cNvSpPr txBox="1">
            <a:spLocks noGrp="1"/>
          </p:cNvSpPr>
          <p:nvPr>
            <p:ph type="body" idx="1"/>
          </p:nvPr>
        </p:nvSpPr>
        <p:spPr>
          <a:xfrm>
            <a:off x="628650" y="1268016"/>
            <a:ext cx="3943350" cy="3364706"/>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sz="2800">
                <a:latin typeface="Calibri"/>
                <a:ea typeface="Calibri"/>
                <a:cs typeface="Calibri"/>
                <a:sym typeface="Calibri"/>
              </a:rPr>
              <a:t>Do you have any other ideas of </a:t>
            </a:r>
            <a:r>
              <a:rPr lang="en-US" sz="2800" b="1">
                <a:solidFill>
                  <a:schemeClr val="accent2"/>
                </a:solidFill>
                <a:latin typeface="Calibri"/>
                <a:ea typeface="Calibri"/>
                <a:cs typeface="Calibri"/>
                <a:sym typeface="Calibri"/>
              </a:rPr>
              <a:t>trainings or programs </a:t>
            </a:r>
            <a:r>
              <a:rPr lang="en-US" sz="2800">
                <a:latin typeface="Calibri"/>
                <a:ea typeface="Calibri"/>
                <a:cs typeface="Calibri"/>
                <a:sym typeface="Calibri"/>
              </a:rPr>
              <a:t>that you think should be implemented at your schools or community to support students’ mental wellness? </a:t>
            </a:r>
            <a:endParaRPr sz="3200"/>
          </a:p>
        </p:txBody>
      </p:sp>
      <p:sp>
        <p:nvSpPr>
          <p:cNvPr id="757" name="Google Shape;757;p7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68</a:t>
            </a:fld>
            <a:endParaRPr/>
          </a:p>
        </p:txBody>
      </p:sp>
      <p:pic>
        <p:nvPicPr>
          <p:cNvPr id="758" name="Google Shape;758;p73" descr="A black background with a black square&#10;&#10;Description automatically generated with medium confidence"/>
          <p:cNvPicPr preferRelativeResize="0"/>
          <p:nvPr/>
        </p:nvPicPr>
        <p:blipFill rotWithShape="1">
          <a:blip r:embed="rId3">
            <a:alphaModFix/>
          </a:blip>
          <a:srcRect/>
          <a:stretch/>
        </p:blipFill>
        <p:spPr>
          <a:xfrm>
            <a:off x="4783758" y="921494"/>
            <a:ext cx="4000620" cy="3300512"/>
          </a:xfrm>
          <a:prstGeom prst="rect">
            <a:avLst/>
          </a:prstGeom>
          <a:noFill/>
          <a:ln>
            <a:noFill/>
          </a:ln>
        </p:spPr>
      </p:pic>
    </p:spTree>
  </p:cSld>
  <p:clrMapOvr>
    <a:masterClrMapping/>
  </p:clrMapOvr>
</p:sld>
</file>

<file path=ppt/theme/theme1.xml><?xml version="1.0" encoding="utf-8"?>
<a:theme xmlns:a="http://schemas.openxmlformats.org/drawingml/2006/main" name="Office 2013 - 2022 Theme">
  <a:themeElements>
    <a:clrScheme name="Office 2013 - 2022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3099</Words>
  <Application>Microsoft Macintosh PowerPoint</Application>
  <PresentationFormat>On-screen Show (16:9)</PresentationFormat>
  <Paragraphs>321</Paragraphs>
  <Slides>68</Slides>
  <Notes>68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Meiryo</vt:lpstr>
      <vt:lpstr>Courier New</vt:lpstr>
      <vt:lpstr>Avenir</vt:lpstr>
      <vt:lpstr>Arial</vt:lpstr>
      <vt:lpstr>Calibri</vt:lpstr>
      <vt:lpstr>Noto Sans Symbols</vt:lpstr>
      <vt:lpstr>Office 2013 - 2022 Theme</vt:lpstr>
      <vt:lpstr>Adolescent Mental Health Workshop PART 1</vt:lpstr>
      <vt:lpstr>Welcome! </vt:lpstr>
      <vt:lpstr>Introductions</vt:lpstr>
      <vt:lpstr>A few “rules:” </vt:lpstr>
      <vt:lpstr>PowerPoint Presentation</vt:lpstr>
      <vt:lpstr>Case 1</vt:lpstr>
      <vt:lpstr>PowerPoint Presentation</vt:lpstr>
      <vt:lpstr>PowerPoint Presentation</vt:lpstr>
      <vt:lpstr>Recognizing mental health signs</vt:lpstr>
      <vt:lpstr>PowerPoint Presentation</vt:lpstr>
      <vt:lpstr>Getting help</vt:lpstr>
      <vt:lpstr>Getting help</vt:lpstr>
      <vt:lpstr>Case 2A</vt:lpstr>
      <vt:lpstr>PowerPoint Presentation</vt:lpstr>
      <vt:lpstr>PowerPoint Presentation</vt:lpstr>
      <vt:lpstr>PowerPoint Presentation</vt:lpstr>
      <vt:lpstr>PowerPoint Presentation</vt:lpstr>
      <vt:lpstr>Cultural and Social Factors </vt:lpstr>
      <vt:lpstr>Drug use and mental health</vt:lpstr>
      <vt:lpstr>PowerPoint Presentation</vt:lpstr>
      <vt:lpstr>PowerPoint Presentation</vt:lpstr>
      <vt:lpstr>PowerPoint Presentation</vt:lpstr>
      <vt:lpstr>PowerPoint Presentation</vt:lpstr>
      <vt:lpstr>Resources</vt:lpstr>
      <vt:lpstr>Resources</vt:lpstr>
      <vt:lpstr>Peer Pressure</vt:lpstr>
      <vt:lpstr>Peer Pressure</vt:lpstr>
      <vt:lpstr>Case 2B</vt:lpstr>
      <vt:lpstr>PowerPoint Presentation</vt:lpstr>
      <vt:lpstr>PowerPoint Presentation</vt:lpstr>
      <vt:lpstr>PowerPoint Presentation</vt:lpstr>
      <vt:lpstr>Knowledge and risks of drugs</vt:lpstr>
      <vt:lpstr>Cultural and Social Factors </vt:lpstr>
      <vt:lpstr>Drug use and mental health</vt:lpstr>
      <vt:lpstr>PowerPoint Presentation</vt:lpstr>
      <vt:lpstr>PowerPoint Presentation</vt:lpstr>
      <vt:lpstr>PowerPoint Presentation</vt:lpstr>
      <vt:lpstr>Resources</vt:lpstr>
      <vt:lpstr>Resources</vt:lpstr>
      <vt:lpstr>Peer Pressure</vt:lpstr>
      <vt:lpstr>Peer Pressure</vt:lpstr>
      <vt:lpstr>PowerPoint Presentation</vt:lpstr>
      <vt:lpstr>PowerPoint Presentation</vt:lpstr>
      <vt:lpstr>Case 3</vt:lpstr>
      <vt:lpstr>PowerPoint Presentation</vt:lpstr>
      <vt:lpstr>PowerPoint Presentation</vt:lpstr>
      <vt:lpstr>PowerPoint Presentation</vt:lpstr>
      <vt:lpstr>PowerPoint Presentation</vt:lpstr>
      <vt:lpstr>PowerPoint Presentation</vt:lpstr>
      <vt:lpstr>Stress, anxiety, and mental health</vt:lpstr>
      <vt:lpstr>Stress, anxiety, and mental health</vt:lpstr>
      <vt:lpstr>Teacher awareness</vt:lpstr>
      <vt:lpstr>Confidentiality</vt:lpstr>
      <vt:lpstr>Seeking help </vt:lpstr>
      <vt:lpstr>Resource availability</vt:lpstr>
      <vt:lpstr>Resources</vt:lpstr>
      <vt:lpstr>PowerPoint Presentation</vt:lpstr>
      <vt:lpstr>PowerPoint Presentation</vt:lpstr>
      <vt:lpstr>PowerPoint Presentation</vt:lpstr>
      <vt:lpstr>PowerPoint Presentation</vt:lpstr>
      <vt:lpstr>PowerPoint Presentation</vt:lpstr>
      <vt:lpstr>Asking for help</vt:lpstr>
      <vt:lpstr>Asking for help</vt:lpstr>
      <vt:lpstr>Coping and Resiliency</vt:lpstr>
      <vt:lpstr>Coping and Resiliency</vt:lpstr>
      <vt:lpstr>Peer counselors</vt:lpstr>
      <vt:lpstr>Peer counselors</vt:lpstr>
      <vt:lpstr>Final thoughts and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Claudia Leung</dc:creator>
  <cp:lastModifiedBy>Leung, Claudia [BSD]</cp:lastModifiedBy>
  <cp:revision>1</cp:revision>
  <dcterms:created xsi:type="dcterms:W3CDTF">2024-04-03T12:43:57Z</dcterms:created>
  <dcterms:modified xsi:type="dcterms:W3CDTF">2025-03-27T14:03:23Z</dcterms:modified>
</cp:coreProperties>
</file>