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1391"/>
    <a:srgbClr val="CE39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96"/>
    <p:restoredTop sz="94712" autoAdjust="0"/>
  </p:normalViewPr>
  <p:slideViewPr>
    <p:cSldViewPr snapToGrid="0">
      <p:cViewPr varScale="1">
        <p:scale>
          <a:sx n="61" d="100"/>
          <a:sy n="61" d="100"/>
        </p:scale>
        <p:origin x="1351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E14F-39A7-9E4D-B546-3D4146C8A59B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7F0FF-C158-0C4B-8169-30AA5F9C1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494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E14F-39A7-9E4D-B546-3D4146C8A59B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7F0FF-C158-0C4B-8169-30AA5F9C1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65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E14F-39A7-9E4D-B546-3D4146C8A59B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7F0FF-C158-0C4B-8169-30AA5F9C1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584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E14F-39A7-9E4D-B546-3D4146C8A59B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7F0FF-C158-0C4B-8169-30AA5F9C1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18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E14F-39A7-9E4D-B546-3D4146C8A59B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7F0FF-C158-0C4B-8169-30AA5F9C1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807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E14F-39A7-9E4D-B546-3D4146C8A59B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7F0FF-C158-0C4B-8169-30AA5F9C1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800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E14F-39A7-9E4D-B546-3D4146C8A59B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7F0FF-C158-0C4B-8169-30AA5F9C1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046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E14F-39A7-9E4D-B546-3D4146C8A59B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7F0FF-C158-0C4B-8169-30AA5F9C1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014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E14F-39A7-9E4D-B546-3D4146C8A59B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7F0FF-C158-0C4B-8169-30AA5F9C1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760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E14F-39A7-9E4D-B546-3D4146C8A59B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7F0FF-C158-0C4B-8169-30AA5F9C1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358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E14F-39A7-9E4D-B546-3D4146C8A59B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7F0FF-C158-0C4B-8169-30AA5F9C1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286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0E14F-39A7-9E4D-B546-3D4146C8A59B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7F0FF-C158-0C4B-8169-30AA5F9C1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45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jpeg"/><Relationship Id="rId5" Type="http://schemas.microsoft.com/office/2007/relationships/hdphoto" Target="../media/hdphoto1.wdp"/><Relationship Id="rId10" Type="http://schemas.openxmlformats.org/officeDocument/2006/relationships/image" Target="../media/image7.png"/><Relationship Id="rId4" Type="http://schemas.openxmlformats.org/officeDocument/2006/relationships/image" Target="../media/image3.jpeg"/><Relationship Id="rId9" Type="http://schemas.openxmlformats.org/officeDocument/2006/relationships/image" Target="../media/image6.png"/><Relationship Id="rId1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037310" y="4683336"/>
            <a:ext cx="71549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/>
                <a:cs typeface="Arial"/>
              </a:rPr>
              <a:t>Additional Figure </a:t>
            </a:r>
            <a:r>
              <a:rPr lang="en-US" sz="1200" b="1" dirty="0" err="1">
                <a:latin typeface="Arial"/>
                <a:cs typeface="Arial"/>
              </a:rPr>
              <a:t>S1</a:t>
            </a:r>
            <a:r>
              <a:rPr lang="en-US" sz="1200" b="1" dirty="0">
                <a:latin typeface="Arial"/>
                <a:cs typeface="Arial"/>
              </a:rPr>
              <a:t>. Images of no primary antibody IHC controls. DAPI images are provided in immunofluorescence assays for orientation. </a:t>
            </a:r>
            <a:r>
              <a:rPr lang="en-US" sz="1200" dirty="0">
                <a:latin typeface="Arial"/>
                <a:cs typeface="Arial"/>
              </a:rPr>
              <a:t>(</a:t>
            </a:r>
            <a:r>
              <a:rPr lang="en-US" sz="1200" b="1" dirty="0">
                <a:latin typeface="Arial"/>
                <a:cs typeface="Arial"/>
              </a:rPr>
              <a:t>a</a:t>
            </a:r>
            <a:r>
              <a:rPr lang="en-US" sz="1200" dirty="0">
                <a:latin typeface="Arial"/>
                <a:cs typeface="Arial"/>
              </a:rPr>
              <a:t>) Control for PEDF IHC on sections of human OA articular cartilage, using biotinylated horse anti-mouse IgG. Arrows indicate articular surface. Scale bar = 200μm. (</a:t>
            </a:r>
            <a:r>
              <a:rPr lang="en-US" sz="1200" b="1" dirty="0">
                <a:latin typeface="Arial"/>
                <a:cs typeface="Arial"/>
              </a:rPr>
              <a:t>b</a:t>
            </a:r>
            <a:r>
              <a:rPr lang="en-US" sz="1200" dirty="0">
                <a:latin typeface="Arial"/>
                <a:cs typeface="Arial"/>
              </a:rPr>
              <a:t>) Control for PEDF IHC on sections of freshly isolated mouse metatarsal joint, using goat anti-mouse IgG, Alexa Fluor 594 conjugate. (</a:t>
            </a:r>
            <a:r>
              <a:rPr lang="en-US" sz="1200" b="1" dirty="0">
                <a:latin typeface="Arial"/>
                <a:cs typeface="Arial"/>
              </a:rPr>
              <a:t>c</a:t>
            </a:r>
            <a:r>
              <a:rPr lang="en-US" sz="1200" dirty="0">
                <a:latin typeface="Arial"/>
                <a:cs typeface="Arial"/>
              </a:rPr>
              <a:t>) Control for MMP-1 and MMP-3 IHC on sections of cultured mouse metatarsal joint, using </a:t>
            </a:r>
            <a:r>
              <a:rPr lang="en-US" sz="1200" dirty="0" err="1">
                <a:latin typeface="Arial"/>
                <a:cs typeface="Arial"/>
              </a:rPr>
              <a:t>biotinylated</a:t>
            </a:r>
            <a:r>
              <a:rPr lang="en-US" sz="1200" dirty="0">
                <a:latin typeface="Arial"/>
                <a:cs typeface="Arial"/>
              </a:rPr>
              <a:t> goat anti-rabbit </a:t>
            </a:r>
            <a:r>
              <a:rPr lang="en-US" sz="1200" dirty="0" err="1">
                <a:latin typeface="Arial"/>
                <a:cs typeface="Arial"/>
              </a:rPr>
              <a:t>IgG</a:t>
            </a:r>
            <a:r>
              <a:rPr lang="en-US" sz="1200" dirty="0">
                <a:latin typeface="Arial"/>
                <a:cs typeface="Arial"/>
              </a:rPr>
              <a:t>. (</a:t>
            </a:r>
            <a:r>
              <a:rPr lang="en-US" sz="1200" b="1" dirty="0">
                <a:latin typeface="Arial"/>
                <a:cs typeface="Arial"/>
              </a:rPr>
              <a:t>d</a:t>
            </a:r>
            <a:r>
              <a:rPr lang="en-US" sz="1200" dirty="0">
                <a:latin typeface="Arial"/>
                <a:cs typeface="Arial"/>
              </a:rPr>
              <a:t>) Control for MMP-13 IHC on sections of cultured mouse metatarsal joint, using biotinylated horse anti-mouse IgG, streptavidin </a:t>
            </a:r>
            <a:r>
              <a:rPr lang="en-US" sz="1200" dirty="0" err="1">
                <a:latin typeface="Arial"/>
                <a:cs typeface="Arial"/>
              </a:rPr>
              <a:t>DyLight</a:t>
            </a:r>
            <a:r>
              <a:rPr lang="en-US" sz="1200" dirty="0">
                <a:latin typeface="Arial"/>
                <a:cs typeface="Arial"/>
              </a:rPr>
              <a:t> 594 conjugate. (</a:t>
            </a:r>
            <a:r>
              <a:rPr lang="en-US" sz="1200" b="1" dirty="0">
                <a:latin typeface="Arial"/>
                <a:cs typeface="Arial"/>
              </a:rPr>
              <a:t>e</a:t>
            </a:r>
            <a:r>
              <a:rPr lang="en-US" sz="1200" dirty="0">
                <a:latin typeface="Arial"/>
                <a:cs typeface="Arial"/>
              </a:rPr>
              <a:t>) Control for PEDF IHC on sections of freshly isolated mouse knee joint, using goat anti-mouse IgG, Alexa Fluor 594 conjugate. Scale bars for b-d = 100μm. AC: articular cartilage. SB: subchondral bone.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220344" y="270650"/>
            <a:ext cx="6856895" cy="4296649"/>
            <a:chOff x="1313940" y="270650"/>
            <a:chExt cx="6856895" cy="42966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53446">
              <a:off x="1714239" y="950180"/>
              <a:ext cx="1240781" cy="1049302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2726146" y="957563"/>
              <a:ext cx="263660" cy="10700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660918" y="881487"/>
              <a:ext cx="177025" cy="11409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681267" y="1969535"/>
              <a:ext cx="1177569" cy="1302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790662" y="835811"/>
              <a:ext cx="1177569" cy="1302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765101" y="962802"/>
              <a:ext cx="1202075" cy="1009096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37080" y="965077"/>
              <a:ext cx="890860" cy="1006821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2116510" y="998979"/>
              <a:ext cx="11147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1339846" y="270650"/>
              <a:ext cx="350752" cy="3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latin typeface="Arial"/>
                  <a:cs typeface="Arial"/>
                </a:rPr>
                <a:t>a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212592" y="270650"/>
              <a:ext cx="350752" cy="3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latin typeface="Arial"/>
                  <a:cs typeface="Arial"/>
                </a:rPr>
                <a:t>b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64019" y="968216"/>
              <a:ext cx="1202055" cy="1001712"/>
            </a:xfrm>
            <a:prstGeom prst="rect">
              <a:avLst/>
            </a:prstGeom>
            <a:ln>
              <a:solidFill>
                <a:schemeClr val="tx1"/>
              </a:solidFill>
            </a:ln>
            <a:effectLst/>
          </p:spPr>
        </p:pic>
        <p:cxnSp>
          <p:nvCxnSpPr>
            <p:cNvPr id="40" name="Straight Connector 39"/>
            <p:cNvCxnSpPr/>
            <p:nvPr/>
          </p:nvCxnSpPr>
          <p:spPr>
            <a:xfrm>
              <a:off x="2804808" y="1929884"/>
              <a:ext cx="166474" cy="0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891004" y="1929884"/>
              <a:ext cx="36834" cy="0"/>
            </a:xfrm>
            <a:prstGeom prst="line">
              <a:avLst/>
            </a:prstGeom>
            <a:ln w="285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2719965" y="1075457"/>
              <a:ext cx="11147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4746671" y="491852"/>
              <a:ext cx="2923408" cy="655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/>
                  <a:cs typeface="Arial"/>
                </a:rPr>
                <a:t>Goat anti-mouse IgG-Alexa 594 on sections of freshly isolated mouse metatarsal joint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508776" y="464221"/>
              <a:ext cx="2794335" cy="464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/>
                  <a:cs typeface="Arial"/>
                </a:rPr>
                <a:t>Biotinylated horse anti-mouse IgG on sections of human articular cartilage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339846" y="1958162"/>
              <a:ext cx="350752" cy="3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latin typeface="Arial"/>
                  <a:cs typeface="Arial"/>
                </a:rPr>
                <a:t>c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715923" y="2130530"/>
              <a:ext cx="2465746" cy="655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>
                  <a:latin typeface="Arial"/>
                  <a:cs typeface="Arial"/>
                </a:rPr>
                <a:t>Biotinylated</a:t>
              </a:r>
              <a:r>
                <a:rPr lang="en-US" sz="1200" dirty="0">
                  <a:latin typeface="Arial"/>
                  <a:cs typeface="Arial"/>
                </a:rPr>
                <a:t> goat anti-rabbit </a:t>
              </a:r>
              <a:r>
                <a:rPr lang="en-US" sz="1200" dirty="0" err="1">
                  <a:latin typeface="Arial"/>
                  <a:cs typeface="Arial"/>
                </a:rPr>
                <a:t>IgG</a:t>
              </a:r>
              <a:r>
                <a:rPr lang="en-US" sz="1200" dirty="0">
                  <a:latin typeface="Arial"/>
                  <a:cs typeface="Arial"/>
                </a:rPr>
                <a:t> on sections of cultured mouse metatarsal joint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212592" y="1958162"/>
              <a:ext cx="350752" cy="3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latin typeface="Arial"/>
                  <a:cs typeface="Arial"/>
                </a:rPr>
                <a:t>d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313940" y="3512715"/>
              <a:ext cx="4258829" cy="464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/>
                  <a:cs typeface="Arial"/>
                </a:rPr>
                <a:t>Goat anti-mouse IgG-Alexa 594 on sections</a:t>
              </a:r>
            </a:p>
            <a:p>
              <a:pPr algn="ctr"/>
              <a:r>
                <a:rPr lang="en-US" sz="1200" dirty="0">
                  <a:latin typeface="Arial"/>
                  <a:cs typeface="Arial"/>
                </a:rPr>
                <a:t>of freshly isolated mouse knee joint</a:t>
              </a: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4583165" y="1187504"/>
              <a:ext cx="3209853" cy="590024"/>
              <a:chOff x="4248637" y="1084354"/>
              <a:chExt cx="4521974" cy="831214"/>
            </a:xfrm>
          </p:grpSpPr>
          <p:pic>
            <p:nvPicPr>
              <p:cNvPr id="73" name="Picture 72"/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6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248637" y="1084354"/>
                <a:ext cx="2251313" cy="831214"/>
              </a:xfrm>
              <a:prstGeom prst="rect">
                <a:avLst/>
              </a:prstGeom>
            </p:spPr>
          </p:pic>
          <p:pic>
            <p:nvPicPr>
              <p:cNvPr id="74" name="Picture 73"/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26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519298" y="1084354"/>
                <a:ext cx="2251313" cy="831214"/>
              </a:xfrm>
              <a:prstGeom prst="rect">
                <a:avLst/>
              </a:prstGeom>
            </p:spPr>
          </p:pic>
        </p:grpSp>
        <p:grpSp>
          <p:nvGrpSpPr>
            <p:cNvPr id="19" name="Group 18"/>
            <p:cNvGrpSpPr/>
            <p:nvPr/>
          </p:nvGrpSpPr>
          <p:grpSpPr>
            <a:xfrm>
              <a:off x="2140985" y="2767016"/>
              <a:ext cx="1684721" cy="582757"/>
              <a:chOff x="694934" y="3324517"/>
              <a:chExt cx="3053206" cy="968470"/>
            </a:xfrm>
          </p:grpSpPr>
          <p:grpSp>
            <p:nvGrpSpPr>
              <p:cNvPr id="91" name="Group 90"/>
              <p:cNvGrpSpPr/>
              <p:nvPr/>
            </p:nvGrpSpPr>
            <p:grpSpPr>
              <a:xfrm>
                <a:off x="694934" y="3324517"/>
                <a:ext cx="3053206" cy="968470"/>
                <a:chOff x="658425" y="3324517"/>
                <a:chExt cx="3053206" cy="968470"/>
              </a:xfrm>
            </p:grpSpPr>
            <p:pic>
              <p:nvPicPr>
                <p:cNvPr id="25" name="Picture 24"/>
                <p:cNvPicPr>
                  <a:picLocks noChangeAspect="1"/>
                </p:cNvPicPr>
                <p:nvPr/>
              </p:nvPicPr>
              <p:blipFill rotWithShape="1">
                <a:blip r:embed="rId8"/>
                <a:srcRect l="8762" r="7202" b="28114"/>
                <a:stretch/>
              </p:blipFill>
              <p:spPr>
                <a:xfrm>
                  <a:off x="658425" y="3324517"/>
                  <a:ext cx="3053206" cy="96847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cxnSp>
              <p:nvCxnSpPr>
                <p:cNvPr id="34" name="Straight Connector 33"/>
                <p:cNvCxnSpPr/>
                <p:nvPr/>
              </p:nvCxnSpPr>
              <p:spPr>
                <a:xfrm>
                  <a:off x="851544" y="4180296"/>
                  <a:ext cx="316037" cy="0"/>
                </a:xfrm>
                <a:prstGeom prst="line">
                  <a:avLst/>
                </a:prstGeom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5" name="TextBox 74"/>
              <p:cNvSpPr txBox="1"/>
              <p:nvPr/>
            </p:nvSpPr>
            <p:spPr>
              <a:xfrm>
                <a:off x="2283366" y="3881058"/>
                <a:ext cx="526481" cy="3177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b="1" dirty="0">
                    <a:latin typeface="Arial" charset="0"/>
                    <a:ea typeface="Arial" charset="0"/>
                    <a:cs typeface="Arial" charset="0"/>
                  </a:rPr>
                  <a:t>SB</a:t>
                </a: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2783683" y="3785292"/>
                <a:ext cx="534216" cy="3177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b="1" dirty="0">
                    <a:latin typeface="Arial" charset="0"/>
                    <a:ea typeface="Arial" charset="0"/>
                    <a:cs typeface="Arial" charset="0"/>
                  </a:rPr>
                  <a:t>AC</a:t>
                </a:r>
              </a:p>
            </p:txBody>
          </p:sp>
        </p:grpSp>
        <p:sp>
          <p:nvSpPr>
            <p:cNvPr id="77" name="TextBox 76"/>
            <p:cNvSpPr txBox="1"/>
            <p:nvPr/>
          </p:nvSpPr>
          <p:spPr>
            <a:xfrm>
              <a:off x="5297255" y="1535471"/>
              <a:ext cx="290506" cy="1912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SB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690564" y="1467493"/>
              <a:ext cx="294773" cy="1912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AC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224176" y="1575671"/>
              <a:ext cx="4241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tx2">
                      <a:lumMod val="20000"/>
                      <a:lumOff val="80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DAPI</a:t>
              </a: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837326" y="3982443"/>
              <a:ext cx="3212057" cy="584856"/>
              <a:chOff x="1461817" y="4216239"/>
              <a:chExt cx="3619262" cy="659000"/>
            </a:xfrm>
          </p:grpSpPr>
          <p:pic>
            <p:nvPicPr>
              <p:cNvPr id="80" name="Picture 79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281529" y="4216239"/>
                <a:ext cx="1799550" cy="617702"/>
              </a:xfrm>
              <a:prstGeom prst="rect">
                <a:avLst/>
              </a:prstGeom>
            </p:spPr>
          </p:pic>
          <p:pic>
            <p:nvPicPr>
              <p:cNvPr id="81" name="Picture 80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461817" y="4216239"/>
                <a:ext cx="1799550" cy="617702"/>
              </a:xfrm>
              <a:prstGeom prst="rect">
                <a:avLst/>
              </a:prstGeom>
            </p:spPr>
          </p:pic>
          <p:sp>
            <p:nvSpPr>
              <p:cNvPr id="82" name="TextBox 81"/>
              <p:cNvSpPr txBox="1"/>
              <p:nvPr/>
            </p:nvSpPr>
            <p:spPr>
              <a:xfrm>
                <a:off x="3316821" y="4602532"/>
                <a:ext cx="477882" cy="2427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dirty="0">
                    <a:solidFill>
                      <a:schemeClr val="tx2">
                        <a:lumMod val="20000"/>
                        <a:lumOff val="80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DAPI</a:t>
                </a: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2180663" y="4632483"/>
                <a:ext cx="368661" cy="2427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b="1" dirty="0">
                    <a:solidFill>
                      <a:schemeClr val="bg1">
                        <a:lumMod val="9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SB</a:t>
                </a: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2606771" y="4555888"/>
                <a:ext cx="381474" cy="2427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b="1" dirty="0">
                    <a:solidFill>
                      <a:schemeClr val="bg1">
                        <a:lumMod val="9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AC</a:t>
                </a:r>
              </a:p>
            </p:txBody>
          </p:sp>
          <p:cxnSp>
            <p:nvCxnSpPr>
              <p:cNvPr id="88" name="Straight Connector 87"/>
              <p:cNvCxnSpPr/>
              <p:nvPr/>
            </p:nvCxnSpPr>
            <p:spPr>
              <a:xfrm>
                <a:off x="1576278" y="4753042"/>
                <a:ext cx="98817" cy="0"/>
              </a:xfrm>
              <a:prstGeom prst="line">
                <a:avLst/>
              </a:prstGeom>
              <a:ln w="28575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5" name="Straight Connector 94"/>
            <p:cNvCxnSpPr/>
            <p:nvPr/>
          </p:nvCxnSpPr>
          <p:spPr>
            <a:xfrm>
              <a:off x="4628491" y="1715991"/>
              <a:ext cx="156857" cy="0"/>
            </a:xfrm>
            <a:prstGeom prst="line">
              <a:avLst/>
            </a:prstGeom>
            <a:ln w="2857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8000"/>
                      </a14:imgEffect>
                    </a14:imgLayer>
                  </a14:imgProps>
                </a:ext>
              </a:extLst>
            </a:blip>
            <a:srcRect l="8977" r="14862" b="27734"/>
            <a:stretch/>
          </p:blipFill>
          <p:spPr>
            <a:xfrm>
              <a:off x="4572169" y="2761720"/>
              <a:ext cx="1606430" cy="586688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30000" contrast="70000"/>
                      </a14:imgEffect>
                    </a14:imgLayer>
                  </a14:imgProps>
                </a:ext>
              </a:extLst>
            </a:blip>
            <a:srcRect l="11130" r="26889" b="40318"/>
            <a:stretch/>
          </p:blipFill>
          <p:spPr>
            <a:xfrm>
              <a:off x="6195901" y="2758981"/>
              <a:ext cx="1606430" cy="583649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5305261" y="3082329"/>
              <a:ext cx="290506" cy="1912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SB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759829" y="2950610"/>
              <a:ext cx="294773" cy="1912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AC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220590" y="3139918"/>
              <a:ext cx="4241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solidFill>
                    <a:schemeClr val="tx2">
                      <a:lumMod val="20000"/>
                      <a:lumOff val="80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DAPI</a:t>
              </a:r>
            </a:p>
          </p:txBody>
        </p:sp>
        <p:cxnSp>
          <p:nvCxnSpPr>
            <p:cNvPr id="53" name="Straight Connector 52"/>
            <p:cNvCxnSpPr/>
            <p:nvPr/>
          </p:nvCxnSpPr>
          <p:spPr>
            <a:xfrm>
              <a:off x="4636497" y="3262849"/>
              <a:ext cx="156857" cy="0"/>
            </a:xfrm>
            <a:prstGeom prst="line">
              <a:avLst/>
            </a:prstGeom>
            <a:ln w="28575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4386980" y="2200978"/>
              <a:ext cx="37838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err="1">
                  <a:latin typeface="Arial"/>
                  <a:cs typeface="Arial"/>
                </a:rPr>
                <a:t>Biotinylated</a:t>
              </a:r>
              <a:r>
                <a:rPr lang="en-US" sz="1200" dirty="0">
                  <a:latin typeface="Arial"/>
                  <a:cs typeface="Arial"/>
                </a:rPr>
                <a:t> horse anti-mouse IgG with Streptavidin-</a:t>
              </a:r>
              <a:r>
                <a:rPr lang="en-US" sz="1200" dirty="0" err="1">
                  <a:latin typeface="Arial"/>
                  <a:cs typeface="Arial"/>
                </a:rPr>
                <a:t>DyLight</a:t>
              </a:r>
              <a:r>
                <a:rPr lang="en-US" sz="1200" dirty="0">
                  <a:latin typeface="Arial"/>
                  <a:cs typeface="Arial"/>
                </a:rPr>
                <a:t> 594 on cultured mouse metatarsal joint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339846" y="3334886"/>
              <a:ext cx="350752" cy="3550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b="1" dirty="0">
                  <a:latin typeface="Arial"/>
                  <a:cs typeface="Arial"/>
                </a:rPr>
                <a:t>e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2490571" y="966629"/>
              <a:ext cx="273448" cy="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2490571" y="1205796"/>
              <a:ext cx="273448" cy="76373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" name="Rectangle 4"/>
            <p:cNvSpPr/>
            <p:nvPr/>
          </p:nvSpPr>
          <p:spPr>
            <a:xfrm>
              <a:off x="2229703" y="966629"/>
              <a:ext cx="260868" cy="2330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6276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4494</TotalTime>
  <Words>244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Zeng Li</dc:creator>
  <cp:lastModifiedBy>Heber Nielsen</cp:lastModifiedBy>
  <cp:revision>75</cp:revision>
  <dcterms:created xsi:type="dcterms:W3CDTF">2016-11-10T09:52:34Z</dcterms:created>
  <dcterms:modified xsi:type="dcterms:W3CDTF">2017-01-21T22:03:57Z</dcterms:modified>
</cp:coreProperties>
</file>