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7026275" cy="9312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85" autoAdjust="0"/>
    <p:restoredTop sz="94660"/>
  </p:normalViewPr>
  <p:slideViewPr>
    <p:cSldViewPr snapToGrid="0">
      <p:cViewPr>
        <p:scale>
          <a:sx n="147" d="100"/>
          <a:sy n="147" d="100"/>
        </p:scale>
        <p:origin x="-1024" y="-80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329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53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254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08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10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9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905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29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66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2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7E716-3B12-4CFE-A8F6-11F2D2C7850C}" type="datetimeFigureOut">
              <a:rPr lang="en-US" smtClean="0"/>
              <a:t>24/08/19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A0803-E9FF-41DE-9C98-9FB453320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6872" y="3390750"/>
            <a:ext cx="524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YES</a:t>
            </a:r>
            <a:endParaRPr lang="en-US" sz="1100" baseline="300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210789" y="3646772"/>
            <a:ext cx="1534601" cy="438838"/>
            <a:chOff x="4670397" y="3546090"/>
            <a:chExt cx="1534601" cy="438838"/>
          </a:xfrm>
        </p:grpSpPr>
        <p:sp>
          <p:nvSpPr>
            <p:cNvPr id="9" name="TextBox 8"/>
            <p:cNvSpPr txBox="1"/>
            <p:nvPr/>
          </p:nvSpPr>
          <p:spPr>
            <a:xfrm>
              <a:off x="4670397" y="3546090"/>
              <a:ext cx="1534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Tag record as “</a:t>
              </a:r>
              <a:r>
                <a:rPr lang="en-US" sz="1000" dirty="0" err="1"/>
                <a:t>InterventionOnly</a:t>
              </a:r>
              <a:r>
                <a:rPr lang="en-US" sz="1000" dirty="0"/>
                <a:t>”</a:t>
              </a:r>
            </a:p>
          </p:txBody>
        </p:sp>
        <p:sp>
          <p:nvSpPr>
            <p:cNvPr id="10" name="Rectangle: Rounded Corners 9"/>
            <p:cNvSpPr/>
            <p:nvPr/>
          </p:nvSpPr>
          <p:spPr>
            <a:xfrm>
              <a:off x="4800598" y="3554041"/>
              <a:ext cx="1274198" cy="43088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604708" y="3409557"/>
            <a:ext cx="5382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NO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784034" y="1562435"/>
            <a:ext cx="5762815" cy="174749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2. Does the abstract present data from human population(s) before/after OR only after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an intervention (e.g., treatment, diagnosis, education) applied to human study participants?</a:t>
            </a:r>
          </a:p>
          <a:p>
            <a:endParaRPr lang="en-US" sz="1000" i="1" dirty="0">
              <a:solidFill>
                <a:schemeClr val="tx1"/>
              </a:solidFill>
            </a:endParaRPr>
          </a:p>
          <a:p>
            <a:r>
              <a:rPr lang="en-US" sz="1000" i="1" dirty="0">
                <a:solidFill>
                  <a:schemeClr val="tx1"/>
                </a:solidFill>
              </a:rPr>
              <a:t>For abstracts with data from population(s) before/after an intervention: If all of the following elements are present in the abstract – select NO</a:t>
            </a:r>
          </a:p>
          <a:p>
            <a:pPr marL="228600" indent="-228600">
              <a:buAutoNum type="arabicParenBoth"/>
            </a:pPr>
            <a:r>
              <a:rPr lang="en-US" sz="1000" i="1" dirty="0">
                <a:solidFill>
                  <a:schemeClr val="tx1"/>
                </a:solidFill>
              </a:rPr>
              <a:t>Stated </a:t>
            </a:r>
            <a:r>
              <a:rPr lang="en-US" sz="1000" i="1" dirty="0" err="1">
                <a:solidFill>
                  <a:schemeClr val="tx1"/>
                </a:solidFill>
              </a:rPr>
              <a:t>kOA</a:t>
            </a:r>
            <a:r>
              <a:rPr lang="en-US" sz="1000" i="1" dirty="0">
                <a:solidFill>
                  <a:schemeClr val="tx1"/>
                </a:solidFill>
              </a:rPr>
              <a:t> population</a:t>
            </a:r>
          </a:p>
          <a:p>
            <a:pPr marL="228600" indent="-228600">
              <a:buAutoNum type="arabicParenBoth"/>
            </a:pPr>
            <a:r>
              <a:rPr lang="en-US" sz="1000" i="1" dirty="0">
                <a:solidFill>
                  <a:schemeClr val="tx1"/>
                </a:solidFill>
              </a:rPr>
              <a:t>Baseline </a:t>
            </a:r>
            <a:r>
              <a:rPr lang="en-US" sz="1000" i="1" dirty="0" err="1">
                <a:solidFill>
                  <a:schemeClr val="tx1"/>
                </a:solidFill>
              </a:rPr>
              <a:t>QoL</a:t>
            </a:r>
            <a:r>
              <a:rPr lang="en-US" sz="1000" i="1" dirty="0">
                <a:solidFill>
                  <a:schemeClr val="tx1"/>
                </a:solidFill>
              </a:rPr>
              <a:t> data</a:t>
            </a:r>
          </a:p>
          <a:p>
            <a:pPr marL="228600" indent="-228600">
              <a:buAutoNum type="arabicParenBoth"/>
            </a:pPr>
            <a:r>
              <a:rPr lang="en-US" sz="1000" i="1" dirty="0">
                <a:solidFill>
                  <a:schemeClr val="tx1"/>
                </a:solidFill>
              </a:rPr>
              <a:t>Authors state and/or show data indicating that they analyzed associations between baseline </a:t>
            </a:r>
            <a:r>
              <a:rPr lang="en-US" sz="1000" i="1" dirty="0" err="1">
                <a:solidFill>
                  <a:schemeClr val="tx1"/>
                </a:solidFill>
              </a:rPr>
              <a:t>kOA</a:t>
            </a:r>
            <a:r>
              <a:rPr lang="en-US" sz="1000" i="1" dirty="0">
                <a:solidFill>
                  <a:schemeClr val="tx1"/>
                </a:solidFill>
              </a:rPr>
              <a:t> patient </a:t>
            </a:r>
            <a:r>
              <a:rPr lang="en-US" sz="1000" i="1" dirty="0" err="1">
                <a:solidFill>
                  <a:schemeClr val="tx1"/>
                </a:solidFill>
              </a:rPr>
              <a:t>QoL</a:t>
            </a:r>
            <a:r>
              <a:rPr lang="en-US" sz="1000" i="1" dirty="0">
                <a:solidFill>
                  <a:schemeClr val="tx1"/>
                </a:solidFill>
              </a:rPr>
              <a:t> data and some demographic factor (e.g., age, gender), lifestyle factor (e.g., functional independence), or comorbidity factor (e.g., diabetes, obesity). NOTE: Cost of intervention does not qualify as a demographic, lifestyle, or comorbidity factor of interest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928678" y="3637242"/>
            <a:ext cx="5618170" cy="263387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3. Does the paper include data from a stated knee OA population?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i="1" dirty="0">
                <a:solidFill>
                  <a:schemeClr val="tx1"/>
                </a:solidFill>
              </a:rPr>
              <a:t>Populations for which YES should be selected: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chemeClr val="tx1"/>
                </a:solidFill>
              </a:rPr>
              <a:t>Authors specify a knee OA population, however they define such a population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chemeClr val="tx1"/>
                </a:solidFill>
              </a:rPr>
              <a:t>Population is defined as pre-intervention for TKR, TKA, UKA, or any other procedures or treatments common within knee OA populations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chemeClr val="tx1"/>
                </a:solidFill>
              </a:rPr>
              <a:t>The knee OA population is part of a larger cohort study (which may be defined by a different disease), as long as authors state there was some defined knee OA population. </a:t>
            </a:r>
          </a:p>
          <a:p>
            <a:r>
              <a:rPr lang="en-US" sz="1000" i="1" dirty="0">
                <a:solidFill>
                  <a:schemeClr val="tx1"/>
                </a:solidFill>
              </a:rPr>
              <a:t>Note: In order to select YES, the abstract does not need to present data collected from the defined knee OA population; rather, the abstract solely must indicate that a knee OA population was defined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i="1" dirty="0">
              <a:solidFill>
                <a:schemeClr val="tx1"/>
              </a:solidFill>
            </a:endParaRPr>
          </a:p>
          <a:p>
            <a:r>
              <a:rPr lang="en-US" sz="1000" i="1" dirty="0">
                <a:solidFill>
                  <a:schemeClr val="tx1"/>
                </a:solidFill>
              </a:rPr>
              <a:t>Examples of populations for which NO should be selected: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chemeClr val="tx1"/>
                </a:solidFill>
              </a:rPr>
              <a:t>Unspecified knee pain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chemeClr val="tx1"/>
                </a:solidFill>
              </a:rPr>
              <a:t>Pre-intervention ACL repair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chemeClr val="tx1"/>
                </a:solidFill>
              </a:rPr>
              <a:t>Hip OA, Spine OA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chemeClr val="tx1"/>
                </a:solidFill>
              </a:rPr>
              <a:t>Any study that mixes knee OA patients with other types of patients and does not collect, analyze, or report knee OA-specific data (e.g., a population defined as “hip or knee OA” or “hip and/or knee OA”)</a:t>
            </a:r>
          </a:p>
        </p:txBody>
      </p:sp>
      <p:cxnSp>
        <p:nvCxnSpPr>
          <p:cNvPr id="51" name="Straight Connector 50"/>
          <p:cNvCxnSpPr>
            <a:cxnSpLocks/>
          </p:cNvCxnSpPr>
          <p:nvPr/>
        </p:nvCxnSpPr>
        <p:spPr>
          <a:xfrm flipH="1">
            <a:off x="4077286" y="3298820"/>
            <a:ext cx="0" cy="10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cxnSpLocks/>
          </p:cNvCxnSpPr>
          <p:nvPr/>
        </p:nvCxnSpPr>
        <p:spPr>
          <a:xfrm>
            <a:off x="990512" y="3419012"/>
            <a:ext cx="60149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cxnSpLocks/>
          </p:cNvCxnSpPr>
          <p:nvPr/>
        </p:nvCxnSpPr>
        <p:spPr>
          <a:xfrm flipH="1">
            <a:off x="983230" y="3417860"/>
            <a:ext cx="2" cy="230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cxnSpLocks/>
          </p:cNvCxnSpPr>
          <p:nvPr/>
        </p:nvCxnSpPr>
        <p:spPr>
          <a:xfrm>
            <a:off x="6998148" y="3415134"/>
            <a:ext cx="0" cy="2221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cxnSpLocks/>
          </p:cNvCxnSpPr>
          <p:nvPr/>
        </p:nvCxnSpPr>
        <p:spPr>
          <a:xfrm flipV="1">
            <a:off x="992830" y="6387764"/>
            <a:ext cx="601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429160" y="6662898"/>
            <a:ext cx="4185392" cy="234950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4. Does the paper either: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Collect/report data using QoL instrument(s), where “QoL instrument” could be anything defined as such by the authors?</a:t>
            </a:r>
          </a:p>
          <a:p>
            <a:pPr algn="ctr"/>
            <a:r>
              <a:rPr lang="en-US" sz="1000" b="1" i="1" dirty="0">
                <a:solidFill>
                  <a:schemeClr val="tx1"/>
                </a:solidFill>
              </a:rPr>
              <a:t>OR</a:t>
            </a:r>
            <a:r>
              <a:rPr lang="en-US" sz="1000" b="1" dirty="0">
                <a:solidFill>
                  <a:schemeClr val="tx1"/>
                </a:solidFill>
              </a:rPr>
              <a:t> Collect/report data using either the full or partial version of one of our known instruments of interest listed below?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Any version of the Short Form/SF/VR/ Medical Outcomes Survey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Knee Injury and Osteoarthritis Outcome Score/ KOOS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chemeClr val="tx1"/>
                </a:solidFill>
              </a:rPr>
              <a:t>EuroQoL</a:t>
            </a:r>
            <a:r>
              <a:rPr lang="en-US" sz="1000" dirty="0">
                <a:solidFill>
                  <a:schemeClr val="tx1"/>
                </a:solidFill>
              </a:rPr>
              <a:t>/EQ-5D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Assessment of Quality of Life/AQOL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WHOQOL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Quality of Wellbeing/QWB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Rosser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Osteoarthritis Quality of Life Scale/OAQOL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Osteoarthritis Knee and Hip Quality of Life/ OAKHQOL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Arthritis Impact Measurement Scale/ AIMS/AIMS2</a:t>
            </a:r>
          </a:p>
        </p:txBody>
      </p:sp>
      <p:cxnSp>
        <p:nvCxnSpPr>
          <p:cNvPr id="101" name="Straight Connector 100"/>
          <p:cNvCxnSpPr>
            <a:cxnSpLocks/>
          </p:cNvCxnSpPr>
          <p:nvPr/>
        </p:nvCxnSpPr>
        <p:spPr>
          <a:xfrm>
            <a:off x="2481715" y="9025264"/>
            <a:ext cx="0" cy="10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cxnSpLocks/>
          </p:cNvCxnSpPr>
          <p:nvPr/>
        </p:nvCxnSpPr>
        <p:spPr>
          <a:xfrm>
            <a:off x="885485" y="9137248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503958" y="9098550"/>
            <a:ext cx="524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YES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3828656" y="9111519"/>
            <a:ext cx="8984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NO</a:t>
            </a:r>
          </a:p>
        </p:txBody>
      </p:sp>
      <p:grpSp>
        <p:nvGrpSpPr>
          <p:cNvPr id="110" name="Group 109"/>
          <p:cNvGrpSpPr/>
          <p:nvPr/>
        </p:nvGrpSpPr>
        <p:grpSpPr>
          <a:xfrm>
            <a:off x="3673004" y="9452441"/>
            <a:ext cx="1028840" cy="438838"/>
            <a:chOff x="4670397" y="3546090"/>
            <a:chExt cx="1534601" cy="438838"/>
          </a:xfrm>
        </p:grpSpPr>
        <p:sp>
          <p:nvSpPr>
            <p:cNvPr id="111" name="TextBox 110"/>
            <p:cNvSpPr txBox="1"/>
            <p:nvPr/>
          </p:nvSpPr>
          <p:spPr>
            <a:xfrm>
              <a:off x="4670397" y="3546090"/>
              <a:ext cx="1534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Tag record as </a:t>
              </a:r>
            </a:p>
            <a:p>
              <a:pPr algn="ctr"/>
              <a:r>
                <a:rPr lang="en-US" sz="1000" dirty="0"/>
                <a:t>“</a:t>
              </a:r>
              <a:r>
                <a:rPr lang="en-US" sz="1000" dirty="0" err="1"/>
                <a:t>NoQoLData</a:t>
              </a:r>
              <a:r>
                <a:rPr lang="en-US" sz="1000" dirty="0"/>
                <a:t>”</a:t>
              </a:r>
            </a:p>
          </p:txBody>
        </p:sp>
        <p:sp>
          <p:nvSpPr>
            <p:cNvPr id="112" name="Rectangle: Rounded Corners 111"/>
            <p:cNvSpPr/>
            <p:nvPr/>
          </p:nvSpPr>
          <p:spPr>
            <a:xfrm>
              <a:off x="4800598" y="3554041"/>
              <a:ext cx="1274198" cy="43088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237124" y="9433077"/>
            <a:ext cx="1534601" cy="438838"/>
            <a:chOff x="4670397" y="3546090"/>
            <a:chExt cx="1534601" cy="438838"/>
          </a:xfrm>
        </p:grpSpPr>
        <p:sp>
          <p:nvSpPr>
            <p:cNvPr id="130" name="TextBox 129"/>
            <p:cNvSpPr txBox="1"/>
            <p:nvPr/>
          </p:nvSpPr>
          <p:spPr>
            <a:xfrm>
              <a:off x="4670397" y="3546090"/>
              <a:ext cx="1534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Tag record as </a:t>
              </a:r>
            </a:p>
            <a:p>
              <a:pPr algn="ctr"/>
              <a:r>
                <a:rPr lang="en-US" sz="1000" dirty="0"/>
                <a:t>“</a:t>
              </a:r>
              <a:r>
                <a:rPr lang="en-US" sz="1000" dirty="0" err="1"/>
                <a:t>kOA+QoL</a:t>
              </a:r>
              <a:r>
                <a:rPr lang="en-US" sz="1000" dirty="0"/>
                <a:t>”</a:t>
              </a:r>
            </a:p>
          </p:txBody>
        </p:sp>
        <p:sp>
          <p:nvSpPr>
            <p:cNvPr id="131" name="Rectangle: Rounded Corners 130"/>
            <p:cNvSpPr/>
            <p:nvPr/>
          </p:nvSpPr>
          <p:spPr>
            <a:xfrm>
              <a:off x="4800598" y="3554041"/>
              <a:ext cx="1274198" cy="43088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3" name="Straight Connector 132"/>
          <p:cNvCxnSpPr>
            <a:cxnSpLocks/>
          </p:cNvCxnSpPr>
          <p:nvPr/>
        </p:nvCxnSpPr>
        <p:spPr>
          <a:xfrm flipV="1">
            <a:off x="885485" y="9137248"/>
            <a:ext cx="33066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27"/>
          <p:cNvSpPr/>
          <p:nvPr/>
        </p:nvSpPr>
        <p:spPr>
          <a:xfrm>
            <a:off x="101358" y="400532"/>
            <a:ext cx="7609166" cy="54936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ctr">
              <a:buAutoNum type="arabicPeriod"/>
            </a:pPr>
            <a:r>
              <a:rPr lang="en-US" sz="1000" b="1" dirty="0">
                <a:solidFill>
                  <a:schemeClr val="tx1"/>
                </a:solidFill>
              </a:rPr>
              <a:t>Do the title and abstract indicate that the record is a review article, clinical trial protocol, commentary, editorial,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</a:rPr>
              <a:t>proceedings summary, or instrument development summary – i.e., the record is NOT a research paper/abstract that presents original data?</a:t>
            </a:r>
          </a:p>
          <a:p>
            <a:pPr algn="ctr"/>
            <a:r>
              <a:rPr lang="en-US" sz="1000" i="1" dirty="0">
                <a:solidFill>
                  <a:schemeClr val="tx1"/>
                </a:solidFill>
              </a:rPr>
              <a:t>For abstracts that present preliminary or mid-study outcome data – select NO</a:t>
            </a:r>
          </a:p>
        </p:txBody>
      </p:sp>
      <p:grpSp>
        <p:nvGrpSpPr>
          <p:cNvPr id="75" name="Group 41"/>
          <p:cNvGrpSpPr/>
          <p:nvPr/>
        </p:nvGrpSpPr>
        <p:grpSpPr>
          <a:xfrm>
            <a:off x="249434" y="1317221"/>
            <a:ext cx="1534601" cy="438838"/>
            <a:chOff x="4670397" y="3546090"/>
            <a:chExt cx="1534601" cy="438838"/>
          </a:xfrm>
        </p:grpSpPr>
        <p:sp>
          <p:nvSpPr>
            <p:cNvPr id="76" name="TextBox 42"/>
            <p:cNvSpPr txBox="1"/>
            <p:nvPr/>
          </p:nvSpPr>
          <p:spPr>
            <a:xfrm>
              <a:off x="4670397" y="3546090"/>
              <a:ext cx="1534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Tag record as “</a:t>
              </a:r>
              <a:r>
                <a:rPr lang="en-US" sz="1000" dirty="0" err="1"/>
                <a:t>NoOriginalData</a:t>
              </a:r>
              <a:r>
                <a:rPr lang="en-US" sz="1000" dirty="0"/>
                <a:t>”</a:t>
              </a:r>
            </a:p>
          </p:txBody>
        </p:sp>
        <p:sp>
          <p:nvSpPr>
            <p:cNvPr id="77" name="Rectangle: Rounded Corners 43"/>
            <p:cNvSpPr/>
            <p:nvPr/>
          </p:nvSpPr>
          <p:spPr>
            <a:xfrm>
              <a:off x="4800598" y="3554041"/>
              <a:ext cx="1274198" cy="43088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TextBox 10"/>
          <p:cNvSpPr txBox="1"/>
          <p:nvPr/>
        </p:nvSpPr>
        <p:spPr>
          <a:xfrm>
            <a:off x="560448" y="1087504"/>
            <a:ext cx="5376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YES</a:t>
            </a:r>
          </a:p>
        </p:txBody>
      </p:sp>
      <p:cxnSp>
        <p:nvCxnSpPr>
          <p:cNvPr id="79" name="Straight Connector 52"/>
          <p:cNvCxnSpPr>
            <a:cxnSpLocks/>
          </p:cNvCxnSpPr>
          <p:nvPr/>
        </p:nvCxnSpPr>
        <p:spPr>
          <a:xfrm flipV="1">
            <a:off x="983229" y="1071162"/>
            <a:ext cx="57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55"/>
          <p:cNvCxnSpPr>
            <a:cxnSpLocks/>
          </p:cNvCxnSpPr>
          <p:nvPr/>
        </p:nvCxnSpPr>
        <p:spPr>
          <a:xfrm>
            <a:off x="983229" y="1075196"/>
            <a:ext cx="0" cy="228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50"/>
          <p:cNvCxnSpPr>
            <a:cxnSpLocks/>
          </p:cNvCxnSpPr>
          <p:nvPr/>
        </p:nvCxnSpPr>
        <p:spPr>
          <a:xfrm>
            <a:off x="4027332" y="950225"/>
            <a:ext cx="0" cy="109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56"/>
          <p:cNvCxnSpPr>
            <a:cxnSpLocks/>
          </p:cNvCxnSpPr>
          <p:nvPr/>
        </p:nvCxnSpPr>
        <p:spPr>
          <a:xfrm>
            <a:off x="6737914" y="1071162"/>
            <a:ext cx="0" cy="468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10"/>
          <p:cNvSpPr txBox="1"/>
          <p:nvPr/>
        </p:nvSpPr>
        <p:spPr>
          <a:xfrm>
            <a:off x="6382813" y="1096078"/>
            <a:ext cx="4437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NO</a:t>
            </a:r>
          </a:p>
        </p:txBody>
      </p:sp>
      <p:grpSp>
        <p:nvGrpSpPr>
          <p:cNvPr id="102" name="Group 21"/>
          <p:cNvGrpSpPr/>
          <p:nvPr/>
        </p:nvGrpSpPr>
        <p:grpSpPr>
          <a:xfrm>
            <a:off x="6224691" y="6951177"/>
            <a:ext cx="1534601" cy="438838"/>
            <a:chOff x="4670397" y="3546090"/>
            <a:chExt cx="1534601" cy="438838"/>
          </a:xfrm>
        </p:grpSpPr>
        <p:sp>
          <p:nvSpPr>
            <p:cNvPr id="107" name="TextBox 8"/>
            <p:cNvSpPr txBox="1"/>
            <p:nvPr/>
          </p:nvSpPr>
          <p:spPr>
            <a:xfrm>
              <a:off x="4670397" y="3546090"/>
              <a:ext cx="15346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Tag record as “</a:t>
              </a:r>
              <a:r>
                <a:rPr lang="en-US" sz="1000" dirty="0" err="1"/>
                <a:t>NoKneeOA</a:t>
              </a:r>
              <a:r>
                <a:rPr lang="en-US" sz="1000" dirty="0"/>
                <a:t>”</a:t>
              </a:r>
            </a:p>
          </p:txBody>
        </p:sp>
        <p:sp>
          <p:nvSpPr>
            <p:cNvPr id="108" name="Rectangle: Rounded Corners 9"/>
            <p:cNvSpPr/>
            <p:nvPr/>
          </p:nvSpPr>
          <p:spPr>
            <a:xfrm>
              <a:off x="4800598" y="3554041"/>
              <a:ext cx="1274198" cy="43088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8" name="Straight Arrow Connector 57"/>
          <p:cNvCxnSpPr>
            <a:cxnSpLocks/>
          </p:cNvCxnSpPr>
          <p:nvPr/>
        </p:nvCxnSpPr>
        <p:spPr>
          <a:xfrm>
            <a:off x="4192565" y="9127596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115651" y="73319"/>
            <a:ext cx="2482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Supplementary file 1. Tag </a:t>
            </a:r>
            <a:r>
              <a:rPr lang="en-US" sz="1200" i="1" dirty="0"/>
              <a:t>Flowchart</a:t>
            </a:r>
          </a:p>
        </p:txBody>
      </p:sp>
      <p:cxnSp>
        <p:nvCxnSpPr>
          <p:cNvPr id="54" name="Straight Connector 50"/>
          <p:cNvCxnSpPr>
            <a:cxnSpLocks/>
          </p:cNvCxnSpPr>
          <p:nvPr/>
        </p:nvCxnSpPr>
        <p:spPr>
          <a:xfrm flipH="1">
            <a:off x="4119958" y="6279764"/>
            <a:ext cx="0" cy="10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10"/>
          <p:cNvSpPr txBox="1"/>
          <p:nvPr/>
        </p:nvSpPr>
        <p:spPr>
          <a:xfrm>
            <a:off x="6622996" y="6402693"/>
            <a:ext cx="5382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NO</a:t>
            </a:r>
          </a:p>
        </p:txBody>
      </p:sp>
      <p:cxnSp>
        <p:nvCxnSpPr>
          <p:cNvPr id="62" name="Straight Arrow Connector 56"/>
          <p:cNvCxnSpPr>
            <a:cxnSpLocks/>
          </p:cNvCxnSpPr>
          <p:nvPr/>
        </p:nvCxnSpPr>
        <p:spPr>
          <a:xfrm flipH="1">
            <a:off x="7004244" y="6383886"/>
            <a:ext cx="0" cy="540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7"/>
          <p:cNvSpPr txBox="1"/>
          <p:nvPr/>
        </p:nvSpPr>
        <p:spPr>
          <a:xfrm>
            <a:off x="574152" y="6367885"/>
            <a:ext cx="524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YES</a:t>
            </a:r>
            <a:endParaRPr lang="en-US" sz="1100" baseline="30000" dirty="0"/>
          </a:p>
        </p:txBody>
      </p:sp>
      <p:cxnSp>
        <p:nvCxnSpPr>
          <p:cNvPr id="64" name="Straight Arrow Connector 55"/>
          <p:cNvCxnSpPr>
            <a:cxnSpLocks/>
          </p:cNvCxnSpPr>
          <p:nvPr/>
        </p:nvCxnSpPr>
        <p:spPr>
          <a:xfrm flipH="1">
            <a:off x="990510" y="6382803"/>
            <a:ext cx="2" cy="230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067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691</TotalTime>
  <Words>578</Words>
  <Application>Microsoft Macintosh PowerPoint</Application>
  <PresentationFormat>Custom</PresentationFormat>
  <Paragraphs>52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 Oswald</dc:creator>
  <cp:lastModifiedBy>MV</cp:lastModifiedBy>
  <cp:revision>83</cp:revision>
  <cp:lastPrinted>2018-06-01T17:31:17Z</cp:lastPrinted>
  <dcterms:created xsi:type="dcterms:W3CDTF">2017-02-08T11:53:27Z</dcterms:created>
  <dcterms:modified xsi:type="dcterms:W3CDTF">2019-08-24T19:22:38Z</dcterms:modified>
</cp:coreProperties>
</file>