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012EE-47DA-441C-B313-3965E597AD2D}" type="datetimeFigureOut">
              <a:rPr lang="de-CH" smtClean="0"/>
              <a:t>09.04.2021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D797C-69F9-4D97-A33B-AE027BDFA6BB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69654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012EE-47DA-441C-B313-3965E597AD2D}" type="datetimeFigureOut">
              <a:rPr lang="de-CH" smtClean="0"/>
              <a:t>09.04.2021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D797C-69F9-4D97-A33B-AE027BDFA6BB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81008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012EE-47DA-441C-B313-3965E597AD2D}" type="datetimeFigureOut">
              <a:rPr lang="de-CH" smtClean="0"/>
              <a:t>09.04.2021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D797C-69F9-4D97-A33B-AE027BDFA6BB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63900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012EE-47DA-441C-B313-3965E597AD2D}" type="datetimeFigureOut">
              <a:rPr lang="de-CH" smtClean="0"/>
              <a:t>09.04.2021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D797C-69F9-4D97-A33B-AE027BDFA6BB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41869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012EE-47DA-441C-B313-3965E597AD2D}" type="datetimeFigureOut">
              <a:rPr lang="de-CH" smtClean="0"/>
              <a:t>09.04.2021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D797C-69F9-4D97-A33B-AE027BDFA6BB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63666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012EE-47DA-441C-B313-3965E597AD2D}" type="datetimeFigureOut">
              <a:rPr lang="de-CH" smtClean="0"/>
              <a:t>09.04.2021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D797C-69F9-4D97-A33B-AE027BDFA6BB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56324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012EE-47DA-441C-B313-3965E597AD2D}" type="datetimeFigureOut">
              <a:rPr lang="de-CH" smtClean="0"/>
              <a:t>09.04.2021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D797C-69F9-4D97-A33B-AE027BDFA6BB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0326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012EE-47DA-441C-B313-3965E597AD2D}" type="datetimeFigureOut">
              <a:rPr lang="de-CH" smtClean="0"/>
              <a:t>09.04.2021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D797C-69F9-4D97-A33B-AE027BDFA6BB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7447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012EE-47DA-441C-B313-3965E597AD2D}" type="datetimeFigureOut">
              <a:rPr lang="de-CH" smtClean="0"/>
              <a:t>09.04.2021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D797C-69F9-4D97-A33B-AE027BDFA6BB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74339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012EE-47DA-441C-B313-3965E597AD2D}" type="datetimeFigureOut">
              <a:rPr lang="de-CH" smtClean="0"/>
              <a:t>09.04.2021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D797C-69F9-4D97-A33B-AE027BDFA6BB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66329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012EE-47DA-441C-B313-3965E597AD2D}" type="datetimeFigureOut">
              <a:rPr lang="de-CH" smtClean="0"/>
              <a:t>09.04.2021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D797C-69F9-4D97-A33B-AE027BDFA6BB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27956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C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012EE-47DA-441C-B313-3965E597AD2D}" type="datetimeFigureOut">
              <a:rPr lang="de-CH" smtClean="0"/>
              <a:t>09.04.2021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D797C-69F9-4D97-A33B-AE027BDFA6BB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04498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93031"/>
              </p:ext>
            </p:extLst>
          </p:nvPr>
        </p:nvGraphicFramePr>
        <p:xfrm>
          <a:off x="198306" y="1316402"/>
          <a:ext cx="10419639" cy="3790828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598586">
                  <a:extLst>
                    <a:ext uri="{9D8B030D-6E8A-4147-A177-3AD203B41FA5}">
                      <a16:colId xmlns:a16="http://schemas.microsoft.com/office/drawing/2014/main" val="786504791"/>
                    </a:ext>
                  </a:extLst>
                </a:gridCol>
                <a:gridCol w="565967">
                  <a:extLst>
                    <a:ext uri="{9D8B030D-6E8A-4147-A177-3AD203B41FA5}">
                      <a16:colId xmlns:a16="http://schemas.microsoft.com/office/drawing/2014/main" val="2820066073"/>
                    </a:ext>
                  </a:extLst>
                </a:gridCol>
                <a:gridCol w="565967">
                  <a:extLst>
                    <a:ext uri="{9D8B030D-6E8A-4147-A177-3AD203B41FA5}">
                      <a16:colId xmlns:a16="http://schemas.microsoft.com/office/drawing/2014/main" val="4063725251"/>
                    </a:ext>
                  </a:extLst>
                </a:gridCol>
                <a:gridCol w="475136">
                  <a:extLst>
                    <a:ext uri="{9D8B030D-6E8A-4147-A177-3AD203B41FA5}">
                      <a16:colId xmlns:a16="http://schemas.microsoft.com/office/drawing/2014/main" val="1107019462"/>
                    </a:ext>
                  </a:extLst>
                </a:gridCol>
                <a:gridCol w="469060">
                  <a:extLst>
                    <a:ext uri="{9D8B030D-6E8A-4147-A177-3AD203B41FA5}">
                      <a16:colId xmlns:a16="http://schemas.microsoft.com/office/drawing/2014/main" val="70564254"/>
                    </a:ext>
                  </a:extLst>
                </a:gridCol>
                <a:gridCol w="553762">
                  <a:extLst>
                    <a:ext uri="{9D8B030D-6E8A-4147-A177-3AD203B41FA5}">
                      <a16:colId xmlns:a16="http://schemas.microsoft.com/office/drawing/2014/main" val="1683484961"/>
                    </a:ext>
                  </a:extLst>
                </a:gridCol>
                <a:gridCol w="541950">
                  <a:extLst>
                    <a:ext uri="{9D8B030D-6E8A-4147-A177-3AD203B41FA5}">
                      <a16:colId xmlns:a16="http://schemas.microsoft.com/office/drawing/2014/main" val="2655283452"/>
                    </a:ext>
                  </a:extLst>
                </a:gridCol>
                <a:gridCol w="515631">
                  <a:extLst>
                    <a:ext uri="{9D8B030D-6E8A-4147-A177-3AD203B41FA5}">
                      <a16:colId xmlns:a16="http://schemas.microsoft.com/office/drawing/2014/main" val="2096896427"/>
                    </a:ext>
                  </a:extLst>
                </a:gridCol>
                <a:gridCol w="645549">
                  <a:extLst>
                    <a:ext uri="{9D8B030D-6E8A-4147-A177-3AD203B41FA5}">
                      <a16:colId xmlns:a16="http://schemas.microsoft.com/office/drawing/2014/main" val="1606954245"/>
                    </a:ext>
                  </a:extLst>
                </a:gridCol>
                <a:gridCol w="361076">
                  <a:extLst>
                    <a:ext uri="{9D8B030D-6E8A-4147-A177-3AD203B41FA5}">
                      <a16:colId xmlns:a16="http://schemas.microsoft.com/office/drawing/2014/main" val="2350942017"/>
                    </a:ext>
                  </a:extLst>
                </a:gridCol>
                <a:gridCol w="821100">
                  <a:extLst>
                    <a:ext uri="{9D8B030D-6E8A-4147-A177-3AD203B41FA5}">
                      <a16:colId xmlns:a16="http://schemas.microsoft.com/office/drawing/2014/main" val="4257700321"/>
                    </a:ext>
                  </a:extLst>
                </a:gridCol>
                <a:gridCol w="376188">
                  <a:extLst>
                    <a:ext uri="{9D8B030D-6E8A-4147-A177-3AD203B41FA5}">
                      <a16:colId xmlns:a16="http://schemas.microsoft.com/office/drawing/2014/main" val="2404376027"/>
                    </a:ext>
                  </a:extLst>
                </a:gridCol>
                <a:gridCol w="565235">
                  <a:extLst>
                    <a:ext uri="{9D8B030D-6E8A-4147-A177-3AD203B41FA5}">
                      <a16:colId xmlns:a16="http://schemas.microsoft.com/office/drawing/2014/main" val="1727575190"/>
                    </a:ext>
                  </a:extLst>
                </a:gridCol>
                <a:gridCol w="437339">
                  <a:extLst>
                    <a:ext uri="{9D8B030D-6E8A-4147-A177-3AD203B41FA5}">
                      <a16:colId xmlns:a16="http://schemas.microsoft.com/office/drawing/2014/main" val="3963869889"/>
                    </a:ext>
                  </a:extLst>
                </a:gridCol>
                <a:gridCol w="686381">
                  <a:extLst>
                    <a:ext uri="{9D8B030D-6E8A-4147-A177-3AD203B41FA5}">
                      <a16:colId xmlns:a16="http://schemas.microsoft.com/office/drawing/2014/main" val="3473361032"/>
                    </a:ext>
                  </a:extLst>
                </a:gridCol>
                <a:gridCol w="686381">
                  <a:extLst>
                    <a:ext uri="{9D8B030D-6E8A-4147-A177-3AD203B41FA5}">
                      <a16:colId xmlns:a16="http://schemas.microsoft.com/office/drawing/2014/main" val="457779179"/>
                    </a:ext>
                  </a:extLst>
                </a:gridCol>
                <a:gridCol w="692792">
                  <a:extLst>
                    <a:ext uri="{9D8B030D-6E8A-4147-A177-3AD203B41FA5}">
                      <a16:colId xmlns:a16="http://schemas.microsoft.com/office/drawing/2014/main" val="634651449"/>
                    </a:ext>
                  </a:extLst>
                </a:gridCol>
                <a:gridCol w="450501">
                  <a:extLst>
                    <a:ext uri="{9D8B030D-6E8A-4147-A177-3AD203B41FA5}">
                      <a16:colId xmlns:a16="http://schemas.microsoft.com/office/drawing/2014/main" val="2311498967"/>
                    </a:ext>
                  </a:extLst>
                </a:gridCol>
                <a:gridCol w="411038">
                  <a:extLst>
                    <a:ext uri="{9D8B030D-6E8A-4147-A177-3AD203B41FA5}">
                      <a16:colId xmlns:a16="http://schemas.microsoft.com/office/drawing/2014/main" val="2643319124"/>
                    </a:ext>
                  </a:extLst>
                </a:gridCol>
              </a:tblGrid>
              <a:tr h="151081">
                <a:tc>
                  <a:txBody>
                    <a:bodyPr/>
                    <a:lstStyle/>
                    <a:p>
                      <a:pPr marL="406400" indent="-406400"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800" dirty="0">
                          <a:effectLst/>
                        </a:rPr>
                        <a:t>Study</a:t>
                      </a:r>
                      <a:endParaRPr lang="de-CH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marL="406400" indent="-406400"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800" dirty="0">
                          <a:effectLst/>
                        </a:rPr>
                        <a:t>Pain</a:t>
                      </a:r>
                      <a:endParaRPr lang="de-CH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marL="406400" indent="-406400"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endParaRPr lang="de-CH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5">
                  <a:txBody>
                    <a:bodyPr/>
                    <a:lstStyle/>
                    <a:p>
                      <a:pPr marL="406400" indent="-406400"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800" dirty="0">
                          <a:effectLst/>
                        </a:rPr>
                        <a:t>Health-related Quality of Life</a:t>
                      </a:r>
                      <a:endParaRPr lang="de-CH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406400" indent="-406400"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800" dirty="0">
                          <a:effectLst/>
                        </a:rPr>
                        <a:t>Disability/Function</a:t>
                      </a:r>
                      <a:endParaRPr lang="de-CH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06400" indent="-406400"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800" dirty="0">
                          <a:effectLst/>
                        </a:rPr>
                        <a:t>Radiographic</a:t>
                      </a:r>
                      <a:endParaRPr lang="de-CH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8">
                  <a:txBody>
                    <a:bodyPr/>
                    <a:lstStyle/>
                    <a:p>
                      <a:pPr marL="406400" indent="-406400"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800" dirty="0">
                          <a:effectLst/>
                        </a:rPr>
                        <a:t>Other</a:t>
                      </a:r>
                      <a:endParaRPr lang="de-CH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C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4987985"/>
                  </a:ext>
                </a:extLst>
              </a:tr>
              <a:tr h="401982">
                <a:tc>
                  <a:txBody>
                    <a:bodyPr/>
                    <a:lstStyle/>
                    <a:p>
                      <a:pPr marL="406400" indent="-406400" algn="l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700" dirty="0">
                          <a:effectLst/>
                          <a:latin typeface="Calibri (Body)"/>
                        </a:rPr>
                        <a:t> </a:t>
                      </a:r>
                      <a:endParaRPr lang="de-CH" sz="700" dirty="0">
                        <a:effectLst/>
                        <a:latin typeface="Calibri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b="1" dirty="0">
                          <a:effectLst/>
                        </a:rPr>
                        <a:t>VAS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b="1" dirty="0" smtClean="0">
                          <a:effectLst/>
                        </a:rPr>
                        <a:t>Pain Frequency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b="1" dirty="0" smtClean="0">
                          <a:effectLst/>
                        </a:rPr>
                        <a:t>and Pain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b="1" dirty="0" err="1" smtClean="0">
                          <a:effectLst/>
                        </a:rPr>
                        <a:t>Bothersomene</a:t>
                      </a:r>
                      <a:endParaRPr lang="en-US" sz="600" b="1" dirty="0" smtClean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b="1" dirty="0" err="1" smtClean="0">
                          <a:effectLst/>
                        </a:rPr>
                        <a:t>ss</a:t>
                      </a:r>
                      <a:r>
                        <a:rPr lang="en-US" sz="600" b="1" dirty="0" smtClean="0">
                          <a:effectLst/>
                        </a:rPr>
                        <a:t> Indices 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>
                          <a:effectLst/>
                        </a:rPr>
                        <a:t>QUALEFFO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 err="1">
                          <a:effectLst/>
                        </a:rPr>
                        <a:t>AQoL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>
                          <a:effectLst/>
                        </a:rPr>
                        <a:t>EQ-5D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>
                          <a:effectLst/>
                        </a:rPr>
                        <a:t>SF-36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>
                          <a:effectLst/>
                        </a:rPr>
                        <a:t>(PCS and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 smtClean="0">
                          <a:effectLst/>
                        </a:rPr>
                        <a:t>MCS</a:t>
                      </a:r>
                      <a:r>
                        <a:rPr lang="de-CH" sz="600" b="1" dirty="0">
                          <a:effectLst/>
                        </a:rPr>
                        <a:t>)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>
                          <a:effectLst/>
                        </a:rPr>
                        <a:t>ODI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 smtClean="0">
                          <a:effectLst/>
                        </a:rPr>
                        <a:t>RDMQ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>
                          <a:effectLst/>
                        </a:rPr>
                        <a:t>DPQ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b="1" dirty="0" smtClean="0">
                          <a:effectLst/>
                        </a:rPr>
                        <a:t>MRI</a:t>
                      </a:r>
                      <a:r>
                        <a:rPr lang="fr-FR" sz="600" b="1" baseline="0" dirty="0" smtClean="0">
                          <a:effectLst/>
                        </a:rPr>
                        <a:t> (</a:t>
                      </a:r>
                      <a:r>
                        <a:rPr lang="fr-FR" sz="600" b="1" dirty="0" smtClean="0">
                          <a:effectLst/>
                        </a:rPr>
                        <a:t>Baseline)</a:t>
                      </a:r>
                      <a:endParaRPr lang="fr-FR" sz="600" b="1" baseline="0" dirty="0" smtClean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b="1" dirty="0" smtClean="0">
                          <a:effectLst/>
                        </a:rPr>
                        <a:t>new </a:t>
                      </a:r>
                      <a:r>
                        <a:rPr lang="de-CH" sz="600" b="1" dirty="0" smtClean="0">
                          <a:effectLst/>
                        </a:rPr>
                        <a:t>VCF</a:t>
                      </a:r>
                      <a:r>
                        <a:rPr lang="fr-FR" sz="600" b="1" dirty="0" smtClean="0">
                          <a:effectLst/>
                        </a:rPr>
                        <a:t> (24m)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 err="1" smtClean="0">
                          <a:effectLst/>
                        </a:rPr>
                        <a:t>mmSE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b="1" dirty="0" err="1" smtClean="0">
                          <a:effectLst/>
                        </a:rPr>
                        <a:t>Timed</a:t>
                      </a:r>
                      <a:r>
                        <a:rPr lang="fr-FR" sz="600" b="1" dirty="0" smtClean="0">
                          <a:effectLst/>
                        </a:rPr>
                        <a:t> Up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b="1" dirty="0" smtClean="0">
                          <a:effectLst/>
                        </a:rPr>
                        <a:t>Go/Chair </a:t>
                      </a:r>
                      <a:r>
                        <a:rPr lang="fr-FR" sz="600" b="1" dirty="0" err="1">
                          <a:effectLst/>
                        </a:rPr>
                        <a:t>raise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 smtClean="0">
                          <a:effectLst/>
                        </a:rPr>
                        <a:t>Medical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 err="1" smtClean="0">
                          <a:effectLst/>
                        </a:rPr>
                        <a:t>costs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 err="1">
                          <a:effectLst/>
                        </a:rPr>
                        <a:t>O</a:t>
                      </a:r>
                      <a:r>
                        <a:rPr lang="de-CH" sz="600" b="1" dirty="0" err="1" smtClean="0">
                          <a:effectLst/>
                        </a:rPr>
                        <a:t>piod</a:t>
                      </a:r>
                      <a:r>
                        <a:rPr lang="de-CH" sz="600" b="1" dirty="0" smtClean="0">
                          <a:effectLst/>
                        </a:rPr>
                        <a:t> </a:t>
                      </a:r>
                      <a:r>
                        <a:rPr lang="de-CH" sz="600" b="1" dirty="0" err="1">
                          <a:effectLst/>
                        </a:rPr>
                        <a:t>use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 err="1">
                          <a:effectLst/>
                        </a:rPr>
                        <a:t>Reduced</a:t>
                      </a:r>
                      <a:r>
                        <a:rPr lang="de-CH" sz="600" b="1" dirty="0">
                          <a:effectLst/>
                        </a:rPr>
                        <a:t> </a:t>
                      </a:r>
                      <a:r>
                        <a:rPr lang="de-CH" sz="600" b="1" dirty="0" err="1">
                          <a:effectLst/>
                        </a:rPr>
                        <a:t>Activity</a:t>
                      </a:r>
                      <a:r>
                        <a:rPr lang="de-CH" sz="600" b="1" dirty="0">
                          <a:effectLst/>
                        </a:rPr>
                        <a:t> </a:t>
                      </a:r>
                      <a:endParaRPr lang="de-CH" sz="600" b="1" dirty="0" smtClean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 smtClean="0">
                          <a:effectLst/>
                        </a:rPr>
                        <a:t>(</a:t>
                      </a:r>
                      <a:r>
                        <a:rPr lang="de-CH" sz="600" b="1" dirty="0" err="1">
                          <a:effectLst/>
                        </a:rPr>
                        <a:t>days</a:t>
                      </a:r>
                      <a:r>
                        <a:rPr lang="de-CH" sz="600" b="1" dirty="0">
                          <a:effectLst/>
                        </a:rPr>
                        <a:t>)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>
                          <a:effectLst/>
                        </a:rPr>
                        <a:t>P</a:t>
                      </a:r>
                      <a:r>
                        <a:rPr lang="de-CH" sz="600" b="1" dirty="0" smtClean="0">
                          <a:effectLst/>
                        </a:rPr>
                        <a:t>atient </a:t>
                      </a:r>
                      <a:r>
                        <a:rPr lang="de-CH" sz="600" b="1" dirty="0" err="1">
                          <a:effectLst/>
                        </a:rPr>
                        <a:t>satisfaction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 smtClean="0">
                          <a:effectLst/>
                        </a:rPr>
                        <a:t>Barthel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Index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b="1" dirty="0" smtClean="0">
                          <a:effectLst/>
                        </a:rPr>
                        <a:t>CMI</a:t>
                      </a:r>
                      <a:endParaRPr lang="de-CH" sz="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38230361"/>
                  </a:ext>
                </a:extLst>
              </a:tr>
              <a:tr h="24550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 err="1">
                          <a:solidFill>
                            <a:srgbClr val="000000"/>
                          </a:solidFill>
                          <a:effectLst/>
                          <a:latin typeface="Calibri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Kallmes</a:t>
                      </a:r>
                      <a:r>
                        <a:rPr lang="en-US" sz="600" b="1" dirty="0">
                          <a:solidFill>
                            <a:srgbClr val="000000"/>
                          </a:solidFill>
                          <a:effectLst/>
                          <a:latin typeface="Calibri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600" b="1" dirty="0" smtClean="0">
                        <a:solidFill>
                          <a:srgbClr val="000000"/>
                        </a:solidFill>
                        <a:effectLst/>
                        <a:latin typeface="Calibri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 smtClean="0">
                          <a:solidFill>
                            <a:srgbClr val="000000"/>
                          </a:solidFill>
                          <a:effectLst/>
                          <a:latin typeface="Calibri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 </a:t>
                      </a:r>
                      <a:r>
                        <a:rPr lang="en-US" sz="600" b="1" dirty="0">
                          <a:solidFill>
                            <a:srgbClr val="000000"/>
                          </a:solidFill>
                          <a:effectLst/>
                          <a:latin typeface="Calibri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al. [16]</a:t>
                      </a:r>
                      <a:endParaRPr lang="de-CH" sz="600" dirty="0">
                        <a:effectLst/>
                        <a:latin typeface="Calibri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>
                          <a:effectLst/>
                        </a:rPr>
                        <a:t>Baseline, </a:t>
                      </a:r>
                      <a:r>
                        <a:rPr lang="fr-FR" sz="600" dirty="0" smtClean="0">
                          <a:effectLst/>
                        </a:rPr>
                        <a:t>over</a:t>
                      </a:r>
                      <a:r>
                        <a:rPr lang="fr-FR" sz="600" baseline="0" dirty="0" smtClean="0">
                          <a:effectLst/>
                        </a:rPr>
                        <a:t>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24h, 3d</a:t>
                      </a:r>
                      <a:r>
                        <a:rPr lang="fr-FR" sz="600" dirty="0">
                          <a:effectLst/>
                        </a:rPr>
                        <a:t>, </a:t>
                      </a:r>
                      <a:r>
                        <a:rPr lang="fr-FR" sz="600" dirty="0" smtClean="0">
                          <a:effectLst/>
                        </a:rPr>
                        <a:t>14d,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1m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dirty="0">
                          <a:effectLst/>
                        </a:rPr>
                        <a:t>Baseline, </a:t>
                      </a:r>
                      <a:r>
                        <a:rPr lang="en-US" sz="600" dirty="0" smtClean="0">
                          <a:effectLst/>
                        </a:rPr>
                        <a:t>1m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Baseline, </a:t>
                      </a:r>
                      <a:r>
                        <a:rPr lang="de-CH" sz="600" dirty="0" smtClean="0">
                          <a:effectLst/>
                        </a:rPr>
                        <a:t>1m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Baseline, </a:t>
                      </a:r>
                      <a:r>
                        <a:rPr lang="de-CH" sz="600" dirty="0" smtClean="0">
                          <a:effectLst/>
                        </a:rPr>
                        <a:t>1m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Baseline, 3d, 14d,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1m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MRI</a:t>
                      </a:r>
                      <a:r>
                        <a:rPr lang="de-CH" sz="600" baseline="0" dirty="0" smtClean="0">
                          <a:effectLst/>
                        </a:rPr>
                        <a:t> (</a:t>
                      </a:r>
                      <a:r>
                        <a:rPr lang="de-CH" sz="600" dirty="0" smtClean="0">
                          <a:effectLst/>
                        </a:rPr>
                        <a:t>Baseline)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Baseline, </a:t>
                      </a:r>
                      <a:r>
                        <a:rPr lang="de-CH" sz="600" dirty="0" smtClean="0">
                          <a:effectLst/>
                        </a:rPr>
                        <a:t>1m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Baseline</a:t>
                      </a: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335281385"/>
                  </a:ext>
                </a:extLst>
              </a:tr>
              <a:tr h="32588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 err="1">
                          <a:solidFill>
                            <a:srgbClr val="000000"/>
                          </a:solidFill>
                          <a:effectLst/>
                          <a:latin typeface="Calibri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Buchbinder</a:t>
                      </a:r>
                      <a:r>
                        <a:rPr lang="en-US" sz="600" b="1" dirty="0">
                          <a:solidFill>
                            <a:srgbClr val="000000"/>
                          </a:solidFill>
                          <a:effectLst/>
                          <a:latin typeface="Calibri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et al. [17] </a:t>
                      </a:r>
                      <a:endParaRPr lang="de-CH" sz="600" dirty="0">
                        <a:effectLst/>
                        <a:latin typeface="Calibri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dirty="0" smtClean="0">
                          <a:effectLst/>
                        </a:rPr>
                        <a:t>Baseline, 1w,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dirty="0" smtClean="0">
                          <a:effectLst/>
                        </a:rPr>
                        <a:t>1m, 3m, 6m </a:t>
                      </a:r>
                      <a:r>
                        <a:rPr lang="en-US" sz="600" dirty="0">
                          <a:effectLst/>
                        </a:rPr>
                        <a:t>†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dirty="0" smtClean="0">
                          <a:effectLst/>
                        </a:rPr>
                        <a:t>Baseline,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dirty="0" smtClean="0">
                          <a:effectLst/>
                        </a:rPr>
                        <a:t>1w, 1m, 3m,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dirty="0" smtClean="0">
                          <a:effectLst/>
                        </a:rPr>
                        <a:t>6m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dirty="0">
                          <a:effectLst/>
                        </a:rPr>
                        <a:t>Baseline,1w, </a:t>
                      </a:r>
                      <a:endParaRPr lang="de-CH" sz="600" dirty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dirty="0" smtClean="0">
                          <a:effectLst/>
                        </a:rPr>
                        <a:t>1m, 3m, 6m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dirty="0">
                          <a:effectLst/>
                        </a:rPr>
                        <a:t>Baseline, </a:t>
                      </a:r>
                      <a:r>
                        <a:rPr lang="fr-FR" sz="600" dirty="0">
                          <a:effectLst/>
                        </a:rPr>
                        <a:t>1w, </a:t>
                      </a:r>
                      <a:endParaRPr lang="de-CH" sz="600" dirty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1m, 3m, 6m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>
                          <a:effectLst/>
                        </a:rPr>
                        <a:t>Baseline, 1w, </a:t>
                      </a:r>
                      <a:endParaRPr lang="de-CH" sz="600" dirty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1m, 3m, 6m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MRI</a:t>
                      </a:r>
                      <a:r>
                        <a:rPr lang="fr-FR" sz="600" baseline="0" dirty="0" smtClean="0">
                          <a:effectLst/>
                        </a:rPr>
                        <a:t> (</a:t>
                      </a:r>
                      <a:r>
                        <a:rPr lang="fr-FR" sz="600" dirty="0" smtClean="0">
                          <a:effectLst/>
                        </a:rPr>
                        <a:t>Baseline)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new </a:t>
                      </a:r>
                      <a:r>
                        <a:rPr lang="de-CH" sz="600" dirty="0" smtClean="0">
                          <a:effectLst/>
                        </a:rPr>
                        <a:t>VCF</a:t>
                      </a:r>
                      <a:r>
                        <a:rPr lang="fr-FR" sz="600" dirty="0" smtClean="0">
                          <a:effectLst/>
                        </a:rPr>
                        <a:t> (3m)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>
                          <a:effectLst/>
                        </a:rPr>
                        <a:t> 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Baseline 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Baseline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60130066"/>
                  </a:ext>
                </a:extLst>
              </a:tr>
              <a:tr h="4019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rgbClr val="000000"/>
                          </a:solidFill>
                          <a:effectLst/>
                          <a:latin typeface="Calibri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Klazen et al. [18, 19]</a:t>
                      </a:r>
                      <a:endParaRPr lang="de-CH" sz="600" dirty="0">
                        <a:effectLst/>
                        <a:latin typeface="Calibri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dirty="0">
                          <a:effectLst/>
                        </a:rPr>
                        <a:t>Baseline, </a:t>
                      </a:r>
                      <a:r>
                        <a:rPr lang="fr-FR" sz="600" dirty="0" smtClean="0">
                          <a:effectLst/>
                        </a:rPr>
                        <a:t>1d,</a:t>
                      </a:r>
                      <a:r>
                        <a:rPr lang="fr-FR" sz="600" baseline="0" dirty="0" smtClean="0">
                          <a:effectLst/>
                        </a:rPr>
                        <a:t>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1w, 1m, 3m,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 6m,</a:t>
                      </a:r>
                      <a:r>
                        <a:rPr lang="fr-FR" sz="600" baseline="0" dirty="0" smtClean="0">
                          <a:effectLst/>
                        </a:rPr>
                        <a:t> </a:t>
                      </a:r>
                      <a:r>
                        <a:rPr lang="fr-FR" sz="600" dirty="0" smtClean="0">
                          <a:effectLst/>
                        </a:rPr>
                        <a:t>2m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dirty="0">
                          <a:effectLst/>
                        </a:rPr>
                        <a:t>Baseline,</a:t>
                      </a:r>
                      <a:r>
                        <a:rPr lang="fr-FR" sz="600" dirty="0">
                          <a:effectLst/>
                        </a:rPr>
                        <a:t>1d, </a:t>
                      </a:r>
                      <a:endParaRPr lang="de-CH" sz="600" dirty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>
                          <a:effectLst/>
                        </a:rPr>
                        <a:t>1w, </a:t>
                      </a:r>
                      <a:r>
                        <a:rPr lang="fr-FR" sz="600" dirty="0" smtClean="0">
                          <a:effectLst/>
                        </a:rPr>
                        <a:t>1m, 3m, </a:t>
                      </a:r>
                      <a:endParaRPr lang="de-CH" sz="600" dirty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6m, 12m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Baseline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dirty="0">
                          <a:effectLst/>
                        </a:rPr>
                        <a:t>Baseline, </a:t>
                      </a:r>
                      <a:r>
                        <a:rPr lang="fr-FR" sz="600" dirty="0">
                          <a:effectLst/>
                        </a:rPr>
                        <a:t>1d, </a:t>
                      </a:r>
                      <a:r>
                        <a:rPr lang="fr-FR" sz="600" dirty="0" smtClean="0">
                          <a:effectLst/>
                        </a:rPr>
                        <a:t>1w</a:t>
                      </a:r>
                      <a:r>
                        <a:rPr lang="fr-FR" sz="600" dirty="0">
                          <a:effectLst/>
                        </a:rPr>
                        <a:t>, </a:t>
                      </a:r>
                      <a:endParaRPr lang="fr-FR" sz="600" dirty="0" smtClean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1m, 3m, 6m, 12m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VBH, KA (</a:t>
                      </a:r>
                      <a:r>
                        <a:rPr lang="de-CH" sz="600" dirty="0" err="1" smtClean="0">
                          <a:effectLst/>
                        </a:rPr>
                        <a:t>pre</a:t>
                      </a:r>
                      <a:r>
                        <a:rPr lang="de-CH" sz="600" dirty="0" smtClean="0">
                          <a:effectLst/>
                        </a:rPr>
                        <a:t>-and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post-OP)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yes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dirty="0">
                          <a:effectLst/>
                        </a:rPr>
                        <a:t>Baseline, </a:t>
                      </a:r>
                      <a:r>
                        <a:rPr lang="fr-FR" sz="600" dirty="0">
                          <a:effectLst/>
                        </a:rPr>
                        <a:t>1d, 1w, </a:t>
                      </a:r>
                      <a:endParaRPr lang="fr-FR" sz="600" dirty="0" smtClean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1m, 3m, 6m, 12m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71677447"/>
                  </a:ext>
                </a:extLst>
              </a:tr>
              <a:tr h="44514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effectLst/>
                          <a:latin typeface="Calibri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Rousing </a:t>
                      </a:r>
                      <a:endParaRPr lang="en-US" sz="600" b="1" dirty="0" smtClean="0">
                        <a:effectLst/>
                        <a:latin typeface="Calibri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 smtClean="0">
                          <a:effectLst/>
                          <a:latin typeface="Calibri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et </a:t>
                      </a:r>
                      <a:r>
                        <a:rPr lang="en-US" sz="600" b="1" dirty="0">
                          <a:effectLst/>
                          <a:latin typeface="Calibri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al. [20]</a:t>
                      </a:r>
                      <a:endParaRPr lang="de-CH" sz="600" dirty="0">
                        <a:effectLst/>
                        <a:latin typeface="Calibri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Baseline, 3m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dirty="0">
                          <a:effectLst/>
                        </a:rPr>
                        <a:t> 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Baseline, 3m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Baseline, 3m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600" dirty="0">
                          <a:effectLst/>
                        </a:rPr>
                        <a:t> 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Baseline,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3m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MRI</a:t>
                      </a:r>
                      <a:r>
                        <a:rPr lang="fr-FR" sz="600" baseline="0" dirty="0" smtClean="0">
                          <a:effectLst/>
                        </a:rPr>
                        <a:t> (</a:t>
                      </a:r>
                      <a:r>
                        <a:rPr lang="fr-FR" sz="600" dirty="0" smtClean="0">
                          <a:effectLst/>
                        </a:rPr>
                        <a:t>Baseline)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VBH</a:t>
                      </a:r>
                      <a:r>
                        <a:rPr lang="fr-FR" sz="600" dirty="0">
                          <a:effectLst/>
                        </a:rPr>
                        <a:t>; SI </a:t>
                      </a:r>
                      <a:r>
                        <a:rPr lang="fr-FR" sz="600" dirty="0" smtClean="0">
                          <a:effectLst/>
                        </a:rPr>
                        <a:t>(Baseline</a:t>
                      </a:r>
                      <a:r>
                        <a:rPr lang="fr-FR" sz="600" dirty="0">
                          <a:effectLst/>
                        </a:rPr>
                        <a:t>, 1w, </a:t>
                      </a:r>
                      <a:endParaRPr lang="fr-FR" sz="600" dirty="0" smtClean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2m, 6m, 1, 2, 3y)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new </a:t>
                      </a:r>
                      <a:r>
                        <a:rPr lang="de-CH" sz="600" dirty="0" smtClean="0">
                          <a:effectLst/>
                        </a:rPr>
                        <a:t>VCF</a:t>
                      </a:r>
                      <a:r>
                        <a:rPr lang="fr-FR" sz="600" dirty="0" smtClean="0">
                          <a:effectLst/>
                        </a:rPr>
                        <a:t> </a:t>
                      </a:r>
                      <a:r>
                        <a:rPr lang="fr-FR" sz="600" dirty="0">
                          <a:effectLst/>
                        </a:rPr>
                        <a:t>(24 </a:t>
                      </a:r>
                      <a:r>
                        <a:rPr lang="fr-FR" sz="600" dirty="0" smtClean="0">
                          <a:effectLst/>
                        </a:rPr>
                        <a:t>m)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Baseline, </a:t>
                      </a:r>
                      <a:endParaRPr lang="de-CH" sz="600" dirty="0" smtClean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3m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Baseline</a:t>
                      </a:r>
                      <a:r>
                        <a:rPr lang="de-CH" sz="600" dirty="0">
                          <a:effectLst/>
                        </a:rPr>
                        <a:t>, </a:t>
                      </a:r>
                      <a:r>
                        <a:rPr lang="de-CH" sz="600" dirty="0" smtClean="0">
                          <a:effectLst/>
                        </a:rPr>
                        <a:t>3m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Baseline,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3m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716973216"/>
                  </a:ext>
                </a:extLst>
              </a:tr>
              <a:tr h="35611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rgbClr val="000000"/>
                          </a:solidFill>
                          <a:effectLst/>
                          <a:latin typeface="Calibri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Liu et al. [21]</a:t>
                      </a:r>
                      <a:endParaRPr lang="de-CH" sz="600" dirty="0">
                        <a:effectLst/>
                        <a:latin typeface="Calibri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3d, </a:t>
                      </a:r>
                      <a:r>
                        <a:rPr lang="de-CH" sz="600" dirty="0" smtClean="0">
                          <a:effectLst/>
                        </a:rPr>
                        <a:t>6m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MRI</a:t>
                      </a:r>
                      <a:r>
                        <a:rPr lang="de-CH" sz="600" baseline="0" dirty="0" smtClean="0">
                          <a:effectLst/>
                        </a:rPr>
                        <a:t> (</a:t>
                      </a:r>
                      <a:r>
                        <a:rPr lang="de-CH" sz="600" dirty="0" smtClean="0">
                          <a:effectLst/>
                        </a:rPr>
                        <a:t>Baseline)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New VCF (3</a:t>
                      </a:r>
                      <a:r>
                        <a:rPr lang="de-CH" sz="600" dirty="0">
                          <a:effectLst/>
                        </a:rPr>
                        <a:t>, 12, </a:t>
                      </a:r>
                      <a:endParaRPr lang="de-CH" sz="600" dirty="0" smtClean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24m)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12521002"/>
                  </a:ext>
                </a:extLst>
              </a:tr>
              <a:tr h="44514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 err="1">
                          <a:solidFill>
                            <a:srgbClr val="000000"/>
                          </a:solidFill>
                          <a:effectLst/>
                          <a:latin typeface="Calibri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Farrokhi</a:t>
                      </a:r>
                      <a:r>
                        <a:rPr lang="en-US" sz="600" b="1" dirty="0">
                          <a:solidFill>
                            <a:srgbClr val="000000"/>
                          </a:solidFill>
                          <a:effectLst/>
                          <a:latin typeface="Calibri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et al. [22]</a:t>
                      </a:r>
                      <a:endParaRPr lang="de-CH" sz="600" dirty="0">
                        <a:effectLst/>
                        <a:latin typeface="Calibri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>
                          <a:effectLst/>
                        </a:rPr>
                        <a:t>Baseline, 1w, </a:t>
                      </a:r>
                      <a:endParaRPr lang="fr-FR" sz="600" dirty="0" smtClean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2m, 6m, </a:t>
                      </a:r>
                      <a:r>
                        <a:rPr lang="fr-FR" sz="600" dirty="0">
                          <a:effectLst/>
                        </a:rPr>
                        <a:t>1y, 2y, </a:t>
                      </a:r>
                      <a:endParaRPr lang="fr-FR" sz="600" dirty="0" smtClean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3y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>
                          <a:effectLst/>
                        </a:rPr>
                        <a:t>Baseline, 1w, </a:t>
                      </a:r>
                      <a:endParaRPr lang="de-CH" sz="600" dirty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2m, 6m, </a:t>
                      </a:r>
                      <a:r>
                        <a:rPr lang="fr-FR" sz="600" dirty="0">
                          <a:effectLst/>
                        </a:rPr>
                        <a:t>1y, </a:t>
                      </a:r>
                      <a:endParaRPr lang="de-CH" sz="600" dirty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>
                          <a:effectLst/>
                        </a:rPr>
                        <a:t>2y, 3y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MRI</a:t>
                      </a:r>
                      <a:r>
                        <a:rPr lang="de-CH" sz="600" baseline="0" dirty="0" smtClean="0">
                          <a:effectLst/>
                        </a:rPr>
                        <a:t> (</a:t>
                      </a:r>
                      <a:r>
                        <a:rPr lang="de-CH" sz="600" dirty="0" smtClean="0">
                          <a:effectLst/>
                        </a:rPr>
                        <a:t>Baseline)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err="1" smtClean="0">
                          <a:effectLst/>
                        </a:rPr>
                        <a:t>Bisegmental</a:t>
                      </a:r>
                      <a:r>
                        <a:rPr lang="fr-FR" sz="600" dirty="0" smtClean="0">
                          <a:effectLst/>
                        </a:rPr>
                        <a:t> </a:t>
                      </a:r>
                      <a:r>
                        <a:rPr lang="fr-FR" sz="600" dirty="0" err="1">
                          <a:effectLst/>
                        </a:rPr>
                        <a:t>Endplate</a:t>
                      </a:r>
                      <a:r>
                        <a:rPr lang="fr-FR" sz="600" dirty="0">
                          <a:effectLst/>
                        </a:rPr>
                        <a:t> </a:t>
                      </a:r>
                      <a:endParaRPr lang="fr-FR" sz="600" dirty="0" smtClean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angle (</a:t>
                      </a:r>
                      <a:r>
                        <a:rPr lang="fr-FR" sz="600" dirty="0" err="1" smtClean="0">
                          <a:effectLst/>
                        </a:rPr>
                        <a:t>preop</a:t>
                      </a:r>
                      <a:r>
                        <a:rPr lang="fr-FR" sz="600" dirty="0" smtClean="0">
                          <a:effectLst/>
                        </a:rPr>
                        <a:t>,</a:t>
                      </a:r>
                      <a:r>
                        <a:rPr lang="fr-FR" sz="600" baseline="0" dirty="0" smtClean="0">
                          <a:effectLst/>
                        </a:rPr>
                        <a:t> </a:t>
                      </a:r>
                      <a:r>
                        <a:rPr lang="fr-FR" sz="600" dirty="0" smtClean="0">
                          <a:effectLst/>
                        </a:rPr>
                        <a:t>1y)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00819750"/>
                  </a:ext>
                </a:extLst>
              </a:tr>
              <a:tr h="4019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effectLst/>
                          <a:latin typeface="Calibri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Boonen et al. [15]</a:t>
                      </a:r>
                      <a:endParaRPr lang="de-CH" sz="600" dirty="0">
                        <a:effectLst/>
                        <a:latin typeface="Calibri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>
                          <a:effectLst/>
                        </a:rPr>
                        <a:t>Baseline, </a:t>
                      </a:r>
                      <a:r>
                        <a:rPr lang="fr-FR" sz="600" dirty="0" smtClean="0">
                          <a:effectLst/>
                        </a:rPr>
                        <a:t>6m,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12m, 18m, 24m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>
                          <a:effectLst/>
                        </a:rPr>
                        <a:t>Baseline, </a:t>
                      </a:r>
                      <a:r>
                        <a:rPr lang="fr-FR" sz="600" dirty="0" smtClean="0">
                          <a:effectLst/>
                        </a:rPr>
                        <a:t>6m, </a:t>
                      </a:r>
                      <a:endParaRPr lang="de-CH" sz="600" dirty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12m, 18m,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24m</a:t>
                      </a: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>
                          <a:effectLst/>
                        </a:rPr>
                        <a:t>Baseline, </a:t>
                      </a:r>
                      <a:r>
                        <a:rPr lang="fr-FR" sz="600" dirty="0" smtClean="0">
                          <a:effectLst/>
                        </a:rPr>
                        <a:t>6m, </a:t>
                      </a:r>
                      <a:endParaRPr lang="de-CH" sz="600" dirty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12m, 18m, </a:t>
                      </a:r>
                      <a:endParaRPr lang="de-CH" sz="600" dirty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24m </a:t>
                      </a:r>
                      <a:r>
                        <a:rPr lang="fr-FR" sz="600" dirty="0">
                          <a:effectLst/>
                        </a:rPr>
                        <a:t>(PCS)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>
                          <a:effectLst/>
                        </a:rPr>
                        <a:t>Baseline, </a:t>
                      </a:r>
                      <a:r>
                        <a:rPr lang="fr-FR" sz="600" dirty="0" smtClean="0">
                          <a:effectLst/>
                        </a:rPr>
                        <a:t>6m, </a:t>
                      </a:r>
                      <a:endParaRPr lang="de-CH" sz="600" dirty="0">
                        <a:effectLst/>
                      </a:endParaRP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12m, 18m, 24m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marR="0" lvl="0" indent="-4064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600" dirty="0" smtClean="0">
                          <a:effectLst/>
                        </a:rPr>
                        <a:t>MRI</a:t>
                      </a:r>
                      <a:r>
                        <a:rPr lang="de-CH" sz="600" baseline="0" dirty="0" smtClean="0">
                          <a:effectLst/>
                        </a:rPr>
                        <a:t> (</a:t>
                      </a:r>
                      <a:r>
                        <a:rPr lang="de-CH" sz="600" dirty="0" smtClean="0">
                          <a:effectLst/>
                        </a:rPr>
                        <a:t>Baseline)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err="1" smtClean="0">
                          <a:effectLst/>
                        </a:rPr>
                        <a:t>new</a:t>
                      </a:r>
                      <a:r>
                        <a:rPr lang="de-CH" sz="600" dirty="0" smtClean="0">
                          <a:effectLst/>
                        </a:rPr>
                        <a:t>  VCF,</a:t>
                      </a:r>
                      <a:r>
                        <a:rPr lang="de-CH" sz="600" baseline="0" dirty="0" smtClean="0">
                          <a:effectLst/>
                        </a:rPr>
                        <a:t> </a:t>
                      </a:r>
                      <a:r>
                        <a:rPr lang="de-CH" sz="600" dirty="0" smtClean="0">
                          <a:effectLst/>
                        </a:rPr>
                        <a:t>VBH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smtClean="0">
                          <a:effectLst/>
                        </a:rPr>
                        <a:t>(1,</a:t>
                      </a:r>
                      <a:r>
                        <a:rPr lang="de-CH" sz="600" baseline="0" dirty="0" smtClean="0">
                          <a:effectLst/>
                        </a:rPr>
                        <a:t> </a:t>
                      </a:r>
                      <a:r>
                        <a:rPr lang="de-CH" sz="600" dirty="0" smtClean="0">
                          <a:effectLst/>
                        </a:rPr>
                        <a:t>3</a:t>
                      </a:r>
                      <a:r>
                        <a:rPr lang="de-CH" sz="600" baseline="0" dirty="0" smtClean="0">
                          <a:effectLst/>
                        </a:rPr>
                        <a:t>, </a:t>
                      </a:r>
                      <a:r>
                        <a:rPr lang="de-CH" sz="600" dirty="0" smtClean="0">
                          <a:effectLst/>
                        </a:rPr>
                        <a:t>12m)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>
                          <a:effectLst/>
                        </a:rPr>
                        <a:t>Baseline, </a:t>
                      </a:r>
                      <a:r>
                        <a:rPr lang="fr-FR" sz="600" dirty="0" smtClean="0">
                          <a:effectLst/>
                        </a:rPr>
                        <a:t>6m,12m,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18m, 24m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>
                          <a:effectLst/>
                        </a:rPr>
                        <a:t>Baseline, </a:t>
                      </a:r>
                      <a:r>
                        <a:rPr lang="fr-FR" sz="600" dirty="0" smtClean="0">
                          <a:effectLst/>
                        </a:rPr>
                        <a:t>6m, 12m,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18m, 24m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>
                          <a:effectLst/>
                        </a:rPr>
                        <a:t>Baseline, </a:t>
                      </a:r>
                      <a:r>
                        <a:rPr lang="fr-FR" sz="600" dirty="0" smtClean="0">
                          <a:effectLst/>
                        </a:rPr>
                        <a:t>6m, 12m, 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r-FR" sz="600" dirty="0" smtClean="0">
                          <a:effectLst/>
                        </a:rPr>
                        <a:t>18m, 24m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114758236"/>
                  </a:ext>
                </a:extLst>
              </a:tr>
              <a:tr h="26708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 err="1">
                          <a:solidFill>
                            <a:srgbClr val="000000"/>
                          </a:solidFill>
                          <a:effectLst/>
                          <a:latin typeface="Calibri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Blattert</a:t>
                      </a:r>
                      <a:r>
                        <a:rPr lang="en-US" sz="600" b="1" dirty="0">
                          <a:solidFill>
                            <a:srgbClr val="000000"/>
                          </a:solidFill>
                          <a:effectLst/>
                          <a:latin typeface="Calibri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et al. [23]</a:t>
                      </a:r>
                      <a:endParaRPr lang="de-CH" sz="600" dirty="0">
                        <a:effectLst/>
                        <a:latin typeface="Calibri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err="1">
                          <a:effectLst/>
                        </a:rPr>
                        <a:t>pre</a:t>
                      </a:r>
                      <a:r>
                        <a:rPr lang="de-CH" sz="600" dirty="0">
                          <a:effectLst/>
                        </a:rPr>
                        <a:t> OP, 1y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>
                          <a:effectLst/>
                        </a:rPr>
                        <a:t>-</a:t>
                      </a:r>
                      <a:endParaRPr lang="de-CH" sz="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marR="0" lvl="0" indent="-4064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600" dirty="0" smtClean="0">
                          <a:effectLst/>
                        </a:rPr>
                        <a:t>MRI</a:t>
                      </a:r>
                      <a:r>
                        <a:rPr lang="de-CH" sz="600" baseline="0" dirty="0" smtClean="0">
                          <a:effectLst/>
                        </a:rPr>
                        <a:t> (</a:t>
                      </a:r>
                      <a:r>
                        <a:rPr lang="de-CH" sz="600" dirty="0" smtClean="0">
                          <a:effectLst/>
                        </a:rPr>
                        <a:t>Baseline)</a:t>
                      </a:r>
                    </a:p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 err="1" smtClean="0">
                          <a:effectLst/>
                        </a:rPr>
                        <a:t>new</a:t>
                      </a:r>
                      <a:r>
                        <a:rPr lang="de-CH" sz="600" dirty="0" smtClean="0">
                          <a:effectLst/>
                        </a:rPr>
                        <a:t>  VCF</a:t>
                      </a:r>
                      <a:r>
                        <a:rPr lang="de-CH" sz="600" baseline="0" dirty="0" smtClean="0">
                          <a:effectLst/>
                        </a:rPr>
                        <a:t> (24m)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72751094"/>
                  </a:ext>
                </a:extLst>
              </a:tr>
              <a:tr h="22931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rgbClr val="000000"/>
                          </a:solidFill>
                          <a:effectLst/>
                          <a:latin typeface="Calibri (Body)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Klazen et al. [19]</a:t>
                      </a:r>
                      <a:endParaRPr lang="de-CH" sz="600" dirty="0">
                        <a:effectLst/>
                        <a:latin typeface="Calibri (Body)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Baseline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marR="0" lvl="0" indent="-4064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z="600" dirty="0" smtClean="0">
                          <a:effectLst/>
                        </a:rPr>
                        <a:t>MRI</a:t>
                      </a:r>
                      <a:r>
                        <a:rPr lang="de-CH" sz="600" baseline="0" dirty="0" smtClean="0">
                          <a:effectLst/>
                        </a:rPr>
                        <a:t> (</a:t>
                      </a:r>
                      <a:r>
                        <a:rPr lang="de-CH" sz="600" dirty="0" smtClean="0">
                          <a:effectLst/>
                        </a:rPr>
                        <a:t>Baseline)</a:t>
                      </a: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406400" indent="-40640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de-CH" sz="600" dirty="0">
                          <a:effectLst/>
                        </a:rPr>
                        <a:t>-</a:t>
                      </a:r>
                      <a:endParaRPr lang="de-CH" sz="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336" marR="36336" marT="0" marB="0"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08962523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198306" y="529520"/>
            <a:ext cx="11240009" cy="786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8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Table </a:t>
            </a:r>
            <a:r>
              <a:rPr lang="en-US" sz="800" b="1" i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S1</a:t>
            </a:r>
            <a:r>
              <a:rPr lang="de-CH" sz="800" i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Detailed overview of the included studies. </a:t>
            </a:r>
            <a:endParaRPr lang="de-CH" sz="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VAS = Visual analogue scale, QUALEFFO = Questionnaire of the European Foundation for Osteoporosis; </a:t>
            </a:r>
            <a:r>
              <a:rPr lang="en-US" sz="800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AQoL</a:t>
            </a:r>
            <a:r>
              <a:rPr lang="en-US" sz="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=The </a:t>
            </a:r>
            <a:r>
              <a:rPr lang="en-US" sz="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Assessment of Quality of Life, EQ-5D= European Quality of Life–5 Dimensions, SF 36 = Short Form 36 = General Health Survey, MCS = Mental component score, PCS =Physical component score, ODI = </a:t>
            </a:r>
            <a:r>
              <a:rPr lang="en-US" sz="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Oswestry</a:t>
            </a:r>
            <a:r>
              <a:rPr lang="en-US" sz="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Disability Index, RMDQ = Roland–Morris Disability Questionnaire, DPQ = Dallas Pain Questionnaire; </a:t>
            </a:r>
            <a:r>
              <a:rPr lang="en-US" sz="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MRI </a:t>
            </a:r>
            <a:r>
              <a:rPr lang="en-US" sz="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Magnetic Resonance Imaging; </a:t>
            </a:r>
            <a:r>
              <a:rPr lang="en-US" sz="800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mmSE</a:t>
            </a:r>
            <a:r>
              <a:rPr lang="en-US" sz="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Mini-Mental State Examination, </a:t>
            </a:r>
            <a:r>
              <a:rPr lang="en-US" sz="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VBH </a:t>
            </a:r>
            <a:r>
              <a:rPr lang="en-US" sz="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Vertebral </a:t>
            </a:r>
            <a:r>
              <a:rPr lang="en-US" sz="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body height; KA = </a:t>
            </a:r>
            <a:r>
              <a:rPr lang="en-US" sz="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Kyphotic Angel, SI = Sagittal index; </a:t>
            </a:r>
            <a:r>
              <a:rPr lang="en-US" sz="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VCF </a:t>
            </a:r>
            <a:r>
              <a:rPr lang="en-US" sz="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Vertebral compression fracture; </a:t>
            </a:r>
            <a:r>
              <a:rPr lang="en-US" sz="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CMI = Comorbidity Index † </a:t>
            </a:r>
            <a:r>
              <a:rPr lang="en-US" sz="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Overall pain, and pain at rest and in bed at night</a:t>
            </a:r>
            <a:endParaRPr lang="de-CH" sz="8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542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719</Words>
  <Application>Microsoft Office PowerPoint</Application>
  <PresentationFormat>Widescreen</PresentationFormat>
  <Paragraphs>253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(Body)</vt:lpstr>
      <vt:lpstr>Calibri Light</vt:lpstr>
      <vt:lpstr>Times New Roman</vt:lpstr>
      <vt:lpstr>Office Theme</vt:lpstr>
      <vt:lpstr>PowerPoint Presentation</vt:lpstr>
    </vt:vector>
  </TitlesOfParts>
  <Company>Insel Gruppe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Sonja Häckel</dc:creator>
  <cp:lastModifiedBy>Sonja Häckel</cp:lastModifiedBy>
  <cp:revision>15</cp:revision>
  <dcterms:created xsi:type="dcterms:W3CDTF">2021-03-31T10:56:06Z</dcterms:created>
  <dcterms:modified xsi:type="dcterms:W3CDTF">2021-04-09T17:31:47Z</dcterms:modified>
</cp:coreProperties>
</file>