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9" r:id="rId2"/>
    <p:sldId id="258"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29"/>
    <p:restoredTop sz="94771"/>
  </p:normalViewPr>
  <p:slideViewPr>
    <p:cSldViewPr snapToGrid="0" snapToObjects="1">
      <p:cViewPr varScale="1">
        <p:scale>
          <a:sx n="100" d="100"/>
          <a:sy n="100" d="100"/>
        </p:scale>
        <p:origin x="26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6FE16-5B83-F54D-88A2-6450E92E8881}" type="datetimeFigureOut">
              <a:rPr kumimoji="1" lang="ja-JP" altLang="en-US" smtClean="0"/>
              <a:t>2020/12/28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D4783E-E5CA-A94A-8123-1B56B366829C}" type="slidenum">
              <a:rPr kumimoji="1" lang="ja-JP" altLang="en-US" smtClean="0"/>
              <a:t>‹#›</a:t>
            </a:fld>
            <a:endParaRPr kumimoji="1" lang="ja-JP" altLang="en-US"/>
          </a:p>
        </p:txBody>
      </p:sp>
    </p:spTree>
    <p:extLst>
      <p:ext uri="{BB962C8B-B14F-4D97-AF65-F5344CB8AC3E}">
        <p14:creationId xmlns:p14="http://schemas.microsoft.com/office/powerpoint/2010/main" val="18010277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C46F63B-1F04-7549-8A35-11DA532CA467}" type="slidenum">
              <a:rPr kumimoji="1" lang="ja-JP" altLang="en-US" smtClean="0"/>
              <a:t>1</a:t>
            </a:fld>
            <a:endParaRPr kumimoji="1" lang="ja-JP" altLang="en-US"/>
          </a:p>
        </p:txBody>
      </p:sp>
    </p:spTree>
    <p:extLst>
      <p:ext uri="{BB962C8B-B14F-4D97-AF65-F5344CB8AC3E}">
        <p14:creationId xmlns:p14="http://schemas.microsoft.com/office/powerpoint/2010/main" val="937311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F3FC94-C1C1-8B4E-BA97-F48BC27C59E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FC3E0AA-CD16-3F4F-BA1D-C0DC95D8C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176A572-B0C5-9046-8306-67D158FDBFFD}"/>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D57A4689-D6D2-5341-A215-0B10340E1A7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3DBF2AA-D541-4447-B624-58D441A54AC3}"/>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3679489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8CBC16-672F-4A44-9A76-896DC779E9B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463FEE1-8BE9-B74E-A26D-B5499C5D071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2ECFBD6-7A89-584B-BD30-0F4803C715D1}"/>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77315951-BD68-0C46-B669-87D40C89630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9825CCA-B073-A844-A21A-BF89CA7EC15F}"/>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1811131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85E00B-0AB8-C940-A956-1C075DD9ECB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66DFD1E-99B1-5A44-9F52-32002113D4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9BE082A-A66D-E143-8C24-2C150ACEA59D}"/>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57C7D0D7-12D3-144F-9349-8D7B9FBCC09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687C9A8-94FF-8848-9897-3842C3C0CAFE}"/>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2057929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F9CF29-39E3-3141-B214-D6860AC7CB4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CF034B-BDAD-4244-94AF-5B04D6CB6AA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16FB069-0AC9-3A46-90BC-4D8AB11ABA7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1A52EDA-8AFB-F94F-A3A1-5C19D71AE4F8}"/>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6" name="フッター プレースホルダー 5">
            <a:extLst>
              <a:ext uri="{FF2B5EF4-FFF2-40B4-BE49-F238E27FC236}">
                <a16:creationId xmlns:a16="http://schemas.microsoft.com/office/drawing/2014/main" id="{0CF871FD-DA09-504E-B8F7-EE88F61E0A0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5694607-5690-CC47-B16F-8B54BB28C2AB}"/>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95095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A1FB23-58C7-F94E-8B6D-88B3895A604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403248F-D948-FE4B-B28B-724EA5B615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343DF3A-1CD5-1C41-9165-6DF952974E0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B2C8E89-BCAE-F54E-B69B-3A85D75F91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77834D5-6776-DD4B-A729-77E4075B1AC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1F3CA7F-CDD1-DC45-9D88-7CA9A2335B68}"/>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8" name="フッター プレースホルダー 7">
            <a:extLst>
              <a:ext uri="{FF2B5EF4-FFF2-40B4-BE49-F238E27FC236}">
                <a16:creationId xmlns:a16="http://schemas.microsoft.com/office/drawing/2014/main" id="{4D8174B1-2631-6246-B57D-2C0D305CC39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6164A1A-59DC-B947-A475-5B162035A7F6}"/>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241068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6155E6-B07C-0F47-AC33-7691CE2E0DA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1BD12CD-D41B-CB46-ABE8-955F3AA89ADB}"/>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4" name="フッター プレースホルダー 3">
            <a:extLst>
              <a:ext uri="{FF2B5EF4-FFF2-40B4-BE49-F238E27FC236}">
                <a16:creationId xmlns:a16="http://schemas.microsoft.com/office/drawing/2014/main" id="{7217E505-5879-E142-867E-7A93F042A4B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63C5E44-AB69-DB40-91A7-11AC35737489}"/>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4250793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9B92C382-C383-C44A-9761-545572C2704A}"/>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3" name="フッター プレースホルダー 2">
            <a:extLst>
              <a:ext uri="{FF2B5EF4-FFF2-40B4-BE49-F238E27FC236}">
                <a16:creationId xmlns:a16="http://schemas.microsoft.com/office/drawing/2014/main" id="{31CAEBF5-C11E-9940-AB0B-2D1D837B10E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2ABC82D-5F87-4743-872C-E60810429BE3}"/>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2216337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06898A-B042-4C44-97EE-B230763533F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5A0472E-5A62-2744-B0E9-28442FDF49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859BEBB-4475-924C-82DB-20F5DA819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2298B66-F66E-9A4A-A26B-3E68BC9F7F27}"/>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6" name="フッター プレースホルダー 5">
            <a:extLst>
              <a:ext uri="{FF2B5EF4-FFF2-40B4-BE49-F238E27FC236}">
                <a16:creationId xmlns:a16="http://schemas.microsoft.com/office/drawing/2014/main" id="{F434B81B-7E12-0249-99A1-5FF32C08C24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2831EBE-6B18-9947-84F7-58A6049DE084}"/>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30882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95F40A-6D77-D842-8BA4-02AFCDDE893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AB35CE8-B34C-D845-ACD9-E884312C91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BB1AC28-4A31-EA49-8494-885BCC4887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3895177-B715-BA4A-882D-CA99B8BE91BD}"/>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6" name="フッター プレースホルダー 5">
            <a:extLst>
              <a:ext uri="{FF2B5EF4-FFF2-40B4-BE49-F238E27FC236}">
                <a16:creationId xmlns:a16="http://schemas.microsoft.com/office/drawing/2014/main" id="{B653C9C3-67FA-FC47-9C87-81A34C1568E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6D501F4-E4FB-E049-ACC1-3BA96668540B}"/>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2324732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EC0039-0C69-0845-B0E1-39DFDA8E294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2E3ACC-EEFD-A447-B67F-7F2505400F8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15C48B-CD54-8C42-A24C-1EF40D26C62F}"/>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1DE3B276-736C-5642-B49D-7A3CA597C36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BDC401-BD68-D740-8EE8-77F9837A5935}"/>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269497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7175D67-0059-4B49-807F-93D673544A3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C82E278-3D34-EA4A-A7CE-E2653CAF96B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4B37FD-9654-9A4C-A65A-128C583A6179}"/>
              </a:ext>
            </a:extLst>
          </p:cNvPr>
          <p:cNvSpPr>
            <a:spLocks noGrp="1"/>
          </p:cNvSpPr>
          <p:nvPr>
            <p:ph type="dt" sz="half" idx="10"/>
          </p:nvPr>
        </p:nvSpPr>
        <p:spPr/>
        <p:txBody>
          <a:body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B85B3315-9650-B642-A8B1-F9217504945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ED4CC35-C84B-844D-B1C8-1CF67A722DF1}"/>
              </a:ext>
            </a:extLst>
          </p:cNvPr>
          <p:cNvSpPr>
            <a:spLocks noGrp="1"/>
          </p:cNvSpPr>
          <p:nvPr>
            <p:ph type="sldNum" sz="quarter" idx="12"/>
          </p:nvPr>
        </p:nvSpPr>
        <p:spPr/>
        <p:txBody>
          <a:body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4133071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F88DB49-DBF5-B543-895A-6BF67114A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9D223D3-3A8F-E042-8879-6C0353FF11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6B8564-8577-1D47-9DF5-DB7C4A4642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57CE9-AEAA-3C47-AA90-66EBB79CE3E2}" type="datetimeFigureOut">
              <a:rPr kumimoji="1" lang="ja-JP" altLang="en-US" smtClean="0"/>
              <a:t>2020/12/28</a:t>
            </a:fld>
            <a:endParaRPr kumimoji="1" lang="ja-JP" altLang="en-US"/>
          </a:p>
        </p:txBody>
      </p:sp>
      <p:sp>
        <p:nvSpPr>
          <p:cNvPr id="5" name="フッター プレースホルダー 4">
            <a:extLst>
              <a:ext uri="{FF2B5EF4-FFF2-40B4-BE49-F238E27FC236}">
                <a16:creationId xmlns:a16="http://schemas.microsoft.com/office/drawing/2014/main" id="{5CD8952B-E626-1D4C-8B82-32AD5AD20B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FB3A3EE-A93C-1B4A-AE4A-CE996EB19E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82A3C2-A167-5549-9BDA-887BC20E0835}" type="slidenum">
              <a:rPr kumimoji="1" lang="ja-JP" altLang="en-US" smtClean="0"/>
              <a:t>‹#›</a:t>
            </a:fld>
            <a:endParaRPr kumimoji="1" lang="ja-JP" altLang="en-US"/>
          </a:p>
        </p:txBody>
      </p:sp>
    </p:spTree>
    <p:extLst>
      <p:ext uri="{BB962C8B-B14F-4D97-AF65-F5344CB8AC3E}">
        <p14:creationId xmlns:p14="http://schemas.microsoft.com/office/powerpoint/2010/main" val="1955243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a:extLst>
              <a:ext uri="{FF2B5EF4-FFF2-40B4-BE49-F238E27FC236}">
                <a16:creationId xmlns:a16="http://schemas.microsoft.com/office/drawing/2014/main" id="{81F1ED10-9920-DE4D-9A16-A3070F0508A3}"/>
              </a:ext>
            </a:extLst>
          </p:cNvPr>
          <p:cNvGrpSpPr/>
          <p:nvPr/>
        </p:nvGrpSpPr>
        <p:grpSpPr>
          <a:xfrm>
            <a:off x="9145337" y="584477"/>
            <a:ext cx="2006219" cy="5084202"/>
            <a:chOff x="9153932" y="781407"/>
            <a:chExt cx="2006219" cy="5084202"/>
          </a:xfrm>
        </p:grpSpPr>
        <p:grpSp>
          <p:nvGrpSpPr>
            <p:cNvPr id="36" name="グループ化 35">
              <a:extLst>
                <a:ext uri="{FF2B5EF4-FFF2-40B4-BE49-F238E27FC236}">
                  <a16:creationId xmlns:a16="http://schemas.microsoft.com/office/drawing/2014/main" id="{81EC0F30-29AF-FF48-A67A-47BB31BF1311}"/>
                </a:ext>
              </a:extLst>
            </p:cNvPr>
            <p:cNvGrpSpPr/>
            <p:nvPr/>
          </p:nvGrpSpPr>
          <p:grpSpPr>
            <a:xfrm>
              <a:off x="9153932" y="781407"/>
              <a:ext cx="2006219" cy="5084202"/>
              <a:chOff x="5421184" y="806459"/>
              <a:chExt cx="2006219" cy="5084202"/>
            </a:xfrm>
          </p:grpSpPr>
          <p:pic>
            <p:nvPicPr>
              <p:cNvPr id="4" name="図 3" descr="写真, 探す, 女性, 暗い が含まれている画像&#10;&#10;自動的に生成された説明">
                <a:extLst>
                  <a:ext uri="{FF2B5EF4-FFF2-40B4-BE49-F238E27FC236}">
                    <a16:creationId xmlns:a16="http://schemas.microsoft.com/office/drawing/2014/main" id="{D6AABC94-BFA9-704B-8F27-F563912DA38A}"/>
                  </a:ext>
                </a:extLst>
              </p:cNvPr>
              <p:cNvPicPr>
                <a:picLocks noChangeAspect="1"/>
              </p:cNvPicPr>
              <p:nvPr/>
            </p:nvPicPr>
            <p:blipFill rotWithShape="1">
              <a:blip r:embed="rId3"/>
              <a:srcRect l="34797" t="20482" r="38100" b="16459"/>
              <a:stretch/>
            </p:blipFill>
            <p:spPr>
              <a:xfrm>
                <a:off x="5421184" y="806459"/>
                <a:ext cx="1799924" cy="5084202"/>
              </a:xfrm>
              <a:prstGeom prst="rect">
                <a:avLst/>
              </a:prstGeom>
            </p:spPr>
          </p:pic>
          <p:sp>
            <p:nvSpPr>
              <p:cNvPr id="9" name="円/楕円 8">
                <a:extLst>
                  <a:ext uri="{FF2B5EF4-FFF2-40B4-BE49-F238E27FC236}">
                    <a16:creationId xmlns:a16="http://schemas.microsoft.com/office/drawing/2014/main" id="{3BD48AB3-A68D-C74D-91A4-21A6586071A2}"/>
                  </a:ext>
                </a:extLst>
              </p:cNvPr>
              <p:cNvSpPr/>
              <p:nvPr/>
            </p:nvSpPr>
            <p:spPr>
              <a:xfrm>
                <a:off x="6156679" y="5168765"/>
                <a:ext cx="305357" cy="375385"/>
              </a:xfrm>
              <a:prstGeom prst="ellipse">
                <a:avLst/>
              </a:prstGeom>
              <a:noFill/>
              <a:ln w="158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a:extLst>
                  <a:ext uri="{FF2B5EF4-FFF2-40B4-BE49-F238E27FC236}">
                    <a16:creationId xmlns:a16="http://schemas.microsoft.com/office/drawing/2014/main" id="{68DAE72A-1DD8-C549-9EDD-2CFAB8CB1424}"/>
                  </a:ext>
                </a:extLst>
              </p:cNvPr>
              <p:cNvSpPr/>
              <p:nvPr/>
            </p:nvSpPr>
            <p:spPr>
              <a:xfrm>
                <a:off x="6035322" y="5322772"/>
                <a:ext cx="305357" cy="375385"/>
              </a:xfrm>
              <a:prstGeom prst="ellipse">
                <a:avLst/>
              </a:prstGeom>
              <a:noFill/>
              <a:ln w="158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a:extLst>
                  <a:ext uri="{FF2B5EF4-FFF2-40B4-BE49-F238E27FC236}">
                    <a16:creationId xmlns:a16="http://schemas.microsoft.com/office/drawing/2014/main" id="{D69ECD7C-8A4F-3147-8999-CA0A57116DB2}"/>
                  </a:ext>
                </a:extLst>
              </p:cNvPr>
              <p:cNvCxnSpPr>
                <a:cxnSpLocks/>
              </p:cNvCxnSpPr>
              <p:nvPr/>
            </p:nvCxnSpPr>
            <p:spPr>
              <a:xfrm>
                <a:off x="6172340" y="1875036"/>
                <a:ext cx="52553" cy="35718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B89332E7-2FF1-134A-AD64-912FFE2827A3}"/>
                  </a:ext>
                </a:extLst>
              </p:cNvPr>
              <p:cNvCxnSpPr>
                <a:cxnSpLocks/>
              </p:cNvCxnSpPr>
              <p:nvPr/>
            </p:nvCxnSpPr>
            <p:spPr>
              <a:xfrm flipH="1">
                <a:off x="6224898" y="4723402"/>
                <a:ext cx="498102" cy="72346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D3620CEB-E523-4B45-8B50-C326F77C6BC8}"/>
                  </a:ext>
                </a:extLst>
              </p:cNvPr>
              <p:cNvSpPr txBox="1"/>
              <p:nvPr/>
            </p:nvSpPr>
            <p:spPr>
              <a:xfrm>
                <a:off x="5820631" y="1804968"/>
                <a:ext cx="404262"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T1</a:t>
                </a:r>
                <a:endParaRPr kumimoji="1" lang="ja-JP" altLang="en-US" sz="1100">
                  <a:solidFill>
                    <a:schemeClr val="bg1"/>
                  </a:solidFill>
                  <a:latin typeface="Helvetica" pitchFamily="2" charset="0"/>
                </a:endParaRPr>
              </a:p>
            </p:txBody>
          </p:sp>
          <p:cxnSp>
            <p:nvCxnSpPr>
              <p:cNvPr id="23" name="直線コネクタ 22">
                <a:extLst>
                  <a:ext uri="{FF2B5EF4-FFF2-40B4-BE49-F238E27FC236}">
                    <a16:creationId xmlns:a16="http://schemas.microsoft.com/office/drawing/2014/main" id="{50B93F13-B360-314F-BEAB-4FA95E4F606D}"/>
                  </a:ext>
                </a:extLst>
              </p:cNvPr>
              <p:cNvCxnSpPr>
                <a:cxnSpLocks/>
              </p:cNvCxnSpPr>
              <p:nvPr/>
            </p:nvCxnSpPr>
            <p:spPr>
              <a:xfrm flipH="1">
                <a:off x="6483644" y="3485322"/>
                <a:ext cx="492405" cy="8613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CD25E5A8-EAC9-304E-8408-61510434F93F}"/>
                  </a:ext>
                </a:extLst>
              </p:cNvPr>
              <p:cNvCxnSpPr>
                <a:cxnSpLocks/>
              </p:cNvCxnSpPr>
              <p:nvPr/>
            </p:nvCxnSpPr>
            <p:spPr>
              <a:xfrm flipH="1">
                <a:off x="6267343" y="2102821"/>
                <a:ext cx="309259" cy="1656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1D91E1DD-3CCB-3047-BD53-8294690233F5}"/>
                  </a:ext>
                </a:extLst>
              </p:cNvPr>
              <p:cNvSpPr txBox="1"/>
              <p:nvPr/>
            </p:nvSpPr>
            <p:spPr>
              <a:xfrm>
                <a:off x="6520869" y="2093054"/>
                <a:ext cx="404262"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T5</a:t>
                </a:r>
                <a:endParaRPr kumimoji="1" lang="ja-JP" altLang="en-US" sz="1100">
                  <a:solidFill>
                    <a:schemeClr val="bg1"/>
                  </a:solidFill>
                  <a:latin typeface="Helvetica" pitchFamily="2" charset="0"/>
                </a:endParaRPr>
              </a:p>
            </p:txBody>
          </p:sp>
          <p:sp>
            <p:nvSpPr>
              <p:cNvPr id="31" name="テキスト ボックス 30">
                <a:extLst>
                  <a:ext uri="{FF2B5EF4-FFF2-40B4-BE49-F238E27FC236}">
                    <a16:creationId xmlns:a16="http://schemas.microsoft.com/office/drawing/2014/main" id="{DA1A2748-A173-7441-A229-B30A52B32021}"/>
                  </a:ext>
                </a:extLst>
              </p:cNvPr>
              <p:cNvSpPr txBox="1"/>
              <p:nvPr/>
            </p:nvSpPr>
            <p:spPr>
              <a:xfrm>
                <a:off x="6789396" y="3231945"/>
                <a:ext cx="492405"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T12</a:t>
                </a:r>
                <a:endParaRPr kumimoji="1" lang="ja-JP" altLang="en-US" sz="1100">
                  <a:solidFill>
                    <a:schemeClr val="bg1"/>
                  </a:solidFill>
                  <a:latin typeface="Helvetica" pitchFamily="2" charset="0"/>
                </a:endParaRPr>
              </a:p>
            </p:txBody>
          </p:sp>
          <p:cxnSp>
            <p:nvCxnSpPr>
              <p:cNvPr id="38" name="直線コネクタ 37">
                <a:extLst>
                  <a:ext uri="{FF2B5EF4-FFF2-40B4-BE49-F238E27FC236}">
                    <a16:creationId xmlns:a16="http://schemas.microsoft.com/office/drawing/2014/main" id="{CDEB5050-C2F4-9847-9BB7-25D931D6C611}"/>
                  </a:ext>
                </a:extLst>
              </p:cNvPr>
              <p:cNvCxnSpPr>
                <a:cxnSpLocks/>
              </p:cNvCxnSpPr>
              <p:nvPr/>
            </p:nvCxnSpPr>
            <p:spPr>
              <a:xfrm>
                <a:off x="6422783" y="2189419"/>
                <a:ext cx="364289" cy="77529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5227BFB4-A1D9-AA48-830D-8F43C47A7ABC}"/>
                  </a:ext>
                </a:extLst>
              </p:cNvPr>
              <p:cNvCxnSpPr>
                <a:cxnSpLocks/>
              </p:cNvCxnSpPr>
              <p:nvPr/>
            </p:nvCxnSpPr>
            <p:spPr>
              <a:xfrm>
                <a:off x="6593095" y="2441724"/>
                <a:ext cx="133852" cy="108666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円弧 44">
                <a:extLst>
                  <a:ext uri="{FF2B5EF4-FFF2-40B4-BE49-F238E27FC236}">
                    <a16:creationId xmlns:a16="http://schemas.microsoft.com/office/drawing/2014/main" id="{D3B4134F-7CC4-2547-9B52-BBFBED9CA6CC}"/>
                  </a:ext>
                </a:extLst>
              </p:cNvPr>
              <p:cNvSpPr/>
              <p:nvPr/>
            </p:nvSpPr>
            <p:spPr>
              <a:xfrm rot="658887" flipV="1">
                <a:off x="6604673" y="2692803"/>
                <a:ext cx="93802" cy="84607"/>
              </a:xfrm>
              <a:prstGeom prst="arc">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8" name="円弧 47">
                <a:extLst>
                  <a:ext uri="{FF2B5EF4-FFF2-40B4-BE49-F238E27FC236}">
                    <a16:creationId xmlns:a16="http://schemas.microsoft.com/office/drawing/2014/main" id="{9A8E5D70-FF78-D446-84A4-B29FFA28AF4F}"/>
                  </a:ext>
                </a:extLst>
              </p:cNvPr>
              <p:cNvSpPr/>
              <p:nvPr/>
            </p:nvSpPr>
            <p:spPr>
              <a:xfrm rot="20842682">
                <a:off x="6155117" y="5251072"/>
                <a:ext cx="179107" cy="119827"/>
              </a:xfrm>
              <a:prstGeom prst="arc">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D019C88F-8C83-3B41-9E6E-AE20621423CE}"/>
                  </a:ext>
                </a:extLst>
              </p:cNvPr>
              <p:cNvSpPr txBox="1"/>
              <p:nvPr/>
            </p:nvSpPr>
            <p:spPr>
              <a:xfrm>
                <a:off x="6593708" y="2467638"/>
                <a:ext cx="833695"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TK5-12</a:t>
                </a:r>
                <a:endParaRPr kumimoji="1" lang="ja-JP" altLang="en-US" sz="1100">
                  <a:solidFill>
                    <a:schemeClr val="bg1"/>
                  </a:solidFill>
                  <a:latin typeface="Helvetica" pitchFamily="2" charset="0"/>
                </a:endParaRPr>
              </a:p>
            </p:txBody>
          </p:sp>
          <p:sp>
            <p:nvSpPr>
              <p:cNvPr id="51" name="テキスト ボックス 50">
                <a:extLst>
                  <a:ext uri="{FF2B5EF4-FFF2-40B4-BE49-F238E27FC236}">
                    <a16:creationId xmlns:a16="http://schemas.microsoft.com/office/drawing/2014/main" id="{332D7638-CB0E-EA45-A0B2-26CFE54AC656}"/>
                  </a:ext>
                </a:extLst>
              </p:cNvPr>
              <p:cNvSpPr txBox="1"/>
              <p:nvPr/>
            </p:nvSpPr>
            <p:spPr>
              <a:xfrm>
                <a:off x="6167615" y="4691449"/>
                <a:ext cx="492406"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TPA</a:t>
                </a:r>
                <a:endParaRPr kumimoji="1" lang="ja-JP" altLang="en-US" sz="1100">
                  <a:solidFill>
                    <a:schemeClr val="bg1"/>
                  </a:solidFill>
                  <a:latin typeface="Helvetica" pitchFamily="2" charset="0"/>
                </a:endParaRPr>
              </a:p>
            </p:txBody>
          </p:sp>
          <p:grpSp>
            <p:nvGrpSpPr>
              <p:cNvPr id="46" name="グループ化 45">
                <a:extLst>
                  <a:ext uri="{FF2B5EF4-FFF2-40B4-BE49-F238E27FC236}">
                    <a16:creationId xmlns:a16="http://schemas.microsoft.com/office/drawing/2014/main" id="{624B756A-CFFE-E546-9BF3-7F50E3001C26}"/>
                  </a:ext>
                </a:extLst>
              </p:cNvPr>
              <p:cNvGrpSpPr/>
              <p:nvPr/>
            </p:nvGrpSpPr>
            <p:grpSpPr>
              <a:xfrm rot="5711614">
                <a:off x="6446790" y="2175502"/>
                <a:ext cx="114569" cy="69825"/>
                <a:chOff x="4976621" y="2778557"/>
                <a:chExt cx="114569" cy="69825"/>
              </a:xfrm>
            </p:grpSpPr>
            <p:cxnSp>
              <p:nvCxnSpPr>
                <p:cNvPr id="47" name="直線コネクタ 46">
                  <a:extLst>
                    <a:ext uri="{FF2B5EF4-FFF2-40B4-BE49-F238E27FC236}">
                      <a16:creationId xmlns:a16="http://schemas.microsoft.com/office/drawing/2014/main" id="{526756CF-1ADF-6349-BEA6-F289361526C7}"/>
                    </a:ext>
                  </a:extLst>
                </p:cNvPr>
                <p:cNvCxnSpPr>
                  <a:cxnSpLocks/>
                </p:cNvCxnSpPr>
                <p:nvPr/>
              </p:nvCxnSpPr>
              <p:spPr>
                <a:xfrm flipH="1">
                  <a:off x="4976621" y="2785570"/>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6F67A65-A635-534A-BFBA-E0B68061473B}"/>
                    </a:ext>
                  </a:extLst>
                </p:cNvPr>
                <p:cNvCxnSpPr>
                  <a:cxnSpLocks/>
                </p:cNvCxnSpPr>
                <p:nvPr/>
              </p:nvCxnSpPr>
              <p:spPr>
                <a:xfrm rot="5400000" flipH="1">
                  <a:off x="5034130" y="2791322"/>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グループ化 51">
                <a:extLst>
                  <a:ext uri="{FF2B5EF4-FFF2-40B4-BE49-F238E27FC236}">
                    <a16:creationId xmlns:a16="http://schemas.microsoft.com/office/drawing/2014/main" id="{B3A376EE-5356-5A45-8B10-3D6924B468A9}"/>
                  </a:ext>
                </a:extLst>
              </p:cNvPr>
              <p:cNvGrpSpPr/>
              <p:nvPr/>
            </p:nvGrpSpPr>
            <p:grpSpPr>
              <a:xfrm rot="1302810">
                <a:off x="6711515" y="3419965"/>
                <a:ext cx="114569" cy="69825"/>
                <a:chOff x="4976621" y="2778557"/>
                <a:chExt cx="114569" cy="69825"/>
              </a:xfrm>
            </p:grpSpPr>
            <p:cxnSp>
              <p:nvCxnSpPr>
                <p:cNvPr id="53" name="直線コネクタ 52">
                  <a:extLst>
                    <a:ext uri="{FF2B5EF4-FFF2-40B4-BE49-F238E27FC236}">
                      <a16:creationId xmlns:a16="http://schemas.microsoft.com/office/drawing/2014/main" id="{AB62E11A-9BE3-5E4B-95EF-CBA930BEDD7F}"/>
                    </a:ext>
                  </a:extLst>
                </p:cNvPr>
                <p:cNvCxnSpPr>
                  <a:cxnSpLocks/>
                </p:cNvCxnSpPr>
                <p:nvPr/>
              </p:nvCxnSpPr>
              <p:spPr>
                <a:xfrm flipH="1">
                  <a:off x="4976621" y="2785570"/>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A0366C3C-08C1-4542-B6FC-44CB86ADD4EF}"/>
                    </a:ext>
                  </a:extLst>
                </p:cNvPr>
                <p:cNvCxnSpPr>
                  <a:cxnSpLocks/>
                </p:cNvCxnSpPr>
                <p:nvPr/>
              </p:nvCxnSpPr>
              <p:spPr>
                <a:xfrm rot="5400000" flipH="1">
                  <a:off x="5034130" y="2791322"/>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7" name="直線コネクタ 6">
              <a:extLst>
                <a:ext uri="{FF2B5EF4-FFF2-40B4-BE49-F238E27FC236}">
                  <a16:creationId xmlns:a16="http://schemas.microsoft.com/office/drawing/2014/main" id="{EFE901B2-2FF7-4A47-94D2-249D35E37CE2}"/>
                </a:ext>
              </a:extLst>
            </p:cNvPr>
            <p:cNvCxnSpPr>
              <a:cxnSpLocks/>
            </p:cNvCxnSpPr>
            <p:nvPr/>
          </p:nvCxnSpPr>
          <p:spPr>
            <a:xfrm flipH="1">
              <a:off x="9890028" y="5325032"/>
              <a:ext cx="152678" cy="192503"/>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 name="テキスト ボックス 4">
            <a:extLst>
              <a:ext uri="{FF2B5EF4-FFF2-40B4-BE49-F238E27FC236}">
                <a16:creationId xmlns:a16="http://schemas.microsoft.com/office/drawing/2014/main" id="{3C6ED0DB-570E-364C-88AA-517A698D0406}"/>
              </a:ext>
            </a:extLst>
          </p:cNvPr>
          <p:cNvSpPr txBox="1"/>
          <p:nvPr/>
        </p:nvSpPr>
        <p:spPr>
          <a:xfrm>
            <a:off x="9836178" y="6016712"/>
            <a:ext cx="556591" cy="369332"/>
          </a:xfrm>
          <a:prstGeom prst="rect">
            <a:avLst/>
          </a:prstGeom>
          <a:noFill/>
        </p:spPr>
        <p:txBody>
          <a:bodyPr wrap="square" rtlCol="0">
            <a:spAutoFit/>
          </a:bodyPr>
          <a:lstStyle/>
          <a:p>
            <a:r>
              <a:rPr kumimoji="1" lang="en-US" altLang="ja-JP" dirty="0"/>
              <a:t>(C)</a:t>
            </a:r>
            <a:endParaRPr kumimoji="1" lang="ja-JP" altLang="en-US"/>
          </a:p>
        </p:txBody>
      </p:sp>
      <p:grpSp>
        <p:nvGrpSpPr>
          <p:cNvPr id="62" name="グループ化 61">
            <a:extLst>
              <a:ext uri="{FF2B5EF4-FFF2-40B4-BE49-F238E27FC236}">
                <a16:creationId xmlns:a16="http://schemas.microsoft.com/office/drawing/2014/main" id="{61967CC8-DC62-7444-837A-D083C6E40F4C}"/>
              </a:ext>
            </a:extLst>
          </p:cNvPr>
          <p:cNvGrpSpPr/>
          <p:nvPr/>
        </p:nvGrpSpPr>
        <p:grpSpPr>
          <a:xfrm>
            <a:off x="725041" y="1093466"/>
            <a:ext cx="3021250" cy="3782139"/>
            <a:chOff x="723734" y="884258"/>
            <a:chExt cx="3021250" cy="3782139"/>
          </a:xfrm>
        </p:grpSpPr>
        <p:grpSp>
          <p:nvGrpSpPr>
            <p:cNvPr id="44" name="グループ化 43">
              <a:extLst>
                <a:ext uri="{FF2B5EF4-FFF2-40B4-BE49-F238E27FC236}">
                  <a16:creationId xmlns:a16="http://schemas.microsoft.com/office/drawing/2014/main" id="{835811BC-F8FC-F145-B778-9B8BBBA67189}"/>
                </a:ext>
              </a:extLst>
            </p:cNvPr>
            <p:cNvGrpSpPr/>
            <p:nvPr/>
          </p:nvGrpSpPr>
          <p:grpSpPr>
            <a:xfrm>
              <a:off x="723734" y="884258"/>
              <a:ext cx="3021250" cy="3782139"/>
              <a:chOff x="1004340" y="851056"/>
              <a:chExt cx="3854665" cy="4972609"/>
            </a:xfrm>
          </p:grpSpPr>
          <p:grpSp>
            <p:nvGrpSpPr>
              <p:cNvPr id="8" name="グループ化 7">
                <a:extLst>
                  <a:ext uri="{FF2B5EF4-FFF2-40B4-BE49-F238E27FC236}">
                    <a16:creationId xmlns:a16="http://schemas.microsoft.com/office/drawing/2014/main" id="{5A46666C-C4E5-EB4A-B996-90BB45B72746}"/>
                  </a:ext>
                </a:extLst>
              </p:cNvPr>
              <p:cNvGrpSpPr/>
              <p:nvPr/>
            </p:nvGrpSpPr>
            <p:grpSpPr>
              <a:xfrm>
                <a:off x="1004340" y="851056"/>
                <a:ext cx="3854665" cy="4972609"/>
                <a:chOff x="1004340" y="821076"/>
                <a:chExt cx="3854665" cy="4972609"/>
              </a:xfrm>
            </p:grpSpPr>
            <p:pic>
              <p:nvPicPr>
                <p:cNvPr id="3" name="図 2" descr="座る, テーブル, 瓶, バッグ が含まれている画像&#10;&#10;自動的に生成された説明">
                  <a:extLst>
                    <a:ext uri="{FF2B5EF4-FFF2-40B4-BE49-F238E27FC236}">
                      <a16:creationId xmlns:a16="http://schemas.microsoft.com/office/drawing/2014/main" id="{3A0ADB70-2DF2-F744-81E5-7701DC8953BE}"/>
                    </a:ext>
                  </a:extLst>
                </p:cNvPr>
                <p:cNvPicPr>
                  <a:picLocks noChangeAspect="1"/>
                </p:cNvPicPr>
                <p:nvPr/>
              </p:nvPicPr>
              <p:blipFill rotWithShape="1">
                <a:blip r:embed="rId4"/>
                <a:srcRect l="7602" t="5944" r="12967" b="8843"/>
                <a:stretch/>
              </p:blipFill>
              <p:spPr>
                <a:xfrm>
                  <a:off x="1004340" y="821076"/>
                  <a:ext cx="3854665" cy="4972609"/>
                </a:xfrm>
                <a:prstGeom prst="rect">
                  <a:avLst/>
                </a:prstGeom>
              </p:spPr>
            </p:pic>
            <p:sp>
              <p:nvSpPr>
                <p:cNvPr id="6" name="正方形/長方形 5">
                  <a:extLst>
                    <a:ext uri="{FF2B5EF4-FFF2-40B4-BE49-F238E27FC236}">
                      <a16:creationId xmlns:a16="http://schemas.microsoft.com/office/drawing/2014/main" id="{47B00EC3-1785-574F-AE4A-F81BD5FBDD62}"/>
                    </a:ext>
                  </a:extLst>
                </p:cNvPr>
                <p:cNvSpPr/>
                <p:nvPr/>
              </p:nvSpPr>
              <p:spPr>
                <a:xfrm>
                  <a:off x="1004340" y="5244976"/>
                  <a:ext cx="374755" cy="45318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4" name="直線コネクタ 23">
                <a:extLst>
                  <a:ext uri="{FF2B5EF4-FFF2-40B4-BE49-F238E27FC236}">
                    <a16:creationId xmlns:a16="http://schemas.microsoft.com/office/drawing/2014/main" id="{18350BF2-1FE8-F84C-9F57-C025DDCCE669}"/>
                  </a:ext>
                </a:extLst>
              </p:cNvPr>
              <p:cNvCxnSpPr>
                <a:cxnSpLocks/>
              </p:cNvCxnSpPr>
              <p:nvPr/>
            </p:nvCxnSpPr>
            <p:spPr>
              <a:xfrm flipH="1">
                <a:off x="1408166" y="1859527"/>
                <a:ext cx="2936423" cy="81793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ACC9E855-5608-154F-B786-AF9F5B41C041}"/>
                  </a:ext>
                </a:extLst>
              </p:cNvPr>
              <p:cNvCxnSpPr>
                <a:cxnSpLocks/>
              </p:cNvCxnSpPr>
              <p:nvPr/>
            </p:nvCxnSpPr>
            <p:spPr>
              <a:xfrm flipH="1">
                <a:off x="1543987" y="3841596"/>
                <a:ext cx="2929739" cy="111146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46A17B2-D1B7-BA44-B527-942AEA65E9F5}"/>
                  </a:ext>
                </a:extLst>
              </p:cNvPr>
              <p:cNvCxnSpPr>
                <a:cxnSpLocks/>
              </p:cNvCxnSpPr>
              <p:nvPr/>
            </p:nvCxnSpPr>
            <p:spPr>
              <a:xfrm flipH="1" flipV="1">
                <a:off x="3112053" y="2189748"/>
                <a:ext cx="365665" cy="13386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4F3B0991-C15E-9243-956A-3307E7C53D79}"/>
                  </a:ext>
                </a:extLst>
              </p:cNvPr>
              <p:cNvCxnSpPr>
                <a:cxnSpLocks/>
              </p:cNvCxnSpPr>
              <p:nvPr/>
            </p:nvCxnSpPr>
            <p:spPr>
              <a:xfrm flipH="1" flipV="1">
                <a:off x="3239017" y="2884517"/>
                <a:ext cx="470341" cy="126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円弧 38">
                <a:extLst>
                  <a:ext uri="{FF2B5EF4-FFF2-40B4-BE49-F238E27FC236}">
                    <a16:creationId xmlns:a16="http://schemas.microsoft.com/office/drawing/2014/main" id="{7693FF3B-94D0-FF46-944F-87FCF0820D74}"/>
                  </a:ext>
                </a:extLst>
              </p:cNvPr>
              <p:cNvSpPr/>
              <p:nvPr/>
            </p:nvSpPr>
            <p:spPr>
              <a:xfrm rot="11976647" flipV="1">
                <a:off x="3246138" y="2888333"/>
                <a:ext cx="93802" cy="84607"/>
              </a:xfrm>
              <a:prstGeom prst="arc">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33" name="グループ化 32">
                <a:extLst>
                  <a:ext uri="{FF2B5EF4-FFF2-40B4-BE49-F238E27FC236}">
                    <a16:creationId xmlns:a16="http://schemas.microsoft.com/office/drawing/2014/main" id="{8AD79174-49C2-744B-8BB2-58E7E3960DEF}"/>
                  </a:ext>
                </a:extLst>
              </p:cNvPr>
              <p:cNvGrpSpPr/>
              <p:nvPr/>
            </p:nvGrpSpPr>
            <p:grpSpPr>
              <a:xfrm rot="6397505">
                <a:off x="3153590" y="2203606"/>
                <a:ext cx="153615" cy="97449"/>
                <a:chOff x="4976621" y="2778557"/>
                <a:chExt cx="114569" cy="69825"/>
              </a:xfrm>
            </p:grpSpPr>
            <p:cxnSp>
              <p:nvCxnSpPr>
                <p:cNvPr id="40" name="直線コネクタ 39">
                  <a:extLst>
                    <a:ext uri="{FF2B5EF4-FFF2-40B4-BE49-F238E27FC236}">
                      <a16:creationId xmlns:a16="http://schemas.microsoft.com/office/drawing/2014/main" id="{AA26F76A-2C89-6D43-8C46-69066B737363}"/>
                    </a:ext>
                  </a:extLst>
                </p:cNvPr>
                <p:cNvCxnSpPr>
                  <a:cxnSpLocks/>
                </p:cNvCxnSpPr>
                <p:nvPr/>
              </p:nvCxnSpPr>
              <p:spPr>
                <a:xfrm flipH="1">
                  <a:off x="4976621" y="2785570"/>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81329B3F-0829-EA47-8506-EBF02EDFCC5A}"/>
                    </a:ext>
                  </a:extLst>
                </p:cNvPr>
                <p:cNvCxnSpPr>
                  <a:cxnSpLocks/>
                </p:cNvCxnSpPr>
                <p:nvPr/>
              </p:nvCxnSpPr>
              <p:spPr>
                <a:xfrm rot="5400000" flipH="1">
                  <a:off x="5034130" y="2791322"/>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8" name="グループ化 57">
                <a:extLst>
                  <a:ext uri="{FF2B5EF4-FFF2-40B4-BE49-F238E27FC236}">
                    <a16:creationId xmlns:a16="http://schemas.microsoft.com/office/drawing/2014/main" id="{34EF27DC-C3D3-B64B-B71D-2E3B0BBEB4F9}"/>
                  </a:ext>
                </a:extLst>
              </p:cNvPr>
              <p:cNvGrpSpPr/>
              <p:nvPr/>
            </p:nvGrpSpPr>
            <p:grpSpPr>
              <a:xfrm rot="605189">
                <a:off x="3666601" y="3991622"/>
                <a:ext cx="153615" cy="97449"/>
                <a:chOff x="4976621" y="2778557"/>
                <a:chExt cx="114569" cy="69825"/>
              </a:xfrm>
            </p:grpSpPr>
            <p:cxnSp>
              <p:nvCxnSpPr>
                <p:cNvPr id="59" name="直線コネクタ 58">
                  <a:extLst>
                    <a:ext uri="{FF2B5EF4-FFF2-40B4-BE49-F238E27FC236}">
                      <a16:creationId xmlns:a16="http://schemas.microsoft.com/office/drawing/2014/main" id="{04E79AD4-06E3-BC4C-AB96-B9866E354D66}"/>
                    </a:ext>
                  </a:extLst>
                </p:cNvPr>
                <p:cNvCxnSpPr>
                  <a:cxnSpLocks/>
                </p:cNvCxnSpPr>
                <p:nvPr/>
              </p:nvCxnSpPr>
              <p:spPr>
                <a:xfrm flipH="1">
                  <a:off x="4976621" y="2785570"/>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E37B262C-4E52-0E4F-B134-05F89032CA66}"/>
                    </a:ext>
                  </a:extLst>
                </p:cNvPr>
                <p:cNvCxnSpPr>
                  <a:cxnSpLocks/>
                </p:cNvCxnSpPr>
                <p:nvPr/>
              </p:nvCxnSpPr>
              <p:spPr>
                <a:xfrm rot="5400000" flipH="1">
                  <a:off x="5034130" y="2791322"/>
                  <a:ext cx="69825" cy="4429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1" name="テキスト ボックス 60">
              <a:extLst>
                <a:ext uri="{FF2B5EF4-FFF2-40B4-BE49-F238E27FC236}">
                  <a16:creationId xmlns:a16="http://schemas.microsoft.com/office/drawing/2014/main" id="{02BB02BF-640E-6945-8211-E3BCDC3DBEA9}"/>
                </a:ext>
              </a:extLst>
            </p:cNvPr>
            <p:cNvSpPr txBox="1"/>
            <p:nvPr/>
          </p:nvSpPr>
          <p:spPr>
            <a:xfrm>
              <a:off x="2659552" y="2313634"/>
              <a:ext cx="833695"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CL</a:t>
              </a:r>
              <a:endParaRPr kumimoji="1" lang="ja-JP" altLang="en-US" sz="1100">
                <a:solidFill>
                  <a:schemeClr val="bg1"/>
                </a:solidFill>
                <a:latin typeface="Helvetica" pitchFamily="2" charset="0"/>
              </a:endParaRPr>
            </a:p>
          </p:txBody>
        </p:sp>
      </p:grpSp>
      <p:sp>
        <p:nvSpPr>
          <p:cNvPr id="64" name="テキスト ボックス 63">
            <a:extLst>
              <a:ext uri="{FF2B5EF4-FFF2-40B4-BE49-F238E27FC236}">
                <a16:creationId xmlns:a16="http://schemas.microsoft.com/office/drawing/2014/main" id="{107E70BE-34EE-CB41-A266-A3A260407203}"/>
              </a:ext>
            </a:extLst>
          </p:cNvPr>
          <p:cNvSpPr txBox="1"/>
          <p:nvPr/>
        </p:nvSpPr>
        <p:spPr>
          <a:xfrm>
            <a:off x="2006431" y="6016712"/>
            <a:ext cx="556591" cy="369332"/>
          </a:xfrm>
          <a:prstGeom prst="rect">
            <a:avLst/>
          </a:prstGeom>
          <a:noFill/>
        </p:spPr>
        <p:txBody>
          <a:bodyPr wrap="square" rtlCol="0">
            <a:spAutoFit/>
          </a:bodyPr>
          <a:lstStyle/>
          <a:p>
            <a:r>
              <a:rPr kumimoji="1" lang="en-US" altLang="ja-JP" dirty="0"/>
              <a:t>(A)</a:t>
            </a:r>
            <a:endParaRPr kumimoji="1" lang="ja-JP" altLang="en-US"/>
          </a:p>
        </p:txBody>
      </p:sp>
      <p:sp>
        <p:nvSpPr>
          <p:cNvPr id="67" name="テキスト ボックス 66">
            <a:extLst>
              <a:ext uri="{FF2B5EF4-FFF2-40B4-BE49-F238E27FC236}">
                <a16:creationId xmlns:a16="http://schemas.microsoft.com/office/drawing/2014/main" id="{E22B0194-25EB-FF44-A058-4C43D5F12AB4}"/>
              </a:ext>
            </a:extLst>
          </p:cNvPr>
          <p:cNvSpPr txBox="1"/>
          <p:nvPr/>
        </p:nvSpPr>
        <p:spPr>
          <a:xfrm>
            <a:off x="6149587" y="6016712"/>
            <a:ext cx="556591" cy="369332"/>
          </a:xfrm>
          <a:prstGeom prst="rect">
            <a:avLst/>
          </a:prstGeom>
          <a:noFill/>
        </p:spPr>
        <p:txBody>
          <a:bodyPr wrap="square" rtlCol="0">
            <a:spAutoFit/>
          </a:bodyPr>
          <a:lstStyle/>
          <a:p>
            <a:r>
              <a:rPr kumimoji="1" lang="en-US" altLang="ja-JP" dirty="0"/>
              <a:t>(B)</a:t>
            </a:r>
            <a:endParaRPr kumimoji="1" lang="ja-JP" altLang="en-US"/>
          </a:p>
        </p:txBody>
      </p:sp>
      <p:grpSp>
        <p:nvGrpSpPr>
          <p:cNvPr id="129" name="グループ化 128">
            <a:extLst>
              <a:ext uri="{FF2B5EF4-FFF2-40B4-BE49-F238E27FC236}">
                <a16:creationId xmlns:a16="http://schemas.microsoft.com/office/drawing/2014/main" id="{81327E69-8977-5343-8B39-3F4EF4147CD0}"/>
              </a:ext>
            </a:extLst>
          </p:cNvPr>
          <p:cNvGrpSpPr/>
          <p:nvPr/>
        </p:nvGrpSpPr>
        <p:grpSpPr>
          <a:xfrm>
            <a:off x="4935189" y="1081013"/>
            <a:ext cx="3021250" cy="3782139"/>
            <a:chOff x="3985878" y="884258"/>
            <a:chExt cx="3021250" cy="3782139"/>
          </a:xfrm>
        </p:grpSpPr>
        <p:pic>
          <p:nvPicPr>
            <p:cNvPr id="66" name="図 65">
              <a:extLst>
                <a:ext uri="{FF2B5EF4-FFF2-40B4-BE49-F238E27FC236}">
                  <a16:creationId xmlns:a16="http://schemas.microsoft.com/office/drawing/2014/main" id="{9751F104-5A2A-B745-92F1-AD15AF6594D1}"/>
                </a:ext>
              </a:extLst>
            </p:cNvPr>
            <p:cNvPicPr>
              <a:picLocks noChangeAspect="1"/>
            </p:cNvPicPr>
            <p:nvPr/>
          </p:nvPicPr>
          <p:blipFill rotWithShape="1">
            <a:blip r:embed="rId5"/>
            <a:srcRect l="19626" t="14715" r="22620" b="7373"/>
            <a:stretch/>
          </p:blipFill>
          <p:spPr>
            <a:xfrm>
              <a:off x="3985878" y="884258"/>
              <a:ext cx="3021250" cy="3782139"/>
            </a:xfrm>
            <a:prstGeom prst="rect">
              <a:avLst/>
            </a:prstGeom>
            <a:scene3d>
              <a:camera prst="orthographicFront">
                <a:rot lat="0" lon="10800000" rev="0"/>
              </a:camera>
              <a:lightRig rig="threePt" dir="t"/>
            </a:scene3d>
          </p:spPr>
        </p:pic>
        <p:grpSp>
          <p:nvGrpSpPr>
            <p:cNvPr id="74" name="グループ化 73">
              <a:extLst>
                <a:ext uri="{FF2B5EF4-FFF2-40B4-BE49-F238E27FC236}">
                  <a16:creationId xmlns:a16="http://schemas.microsoft.com/office/drawing/2014/main" id="{D5732826-08B2-EA47-B2DE-3E0ACAD73311}"/>
                </a:ext>
              </a:extLst>
            </p:cNvPr>
            <p:cNvGrpSpPr/>
            <p:nvPr/>
          </p:nvGrpSpPr>
          <p:grpSpPr>
            <a:xfrm>
              <a:off x="4569998" y="3094625"/>
              <a:ext cx="880364" cy="881886"/>
              <a:chOff x="4587817" y="3969358"/>
              <a:chExt cx="1584000" cy="1584000"/>
            </a:xfrm>
          </p:grpSpPr>
          <p:sp>
            <p:nvSpPr>
              <p:cNvPr id="68" name="円/楕円 67">
                <a:extLst>
                  <a:ext uri="{FF2B5EF4-FFF2-40B4-BE49-F238E27FC236}">
                    <a16:creationId xmlns:a16="http://schemas.microsoft.com/office/drawing/2014/main" id="{D40B9599-DD88-AE44-919C-E41824788D38}"/>
                  </a:ext>
                </a:extLst>
              </p:cNvPr>
              <p:cNvSpPr/>
              <p:nvPr/>
            </p:nvSpPr>
            <p:spPr>
              <a:xfrm>
                <a:off x="4587817" y="3969358"/>
                <a:ext cx="1584000" cy="1584000"/>
              </a:xfrm>
              <a:prstGeom prst="ellipse">
                <a:avLst/>
              </a:pr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円/楕円 72">
                <a:extLst>
                  <a:ext uri="{FF2B5EF4-FFF2-40B4-BE49-F238E27FC236}">
                    <a16:creationId xmlns:a16="http://schemas.microsoft.com/office/drawing/2014/main" id="{253E333D-E704-684D-BF07-924933E1B4A6}"/>
                  </a:ext>
                </a:extLst>
              </p:cNvPr>
              <p:cNvSpPr/>
              <p:nvPr/>
            </p:nvSpPr>
            <p:spPr>
              <a:xfrm>
                <a:off x="5293483" y="4686465"/>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76" name="直線コネクタ 75">
              <a:extLst>
                <a:ext uri="{FF2B5EF4-FFF2-40B4-BE49-F238E27FC236}">
                  <a16:creationId xmlns:a16="http://schemas.microsoft.com/office/drawing/2014/main" id="{33639C4C-33E0-6344-BE6C-1AF6313D04B9}"/>
                </a:ext>
              </a:extLst>
            </p:cNvPr>
            <p:cNvCxnSpPr/>
            <p:nvPr/>
          </p:nvCxnSpPr>
          <p:spPr>
            <a:xfrm flipV="1">
              <a:off x="5219582" y="1882977"/>
              <a:ext cx="480199" cy="2580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アーチ 78">
              <a:extLst>
                <a:ext uri="{FF2B5EF4-FFF2-40B4-BE49-F238E27FC236}">
                  <a16:creationId xmlns:a16="http://schemas.microsoft.com/office/drawing/2014/main" id="{1F17C8E5-322B-F141-B751-F57EAB57CF7C}"/>
                </a:ext>
              </a:extLst>
            </p:cNvPr>
            <p:cNvSpPr/>
            <p:nvPr/>
          </p:nvSpPr>
          <p:spPr>
            <a:xfrm rot="19790918">
              <a:off x="5195631" y="1953969"/>
              <a:ext cx="280116" cy="234906"/>
            </a:xfrm>
            <a:prstGeom prst="blockArc">
              <a:avLst>
                <a:gd name="adj1" fmla="val 10800000"/>
                <a:gd name="adj2" fmla="val 208552"/>
                <a:gd name="adj3" fmla="val 643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3" name="アーチ 82">
              <a:extLst>
                <a:ext uri="{FF2B5EF4-FFF2-40B4-BE49-F238E27FC236}">
                  <a16:creationId xmlns:a16="http://schemas.microsoft.com/office/drawing/2014/main" id="{880A7D9D-BB29-9D4D-A9A1-F09B7029B9CB}"/>
                </a:ext>
              </a:extLst>
            </p:cNvPr>
            <p:cNvSpPr/>
            <p:nvPr/>
          </p:nvSpPr>
          <p:spPr>
            <a:xfrm rot="19790918">
              <a:off x="5436705" y="1843013"/>
              <a:ext cx="280116" cy="234906"/>
            </a:xfrm>
            <a:prstGeom prst="blockArc">
              <a:avLst>
                <a:gd name="adj1" fmla="val 10800000"/>
                <a:gd name="adj2" fmla="val 208552"/>
                <a:gd name="adj3" fmla="val 643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4" name="直線コネクタ 83">
              <a:extLst>
                <a:ext uri="{FF2B5EF4-FFF2-40B4-BE49-F238E27FC236}">
                  <a16:creationId xmlns:a16="http://schemas.microsoft.com/office/drawing/2014/main" id="{6FEFF5C6-C8E6-DF41-8A7B-4B3378FC8C87}"/>
                </a:ext>
              </a:extLst>
            </p:cNvPr>
            <p:cNvCxnSpPr>
              <a:cxnSpLocks/>
              <a:endCxn id="79" idx="1"/>
            </p:cNvCxnSpPr>
            <p:nvPr/>
          </p:nvCxnSpPr>
          <p:spPr>
            <a:xfrm flipV="1">
              <a:off x="4995821" y="2011877"/>
              <a:ext cx="458181" cy="152939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254CCAC9-5C43-2A4E-98C3-E364979484E9}"/>
                </a:ext>
              </a:extLst>
            </p:cNvPr>
            <p:cNvCxnSpPr>
              <a:cxnSpLocks/>
            </p:cNvCxnSpPr>
            <p:nvPr/>
          </p:nvCxnSpPr>
          <p:spPr>
            <a:xfrm flipH="1" flipV="1">
              <a:off x="4993848" y="892090"/>
              <a:ext cx="9478" cy="261794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アーチ 95">
              <a:extLst>
                <a:ext uri="{FF2B5EF4-FFF2-40B4-BE49-F238E27FC236}">
                  <a16:creationId xmlns:a16="http://schemas.microsoft.com/office/drawing/2014/main" id="{CB911AF2-F92B-DE42-86C1-229D0A46071A}"/>
                </a:ext>
              </a:extLst>
            </p:cNvPr>
            <p:cNvSpPr/>
            <p:nvPr/>
          </p:nvSpPr>
          <p:spPr>
            <a:xfrm rot="1011268">
              <a:off x="5001771" y="3228557"/>
              <a:ext cx="82761" cy="106149"/>
            </a:xfrm>
            <a:prstGeom prst="blockArc">
              <a:avLst>
                <a:gd name="adj1" fmla="val 10800000"/>
                <a:gd name="adj2" fmla="val 20274922"/>
                <a:gd name="adj3" fmla="val 1297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97" name="直線コネクタ 96">
              <a:extLst>
                <a:ext uri="{FF2B5EF4-FFF2-40B4-BE49-F238E27FC236}">
                  <a16:creationId xmlns:a16="http://schemas.microsoft.com/office/drawing/2014/main" id="{1CBED57B-5633-134D-BF84-3098A42DE2C5}"/>
                </a:ext>
              </a:extLst>
            </p:cNvPr>
            <p:cNvCxnSpPr>
              <a:cxnSpLocks/>
            </p:cNvCxnSpPr>
            <p:nvPr/>
          </p:nvCxnSpPr>
          <p:spPr>
            <a:xfrm>
              <a:off x="5210419" y="2144439"/>
              <a:ext cx="177835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アーチ 100">
              <a:extLst>
                <a:ext uri="{FF2B5EF4-FFF2-40B4-BE49-F238E27FC236}">
                  <a16:creationId xmlns:a16="http://schemas.microsoft.com/office/drawing/2014/main" id="{DE19DBA7-5739-C94F-AE09-675CC65794A2}"/>
                </a:ext>
              </a:extLst>
            </p:cNvPr>
            <p:cNvSpPr/>
            <p:nvPr/>
          </p:nvSpPr>
          <p:spPr>
            <a:xfrm rot="5049002">
              <a:off x="5323473" y="2068876"/>
              <a:ext cx="87452" cy="82706"/>
            </a:xfrm>
            <a:prstGeom prst="blockArc">
              <a:avLst>
                <a:gd name="adj1" fmla="val 10800000"/>
                <a:gd name="adj2" fmla="val 20274922"/>
                <a:gd name="adj3" fmla="val 12972"/>
              </a:avLst>
            </a:prstGeom>
            <a:solidFill>
              <a:schemeClr val="tx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02" name="直線コネクタ 101">
              <a:extLst>
                <a:ext uri="{FF2B5EF4-FFF2-40B4-BE49-F238E27FC236}">
                  <a16:creationId xmlns:a16="http://schemas.microsoft.com/office/drawing/2014/main" id="{B24D51DA-B17C-6C41-A822-B5C43D019704}"/>
                </a:ext>
              </a:extLst>
            </p:cNvPr>
            <p:cNvCxnSpPr>
              <a:cxnSpLocks/>
            </p:cNvCxnSpPr>
            <p:nvPr/>
          </p:nvCxnSpPr>
          <p:spPr>
            <a:xfrm flipH="1" flipV="1">
              <a:off x="5452840" y="2025783"/>
              <a:ext cx="704180" cy="142377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a:extLst>
                <a:ext uri="{FF2B5EF4-FFF2-40B4-BE49-F238E27FC236}">
                  <a16:creationId xmlns:a16="http://schemas.microsoft.com/office/drawing/2014/main" id="{40C45E08-4F37-FC42-BB9E-F54B63849F79}"/>
                </a:ext>
              </a:extLst>
            </p:cNvPr>
            <p:cNvCxnSpPr>
              <a:cxnSpLocks/>
            </p:cNvCxnSpPr>
            <p:nvPr/>
          </p:nvCxnSpPr>
          <p:spPr>
            <a:xfrm flipV="1">
              <a:off x="5507765" y="1996804"/>
              <a:ext cx="82250" cy="49744"/>
            </a:xfrm>
            <a:prstGeom prst="line">
              <a:avLst/>
            </a:prstGeom>
            <a:ln w="22225">
              <a:solidFill>
                <a:schemeClr val="tx1"/>
              </a:solidFill>
            </a:ln>
            <a:scene3d>
              <a:camera prst="orthographicFront">
                <a:rot lat="0" lon="0" rev="51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21" name="直線コネクタ 120">
              <a:extLst>
                <a:ext uri="{FF2B5EF4-FFF2-40B4-BE49-F238E27FC236}">
                  <a16:creationId xmlns:a16="http://schemas.microsoft.com/office/drawing/2014/main" id="{A952D214-C830-ED42-8BAA-C00CBFE98A70}"/>
                </a:ext>
              </a:extLst>
            </p:cNvPr>
            <p:cNvCxnSpPr>
              <a:cxnSpLocks/>
            </p:cNvCxnSpPr>
            <p:nvPr/>
          </p:nvCxnSpPr>
          <p:spPr>
            <a:xfrm flipV="1">
              <a:off x="5490825" y="2051332"/>
              <a:ext cx="82250" cy="49744"/>
            </a:xfrm>
            <a:prstGeom prst="line">
              <a:avLst/>
            </a:prstGeom>
            <a:ln w="22225">
              <a:solidFill>
                <a:schemeClr val="tx1"/>
              </a:solidFill>
            </a:ln>
            <a:scene3d>
              <a:camera prst="orthographicFront">
                <a:rot lat="0" lon="0" rev="21299999"/>
              </a:camera>
              <a:lightRig rig="threePt" dir="t"/>
            </a:scene3d>
          </p:spPr>
          <p:style>
            <a:lnRef idx="1">
              <a:schemeClr val="accent1"/>
            </a:lnRef>
            <a:fillRef idx="0">
              <a:schemeClr val="accent1"/>
            </a:fillRef>
            <a:effectRef idx="0">
              <a:schemeClr val="accent1"/>
            </a:effectRef>
            <a:fontRef idx="minor">
              <a:schemeClr val="tx1"/>
            </a:fontRef>
          </p:style>
        </p:cxnSp>
        <p:sp>
          <p:nvSpPr>
            <p:cNvPr id="122" name="アーチ 121">
              <a:extLst>
                <a:ext uri="{FF2B5EF4-FFF2-40B4-BE49-F238E27FC236}">
                  <a16:creationId xmlns:a16="http://schemas.microsoft.com/office/drawing/2014/main" id="{8AD14258-68D1-4B4F-B73B-4C856E72FD6D}"/>
                </a:ext>
              </a:extLst>
            </p:cNvPr>
            <p:cNvSpPr/>
            <p:nvPr/>
          </p:nvSpPr>
          <p:spPr>
            <a:xfrm rot="11499417">
              <a:off x="5370693" y="2160380"/>
              <a:ext cx="196342" cy="179898"/>
            </a:xfrm>
            <a:prstGeom prst="blockArc">
              <a:avLst>
                <a:gd name="adj1" fmla="val 10578930"/>
                <a:gd name="adj2" fmla="val 19691996"/>
                <a:gd name="adj3" fmla="val 4971"/>
              </a:avLst>
            </a:prstGeom>
            <a:solidFill>
              <a:schemeClr val="tx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4" name="テキスト ボックス 123">
              <a:extLst>
                <a:ext uri="{FF2B5EF4-FFF2-40B4-BE49-F238E27FC236}">
                  <a16:creationId xmlns:a16="http://schemas.microsoft.com/office/drawing/2014/main" id="{ABE42DBB-5560-2843-A7D1-C415631C233D}"/>
                </a:ext>
              </a:extLst>
            </p:cNvPr>
            <p:cNvSpPr txBox="1"/>
            <p:nvPr/>
          </p:nvSpPr>
          <p:spPr>
            <a:xfrm>
              <a:off x="4635858" y="3241729"/>
              <a:ext cx="407611" cy="261610"/>
            </a:xfrm>
            <a:prstGeom prst="rect">
              <a:avLst/>
            </a:prstGeom>
            <a:noFill/>
          </p:spPr>
          <p:txBody>
            <a:bodyPr wrap="square" rtlCol="0">
              <a:spAutoFit/>
            </a:bodyPr>
            <a:lstStyle/>
            <a:p>
              <a:r>
                <a:rPr kumimoji="1" lang="en-US" altLang="ja-JP" sz="1100" dirty="0">
                  <a:solidFill>
                    <a:schemeClr val="bg1"/>
                  </a:solidFill>
                  <a:latin typeface="Helvetica" pitchFamily="2" charset="0"/>
                </a:rPr>
                <a:t>PT</a:t>
              </a:r>
              <a:endParaRPr kumimoji="1" lang="ja-JP" altLang="en-US" sz="1100">
                <a:solidFill>
                  <a:schemeClr val="bg1"/>
                </a:solidFill>
                <a:latin typeface="Helvetica" pitchFamily="2" charset="0"/>
              </a:endParaRPr>
            </a:p>
          </p:txBody>
        </p:sp>
        <p:sp>
          <p:nvSpPr>
            <p:cNvPr id="125" name="テキスト ボックス 124">
              <a:extLst>
                <a:ext uri="{FF2B5EF4-FFF2-40B4-BE49-F238E27FC236}">
                  <a16:creationId xmlns:a16="http://schemas.microsoft.com/office/drawing/2014/main" id="{F97B3FE4-CE38-D043-A90A-FDCF5544BEDC}"/>
                </a:ext>
              </a:extLst>
            </p:cNvPr>
            <p:cNvSpPr txBox="1"/>
            <p:nvPr/>
          </p:nvSpPr>
          <p:spPr>
            <a:xfrm>
              <a:off x="5333194" y="2487840"/>
              <a:ext cx="370800" cy="261610"/>
            </a:xfrm>
            <a:prstGeom prst="rect">
              <a:avLst/>
            </a:prstGeom>
            <a:noFill/>
          </p:spPr>
          <p:txBody>
            <a:bodyPr wrap="square" rtlCol="0">
              <a:spAutoFit/>
            </a:bodyPr>
            <a:lstStyle/>
            <a:p>
              <a:r>
                <a:rPr lang="en-US" altLang="ja-JP" sz="1100" dirty="0">
                  <a:solidFill>
                    <a:schemeClr val="bg1"/>
                  </a:solidFill>
                  <a:latin typeface="Helvetica" pitchFamily="2" charset="0"/>
                </a:rPr>
                <a:t>PI</a:t>
              </a:r>
              <a:endParaRPr kumimoji="1" lang="ja-JP" altLang="en-US" sz="1100">
                <a:solidFill>
                  <a:schemeClr val="bg1"/>
                </a:solidFill>
                <a:latin typeface="Helvetica" pitchFamily="2" charset="0"/>
              </a:endParaRPr>
            </a:p>
          </p:txBody>
        </p:sp>
        <p:sp>
          <p:nvSpPr>
            <p:cNvPr id="126" name="テキスト ボックス 125">
              <a:extLst>
                <a:ext uri="{FF2B5EF4-FFF2-40B4-BE49-F238E27FC236}">
                  <a16:creationId xmlns:a16="http://schemas.microsoft.com/office/drawing/2014/main" id="{7CAC12F9-3569-E746-B4DC-DCEF26AC2A05}"/>
                </a:ext>
              </a:extLst>
            </p:cNvPr>
            <p:cNvSpPr txBox="1"/>
            <p:nvPr/>
          </p:nvSpPr>
          <p:spPr>
            <a:xfrm>
              <a:off x="5728794" y="1894978"/>
              <a:ext cx="370800" cy="261610"/>
            </a:xfrm>
            <a:prstGeom prst="rect">
              <a:avLst/>
            </a:prstGeom>
            <a:noFill/>
          </p:spPr>
          <p:txBody>
            <a:bodyPr wrap="square" rtlCol="0">
              <a:spAutoFit/>
            </a:bodyPr>
            <a:lstStyle/>
            <a:p>
              <a:r>
                <a:rPr lang="en-US" altLang="ja-JP" sz="1100" dirty="0">
                  <a:solidFill>
                    <a:schemeClr val="bg1"/>
                  </a:solidFill>
                  <a:latin typeface="Helvetica" pitchFamily="2" charset="0"/>
                </a:rPr>
                <a:t>SS</a:t>
              </a:r>
              <a:endParaRPr kumimoji="1" lang="ja-JP" altLang="en-US" sz="1100">
                <a:solidFill>
                  <a:schemeClr val="bg1"/>
                </a:solidFill>
                <a:latin typeface="Helvetica" pitchFamily="2" charset="0"/>
              </a:endParaRPr>
            </a:p>
          </p:txBody>
        </p:sp>
        <p:sp>
          <p:nvSpPr>
            <p:cNvPr id="127" name="テキスト ボックス 126">
              <a:extLst>
                <a:ext uri="{FF2B5EF4-FFF2-40B4-BE49-F238E27FC236}">
                  <a16:creationId xmlns:a16="http://schemas.microsoft.com/office/drawing/2014/main" id="{30DB1643-2793-0648-8515-40290F9E9DB9}"/>
                </a:ext>
              </a:extLst>
            </p:cNvPr>
            <p:cNvSpPr txBox="1"/>
            <p:nvPr/>
          </p:nvSpPr>
          <p:spPr>
            <a:xfrm>
              <a:off x="5271595" y="1378144"/>
              <a:ext cx="370800" cy="261610"/>
            </a:xfrm>
            <a:prstGeom prst="rect">
              <a:avLst/>
            </a:prstGeom>
            <a:noFill/>
          </p:spPr>
          <p:txBody>
            <a:bodyPr wrap="square" rtlCol="0">
              <a:spAutoFit/>
            </a:bodyPr>
            <a:lstStyle/>
            <a:p>
              <a:r>
                <a:rPr lang="en-US" altLang="ja-JP" sz="1100" dirty="0">
                  <a:solidFill>
                    <a:schemeClr val="bg1"/>
                  </a:solidFill>
                  <a:latin typeface="Helvetica" pitchFamily="2" charset="0"/>
                </a:rPr>
                <a:t>L5</a:t>
              </a:r>
              <a:endParaRPr kumimoji="1" lang="ja-JP" altLang="en-US" sz="1100">
                <a:solidFill>
                  <a:schemeClr val="bg1"/>
                </a:solidFill>
                <a:latin typeface="Helvetica" pitchFamily="2" charset="0"/>
              </a:endParaRPr>
            </a:p>
          </p:txBody>
        </p:sp>
      </p:grpSp>
    </p:spTree>
    <p:extLst>
      <p:ext uri="{BB962C8B-B14F-4D97-AF65-F5344CB8AC3E}">
        <p14:creationId xmlns:p14="http://schemas.microsoft.com/office/powerpoint/2010/main" val="251161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407A0D-4B9D-1C4F-983C-91081D2BF71F}"/>
              </a:ext>
            </a:extLst>
          </p:cNvPr>
          <p:cNvSpPr>
            <a:spLocks noGrp="1"/>
          </p:cNvSpPr>
          <p:nvPr>
            <p:ph type="title"/>
          </p:nvPr>
        </p:nvSpPr>
        <p:spPr>
          <a:xfrm>
            <a:off x="685800" y="483703"/>
            <a:ext cx="11125200" cy="5713897"/>
          </a:xfrm>
        </p:spPr>
        <p:txBody>
          <a:bodyPr>
            <a:normAutofit fontScale="90000"/>
          </a:bodyPr>
          <a:lstStyle/>
          <a:p>
            <a:br>
              <a:rPr lang="en-US" altLang="ja-JP" sz="1600" dirty="0"/>
            </a:br>
            <a:r>
              <a:rPr kumimoji="1" lang="en-US" altLang="ja-JP" sz="2400" dirty="0"/>
              <a:t>Measurement of TPA, CL, T1 slope, TK1-12, TK2-5, LL, PT, PI, SS.</a:t>
            </a:r>
            <a:br>
              <a:rPr kumimoji="1" lang="en-US" altLang="ja-JP" sz="2400" dirty="0"/>
            </a:br>
            <a:br>
              <a:rPr kumimoji="1" lang="en-US" altLang="ja-JP" sz="2400" dirty="0"/>
            </a:br>
            <a:r>
              <a:rPr lang="en-US" altLang="ja-JP" sz="2400" dirty="0"/>
              <a:t>(A) CL was defined as the angle formed by the line connecting the lower edge of the C2 vertebral body and the upper edge of the C7 vertebral body. T1slope was defined as the angle between the upper edge of the T1 vertebral body and the horizontal line.</a:t>
            </a:r>
            <a:br>
              <a:rPr lang="en-US" altLang="ja-JP" sz="2400" dirty="0"/>
            </a:br>
            <a:br>
              <a:rPr lang="en-US" altLang="ja-JP" sz="2400" dirty="0"/>
            </a:br>
            <a:r>
              <a:rPr lang="en-US" altLang="ja-JP" sz="2400" dirty="0"/>
              <a:t>(B) PT was defined as the angle between a line connecting the midpoint of the sacral endplate and the center of the </a:t>
            </a:r>
            <a:r>
              <a:rPr lang="en-US" altLang="ja-JP" sz="2400" dirty="0" err="1"/>
              <a:t>bicoxofemoral</a:t>
            </a:r>
            <a:r>
              <a:rPr lang="en-US" altLang="ja-JP" sz="2400" dirty="0"/>
              <a:t> axis and a vertical line. PI was defined as the angle between a line drawn from the center of the </a:t>
            </a:r>
            <a:r>
              <a:rPr lang="en-US" altLang="ja-JP" sz="2400" dirty="0" err="1"/>
              <a:t>bicoxofemoral</a:t>
            </a:r>
            <a:r>
              <a:rPr lang="en-US" altLang="ja-JP" sz="2400" dirty="0"/>
              <a:t> axis to the center of the superior endplate of S1 and a line perpendicular to the endplate. SS was defined as the angle formed between the superior endplate of S1 and a horizontal line.</a:t>
            </a:r>
            <a:br>
              <a:rPr lang="en-US" altLang="ja-JP" sz="2400" dirty="0"/>
            </a:br>
            <a:br>
              <a:rPr kumimoji="1" lang="en-US" altLang="ja-JP" sz="2400" dirty="0"/>
            </a:br>
            <a:r>
              <a:rPr lang="en-US" altLang="ja-JP" sz="2400" dirty="0"/>
              <a:t>(C) TPA was defined as the angle formed by the line connecting the center of the T1 vertebral body and the center of the femoral head and the line connecting the center of the femoral head and the midpoint of the end of the sacrum. Thoracic kyphosis was defined as the angle between the </a:t>
            </a:r>
            <a:r>
              <a:rPr lang="en-US" altLang="ja-JP" sz="2400"/>
              <a:t>superior endplate </a:t>
            </a:r>
            <a:r>
              <a:rPr lang="en-US" altLang="ja-JP" sz="2400" dirty="0"/>
              <a:t>of the upper vertebral body and the </a:t>
            </a:r>
            <a:r>
              <a:rPr lang="en-US" altLang="ja-JP" sz="2400"/>
              <a:t>lower endplate </a:t>
            </a:r>
            <a:r>
              <a:rPr lang="en-US" altLang="ja-JP" sz="2400" dirty="0"/>
              <a:t>of the lower vertebral body.</a:t>
            </a:r>
            <a:br>
              <a:rPr lang="en-US" altLang="ja-JP" sz="2400" dirty="0"/>
            </a:br>
            <a:endParaRPr kumimoji="1" lang="ja-JP" altLang="en-US" sz="2400"/>
          </a:p>
        </p:txBody>
      </p:sp>
    </p:spTree>
    <p:extLst>
      <p:ext uri="{BB962C8B-B14F-4D97-AF65-F5344CB8AC3E}">
        <p14:creationId xmlns:p14="http://schemas.microsoft.com/office/powerpoint/2010/main" val="205691846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TotalTime>
  <Words>258</Words>
  <Application>Microsoft Macintosh PowerPoint</Application>
  <PresentationFormat>ワイド画面</PresentationFormat>
  <Paragraphs>15</Paragraphs>
  <Slides>2</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游ゴシック</vt:lpstr>
      <vt:lpstr>游ゴシック Light</vt:lpstr>
      <vt:lpstr>Arial</vt:lpstr>
      <vt:lpstr>Helvetica</vt:lpstr>
      <vt:lpstr>Office テーマ</vt:lpstr>
      <vt:lpstr>PowerPoint プレゼンテーション</vt:lpstr>
      <vt:lpstr> Measurement of TPA, CL, T1 slope, TK1-12, TK2-5, LL, PT, PI, SS.  (A) CL was defined as the angle formed by the line connecting the lower edge of the C2 vertebral body and the upper edge of the C7 vertebral body. T1slope was defined as the angle between the upper edge of the T1 vertebral body and the horizontal line.  (B) PT was defined as the angle between a line connecting the midpoint of the sacral endplate and the center of the bicoxofemoral axis and a vertical line. PI was defined as the angle between a line drawn from the center of the bicoxofemoral axis to the center of the superior endplate of S1 and a line perpendicular to the endplate. SS was defined as the angle formed between the superior endplate of S1 and a horizontal line.  (C) TPA was defined as the angle formed by the line connecting the center of the T1 vertebral body and the center of the femoral head and the line connecting the center of the femoral head and the midpoint of the end of the sacrum. Thoracic kyphosis was defined as the angle between the superior endplate of the upper vertebral body and the lower endplate of the lower vertebral body.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Sdc1 </dc:title>
  <dc:creator>Fujita Naruhito</dc:creator>
  <cp:lastModifiedBy>Fujita Naruhito</cp:lastModifiedBy>
  <cp:revision>8</cp:revision>
  <dcterms:created xsi:type="dcterms:W3CDTF">2020-11-15T07:20:22Z</dcterms:created>
  <dcterms:modified xsi:type="dcterms:W3CDTF">2020-12-28T01:49:56Z</dcterms:modified>
</cp:coreProperties>
</file>