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43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130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BWBGL!$A$7</c:f>
              <c:strCache>
                <c:ptCount val="1"/>
                <c:pt idx="0">
                  <c:v>LT-HG(ｰ)</c:v>
                </c:pt>
              </c:strCache>
            </c:strRef>
          </c:tx>
          <c:spPr>
            <a:noFill/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BWBGL!$H$7:$K$7</c:f>
                <c:numCache>
                  <c:formatCode>General</c:formatCode>
                  <c:ptCount val="4"/>
                  <c:pt idx="0">
                    <c:v>20.9</c:v>
                  </c:pt>
                  <c:pt idx="1">
                    <c:v>17.920000000000002</c:v>
                  </c:pt>
                  <c:pt idx="2">
                    <c:v>19.23</c:v>
                  </c:pt>
                  <c:pt idx="3">
                    <c:v>23.42</c:v>
                  </c:pt>
                </c:numCache>
              </c:numRef>
            </c:plus>
            <c:minus>
              <c:numRef>
                <c:f>BWBGL!$H$7:$K$7</c:f>
                <c:numCache>
                  <c:formatCode>General</c:formatCode>
                  <c:ptCount val="4"/>
                  <c:pt idx="0">
                    <c:v>20.9</c:v>
                  </c:pt>
                  <c:pt idx="1">
                    <c:v>17.920000000000002</c:v>
                  </c:pt>
                  <c:pt idx="2">
                    <c:v>19.23</c:v>
                  </c:pt>
                  <c:pt idx="3">
                    <c:v>23.42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BWBGL!$B$6:$E$6</c:f>
              <c:strCache>
                <c:ptCount val="4"/>
                <c:pt idx="0">
                  <c:v>pre-STZinj</c:v>
                </c:pt>
                <c:pt idx="1">
                  <c:v>1W-STZinj</c:v>
                </c:pt>
                <c:pt idx="2">
                  <c:v>1M-STZinj</c:v>
                </c:pt>
                <c:pt idx="3">
                  <c:v>2M-STZinj</c:v>
                </c:pt>
              </c:strCache>
            </c:strRef>
          </c:cat>
          <c:val>
            <c:numRef>
              <c:f>BWBGL!$B$7:$E$7</c:f>
              <c:numCache>
                <c:formatCode>General</c:formatCode>
                <c:ptCount val="4"/>
                <c:pt idx="0">
                  <c:v>122.8</c:v>
                </c:pt>
                <c:pt idx="1">
                  <c:v>138.30000000000001</c:v>
                </c:pt>
                <c:pt idx="2">
                  <c:v>125</c:v>
                </c:pt>
                <c:pt idx="3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3A-4C84-8FEA-44CE2A801FBC}"/>
            </c:ext>
          </c:extLst>
        </c:ser>
        <c:ser>
          <c:idx val="1"/>
          <c:order val="1"/>
          <c:tx>
            <c:strRef>
              <c:f>BWBGL!$A$8</c:f>
              <c:strCache>
                <c:ptCount val="1"/>
                <c:pt idx="0">
                  <c:v>LT-HG(+)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  <a:prstDash val="solid"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BWBGL!$H$8:$K$8</c:f>
                <c:numCache>
                  <c:formatCode>General</c:formatCode>
                  <c:ptCount val="4"/>
                  <c:pt idx="0">
                    <c:v>13.45</c:v>
                  </c:pt>
                  <c:pt idx="1">
                    <c:v>66.16</c:v>
                  </c:pt>
                  <c:pt idx="2">
                    <c:v>50.95</c:v>
                  </c:pt>
                  <c:pt idx="3">
                    <c:v>52.1</c:v>
                  </c:pt>
                </c:numCache>
              </c:numRef>
            </c:plus>
            <c:minus>
              <c:numRef>
                <c:f>BWBGL!$H$8:$K$8</c:f>
                <c:numCache>
                  <c:formatCode>General</c:formatCode>
                  <c:ptCount val="4"/>
                  <c:pt idx="0">
                    <c:v>13.45</c:v>
                  </c:pt>
                  <c:pt idx="1">
                    <c:v>66.16</c:v>
                  </c:pt>
                  <c:pt idx="2">
                    <c:v>50.95</c:v>
                  </c:pt>
                  <c:pt idx="3">
                    <c:v>52.1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BWBGL!$B$6:$E$6</c:f>
              <c:strCache>
                <c:ptCount val="4"/>
                <c:pt idx="0">
                  <c:v>pre-STZinj</c:v>
                </c:pt>
                <c:pt idx="1">
                  <c:v>1W-STZinj</c:v>
                </c:pt>
                <c:pt idx="2">
                  <c:v>1M-STZinj</c:v>
                </c:pt>
                <c:pt idx="3">
                  <c:v>2M-STZinj</c:v>
                </c:pt>
              </c:strCache>
            </c:strRef>
          </c:cat>
          <c:val>
            <c:numRef>
              <c:f>BWBGL!$B$8:$E$8</c:f>
              <c:numCache>
                <c:formatCode>General</c:formatCode>
                <c:ptCount val="4"/>
                <c:pt idx="0">
                  <c:v>119.6</c:v>
                </c:pt>
                <c:pt idx="1">
                  <c:v>365.4</c:v>
                </c:pt>
                <c:pt idx="2">
                  <c:v>387.1</c:v>
                </c:pt>
                <c:pt idx="3">
                  <c:v>364.4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3A-4C84-8FEA-44CE2A801F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0173896"/>
        <c:axId val="730174552"/>
      </c:barChart>
      <c:catAx>
        <c:axId val="73017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30174552"/>
        <c:crosses val="autoZero"/>
        <c:auto val="1"/>
        <c:lblAlgn val="ctr"/>
        <c:lblOffset val="100"/>
        <c:noMultiLvlLbl val="0"/>
      </c:catAx>
      <c:valAx>
        <c:axId val="730174552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30173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5362E-E1F9-47D2-B3A5-FB3ED3F179E8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6ED69-7CE9-4F7D-B01D-B24F7954A6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844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08525-B795-4D54-B8FA-9585E3B3477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5649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3A7A-3178-4841-9978-C8B2882005DC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277-B741-4A7B-820B-9E1F03DE3A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091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3A7A-3178-4841-9978-C8B2882005DC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277-B741-4A7B-820B-9E1F03DE3A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770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3A7A-3178-4841-9978-C8B2882005DC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277-B741-4A7B-820B-9E1F03DE3A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3570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3A7A-3178-4841-9978-C8B2882005DC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277-B741-4A7B-820B-9E1F03DE3A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774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3A7A-3178-4841-9978-C8B2882005DC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277-B741-4A7B-820B-9E1F03DE3A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336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3A7A-3178-4841-9978-C8B2882005DC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277-B741-4A7B-820B-9E1F03DE3A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272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3A7A-3178-4841-9978-C8B2882005DC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277-B741-4A7B-820B-9E1F03DE3A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441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3A7A-3178-4841-9978-C8B2882005DC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277-B741-4A7B-820B-9E1F03DE3A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698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3A7A-3178-4841-9978-C8B2882005DC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277-B741-4A7B-820B-9E1F03DE3A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0496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3A7A-3178-4841-9978-C8B2882005DC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277-B741-4A7B-820B-9E1F03DE3A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1607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3A7A-3178-4841-9978-C8B2882005DC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277-B741-4A7B-820B-9E1F03DE3A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7805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93A7A-3178-4841-9978-C8B2882005DC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E7277-B741-4A7B-820B-9E1F03DE3A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792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6E46133-CFD1-1E2A-CF83-CA552AEB38E3}"/>
              </a:ext>
            </a:extLst>
          </p:cNvPr>
          <p:cNvSpPr txBox="1"/>
          <p:nvPr/>
        </p:nvSpPr>
        <p:spPr>
          <a:xfrm>
            <a:off x="226363" y="409984"/>
            <a:ext cx="3117728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46" b="1" i="1" dirty="0">
                <a:latin typeface="Helvetica" panose="020B0604020202020204" pitchFamily="34" charset="0"/>
                <a:cs typeface="Helvetica" panose="020B0604020202020204" pitchFamily="34" charset="0"/>
              </a:rPr>
              <a:t>Supplemental Data. a</a:t>
            </a:r>
            <a:endParaRPr kumimoji="1" lang="ja-JP" altLang="en-US" sz="1846" b="1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8E506B6-6743-8B88-CD07-B59EF53494A4}"/>
              </a:ext>
            </a:extLst>
          </p:cNvPr>
          <p:cNvSpPr txBox="1"/>
          <p:nvPr/>
        </p:nvSpPr>
        <p:spPr>
          <a:xfrm>
            <a:off x="589279" y="4734602"/>
            <a:ext cx="8254361" cy="188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62" b="1" dirty="0">
                <a:latin typeface="Helvetica" panose="020B0604020202020204" pitchFamily="34" charset="0"/>
                <a:cs typeface="Helvetica" panose="020B0604020202020204" pitchFamily="34" charset="0"/>
              </a:rPr>
              <a:t>Supplemental Data. a </a:t>
            </a:r>
          </a:p>
          <a:p>
            <a:r>
              <a:rPr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Mice characteristics. Bar graph of the mean blood glucose level (BGL). The BGL in mice with long-term </a:t>
            </a:r>
            <a:r>
              <a:rPr lang="en-US" altLang="ja-JP" sz="1662" dirty="0" err="1">
                <a:latin typeface="Helvetica" panose="020B0604020202020204" pitchFamily="34" charset="0"/>
                <a:cs typeface="Helvetica" panose="020B0604020202020204" pitchFamily="34" charset="0"/>
              </a:rPr>
              <a:t>hyperglycaemia</a:t>
            </a:r>
            <a:r>
              <a:rPr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 (LT-HG) is significantly higher than mice without LT-GH after streptozotocin (STZ) administration.</a:t>
            </a:r>
            <a:r>
              <a:rPr lang="ja-JP" altLang="en-US" sz="1662" dirty="0">
                <a:latin typeface="Helvetica" panose="020B0604020202020204" pitchFamily="34" charset="0"/>
                <a:cs typeface="Helvetica" panose="020B0604020202020204" pitchFamily="34" charset="0"/>
              </a:rPr>
              <a:t>　</a:t>
            </a:r>
            <a:r>
              <a:rPr lang="en-US" altLang="ja-JP" sz="1662" dirty="0">
                <a:solidFill>
                  <a:srgbClr val="000000"/>
                </a:solidFill>
                <a:latin typeface="Helvetica" panose="020B0604020202020204" pitchFamily="34" charset="0"/>
                <a:ea typeface="ＭＳ 明朝" panose="02020609040205080304" pitchFamily="17" charset="-128"/>
                <a:cs typeface="Helvetica" panose="020B0604020202020204" pitchFamily="34" charset="0"/>
              </a:rPr>
              <a:t>*: p &lt; 0.05. N.S: no significant difference.</a:t>
            </a:r>
            <a:r>
              <a:rPr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 Pre-STZ </a:t>
            </a:r>
            <a:r>
              <a:rPr lang="en-US" altLang="ja-JP" sz="1662" dirty="0" err="1">
                <a:latin typeface="Helvetica" panose="020B0604020202020204" pitchFamily="34" charset="0"/>
                <a:cs typeface="Helvetica" panose="020B0604020202020204" pitchFamily="34" charset="0"/>
              </a:rPr>
              <a:t>inj</a:t>
            </a:r>
            <a:r>
              <a:rPr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: before STZ injection, 1W-STZ </a:t>
            </a:r>
            <a:r>
              <a:rPr lang="en-US" altLang="ja-JP" sz="1662" dirty="0" err="1">
                <a:latin typeface="Helvetica" panose="020B0604020202020204" pitchFamily="34" charset="0"/>
                <a:cs typeface="Helvetica" panose="020B0604020202020204" pitchFamily="34" charset="0"/>
              </a:rPr>
              <a:t>inj</a:t>
            </a:r>
            <a:r>
              <a:rPr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: 1 week after STZ injection, 1M-STZ </a:t>
            </a:r>
            <a:r>
              <a:rPr lang="en-US" altLang="ja-JP" sz="1662" dirty="0" err="1">
                <a:latin typeface="Helvetica" panose="020B0604020202020204" pitchFamily="34" charset="0"/>
                <a:cs typeface="Helvetica" panose="020B0604020202020204" pitchFamily="34" charset="0"/>
              </a:rPr>
              <a:t>inj</a:t>
            </a:r>
            <a:r>
              <a:rPr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: 1 month after STZ injection, 2M-STZ </a:t>
            </a:r>
            <a:r>
              <a:rPr lang="en-US" altLang="ja-JP" sz="1662" dirty="0" err="1">
                <a:latin typeface="Helvetica" panose="020B0604020202020204" pitchFamily="34" charset="0"/>
                <a:cs typeface="Helvetica" panose="020B0604020202020204" pitchFamily="34" charset="0"/>
              </a:rPr>
              <a:t>inj</a:t>
            </a:r>
            <a:r>
              <a:rPr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: 2 months after STZ injection.</a:t>
            </a:r>
          </a:p>
          <a:p>
            <a:endParaRPr lang="en-US" altLang="ja-JP" sz="1662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7354B86-F34E-46B9-E2CF-DE1BF3B8F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237" y="911463"/>
            <a:ext cx="371419" cy="46146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8E98CA3-E293-2208-35A0-10EE8F5D1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973" y="924540"/>
            <a:ext cx="371419" cy="46146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DBBBA3D-C67E-F1E6-B422-9AF50D871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2215" y="911454"/>
            <a:ext cx="371419" cy="46146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D96466D-094A-3081-7061-D5F4EAB24D25}"/>
              </a:ext>
            </a:extLst>
          </p:cNvPr>
          <p:cNvSpPr txBox="1"/>
          <p:nvPr/>
        </p:nvSpPr>
        <p:spPr>
          <a:xfrm rot="16200000">
            <a:off x="475101" y="2134769"/>
            <a:ext cx="2746265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Blood glucose level (mg/dl)</a:t>
            </a:r>
            <a:endParaRPr kumimoji="1" lang="ja-JP" altLang="en-US" sz="1662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84DB7C1A-51F2-A3A8-34E0-D6079695282E}"/>
              </a:ext>
            </a:extLst>
          </p:cNvPr>
          <p:cNvGraphicFramePr>
            <a:graphicFrameLocks/>
          </p:cNvGraphicFramePr>
          <p:nvPr/>
        </p:nvGraphicFramePr>
        <p:xfrm>
          <a:off x="2066526" y="1107901"/>
          <a:ext cx="5399704" cy="2610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E679D84-FB9B-EA77-138A-ABDAFECCAAC8}"/>
              </a:ext>
            </a:extLst>
          </p:cNvPr>
          <p:cNvCxnSpPr>
            <a:cxnSpLocks/>
          </p:cNvCxnSpPr>
          <p:nvPr/>
        </p:nvCxnSpPr>
        <p:spPr>
          <a:xfrm>
            <a:off x="4092717" y="1268137"/>
            <a:ext cx="32388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04987425-CBBF-254D-F0BE-4D545F5A4FA9}"/>
              </a:ext>
            </a:extLst>
          </p:cNvPr>
          <p:cNvCxnSpPr>
            <a:cxnSpLocks/>
          </p:cNvCxnSpPr>
          <p:nvPr/>
        </p:nvCxnSpPr>
        <p:spPr>
          <a:xfrm>
            <a:off x="5303197" y="1268137"/>
            <a:ext cx="32388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ACA0E5E-0F52-E19B-0962-180526C6EEE0}"/>
              </a:ext>
            </a:extLst>
          </p:cNvPr>
          <p:cNvCxnSpPr>
            <a:cxnSpLocks/>
          </p:cNvCxnSpPr>
          <p:nvPr/>
        </p:nvCxnSpPr>
        <p:spPr>
          <a:xfrm>
            <a:off x="6559473" y="1268137"/>
            <a:ext cx="32388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25CFF74-D800-9F29-BD71-44110293F64D}"/>
              </a:ext>
            </a:extLst>
          </p:cNvPr>
          <p:cNvCxnSpPr>
            <a:cxnSpLocks/>
          </p:cNvCxnSpPr>
          <p:nvPr/>
        </p:nvCxnSpPr>
        <p:spPr>
          <a:xfrm>
            <a:off x="2869159" y="1268137"/>
            <a:ext cx="32388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CD3CE9E-FBC0-7967-E61B-EFE408000407}"/>
              </a:ext>
            </a:extLst>
          </p:cNvPr>
          <p:cNvSpPr txBox="1"/>
          <p:nvPr/>
        </p:nvSpPr>
        <p:spPr>
          <a:xfrm>
            <a:off x="2787344" y="924540"/>
            <a:ext cx="529312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62" dirty="0"/>
              <a:t>N.S.</a:t>
            </a:r>
            <a:endParaRPr kumimoji="1" lang="ja-JP" altLang="en-US" sz="1662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7B1932C-C427-F08F-D8C5-B3C444B0600B}"/>
              </a:ext>
            </a:extLst>
          </p:cNvPr>
          <p:cNvSpPr txBox="1"/>
          <p:nvPr/>
        </p:nvSpPr>
        <p:spPr>
          <a:xfrm rot="16200000">
            <a:off x="2520018" y="3727843"/>
            <a:ext cx="963277" cy="546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77" dirty="0">
                <a:latin typeface="Helvetica" panose="020B0604020202020204" pitchFamily="34" charset="0"/>
                <a:cs typeface="Helvetica" panose="020B0604020202020204" pitchFamily="34" charset="0"/>
              </a:rPr>
              <a:t>LT-HT(-)</a:t>
            </a:r>
          </a:p>
          <a:p>
            <a:r>
              <a:rPr lang="en-US" altLang="ja-JP" sz="1477" dirty="0">
                <a:latin typeface="Helvetica" panose="020B0604020202020204" pitchFamily="34" charset="0"/>
                <a:cs typeface="Helvetica" panose="020B0604020202020204" pitchFamily="34" charset="0"/>
              </a:rPr>
              <a:t>LT-HG(+)</a:t>
            </a:r>
            <a:endParaRPr kumimoji="1" lang="ja-JP" altLang="en-US" sz="1477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53EC900-BCE1-FCF8-D0F9-BB1C121BB376}"/>
              </a:ext>
            </a:extLst>
          </p:cNvPr>
          <p:cNvSpPr txBox="1"/>
          <p:nvPr/>
        </p:nvSpPr>
        <p:spPr>
          <a:xfrm rot="16200000">
            <a:off x="3789383" y="3727844"/>
            <a:ext cx="963277" cy="546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77" dirty="0">
                <a:latin typeface="Helvetica" panose="020B0604020202020204" pitchFamily="34" charset="0"/>
                <a:cs typeface="Helvetica" panose="020B0604020202020204" pitchFamily="34" charset="0"/>
              </a:rPr>
              <a:t>LT-HT(-)</a:t>
            </a:r>
          </a:p>
          <a:p>
            <a:r>
              <a:rPr lang="en-US" altLang="ja-JP" sz="1477" dirty="0">
                <a:latin typeface="Helvetica" panose="020B0604020202020204" pitchFamily="34" charset="0"/>
                <a:cs typeface="Helvetica" panose="020B0604020202020204" pitchFamily="34" charset="0"/>
              </a:rPr>
              <a:t>LT-HG(+)</a:t>
            </a:r>
            <a:endParaRPr kumimoji="1" lang="ja-JP" altLang="en-US" sz="1477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CE13671-E673-B1AE-6060-51BFC3068E79}"/>
              </a:ext>
            </a:extLst>
          </p:cNvPr>
          <p:cNvSpPr txBox="1"/>
          <p:nvPr/>
        </p:nvSpPr>
        <p:spPr>
          <a:xfrm rot="16200000">
            <a:off x="5006407" y="3727844"/>
            <a:ext cx="963277" cy="546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77" dirty="0">
                <a:latin typeface="Helvetica" panose="020B0604020202020204" pitchFamily="34" charset="0"/>
                <a:cs typeface="Helvetica" panose="020B0604020202020204" pitchFamily="34" charset="0"/>
              </a:rPr>
              <a:t>LT-HT(-)</a:t>
            </a:r>
          </a:p>
          <a:p>
            <a:r>
              <a:rPr lang="en-US" altLang="ja-JP" sz="1477" dirty="0">
                <a:latin typeface="Helvetica" panose="020B0604020202020204" pitchFamily="34" charset="0"/>
                <a:cs typeface="Helvetica" panose="020B0604020202020204" pitchFamily="34" charset="0"/>
              </a:rPr>
              <a:t>LT-HG(+)</a:t>
            </a:r>
            <a:endParaRPr kumimoji="1" lang="ja-JP" altLang="en-US" sz="1477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9A2BA42-A2B3-51A7-045A-096F09BA51B4}"/>
              </a:ext>
            </a:extLst>
          </p:cNvPr>
          <p:cNvSpPr txBox="1"/>
          <p:nvPr/>
        </p:nvSpPr>
        <p:spPr>
          <a:xfrm rot="16200000">
            <a:off x="6265961" y="3727844"/>
            <a:ext cx="963277" cy="546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77" dirty="0">
                <a:latin typeface="Helvetica" panose="020B0604020202020204" pitchFamily="34" charset="0"/>
                <a:cs typeface="Helvetica" panose="020B0604020202020204" pitchFamily="34" charset="0"/>
              </a:rPr>
              <a:t>LT-HT(-)</a:t>
            </a:r>
          </a:p>
          <a:p>
            <a:r>
              <a:rPr lang="en-US" altLang="ja-JP" sz="1477" dirty="0">
                <a:latin typeface="Helvetica" panose="020B0604020202020204" pitchFamily="34" charset="0"/>
                <a:cs typeface="Helvetica" panose="020B0604020202020204" pitchFamily="34" charset="0"/>
              </a:rPr>
              <a:t>LT-HG(+)</a:t>
            </a:r>
            <a:endParaRPr kumimoji="1" lang="ja-JP" altLang="en-US" sz="1477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188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</TotalTime>
  <Words>122</Words>
  <Application>Microsoft Office PowerPoint</Application>
  <PresentationFormat>画面に合わせる (4:3)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Helvetica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福永 ひとみ</dc:creator>
  <cp:lastModifiedBy>福永 ひとみ</cp:lastModifiedBy>
  <cp:revision>2</cp:revision>
  <dcterms:created xsi:type="dcterms:W3CDTF">2023-07-06T09:18:58Z</dcterms:created>
  <dcterms:modified xsi:type="dcterms:W3CDTF">2023-07-06T10:26:55Z</dcterms:modified>
</cp:coreProperties>
</file>