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6" d="100"/>
          <a:sy n="66" d="100"/>
        </p:scale>
        <p:origin x="1304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92550087695489E-2"/>
          <c:y val="3.7947623044556539E-2"/>
          <c:w val="0.92516809073892192"/>
          <c:h val="0.59267233300465316"/>
        </c:manualLayout>
      </c:layout>
      <c:lineChart>
        <c:grouping val="standard"/>
        <c:varyColors val="0"/>
        <c:ser>
          <c:idx val="0"/>
          <c:order val="0"/>
          <c:tx>
            <c:strRef>
              <c:f>BWBGLまとめ!$AI$27</c:f>
              <c:strCache>
                <c:ptCount val="1"/>
                <c:pt idx="0">
                  <c:v>LT-HG(-)</c:v>
                </c:pt>
              </c:strCache>
            </c:strRef>
          </c:tx>
          <c:spPr>
            <a:ln w="254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BWBGLまとめ!$AJ$26:$AM$26</c:f>
              <c:strCache>
                <c:ptCount val="4"/>
                <c:pt idx="0">
                  <c:v>pre-STZ inj</c:v>
                </c:pt>
                <c:pt idx="1">
                  <c:v>1W-STZ inj</c:v>
                </c:pt>
                <c:pt idx="2">
                  <c:v>1M-STZ inj</c:v>
                </c:pt>
                <c:pt idx="3">
                  <c:v>2W-STZ inj</c:v>
                </c:pt>
              </c:strCache>
            </c:strRef>
          </c:cat>
          <c:val>
            <c:numRef>
              <c:f>BWBGLまとめ!$AJ$27:$AM$27</c:f>
              <c:numCache>
                <c:formatCode>General</c:formatCode>
                <c:ptCount val="4"/>
                <c:pt idx="0">
                  <c:v>21.667058823529405</c:v>
                </c:pt>
                <c:pt idx="1">
                  <c:v>22.321875000000002</c:v>
                </c:pt>
                <c:pt idx="2">
                  <c:v>24.504545454545454</c:v>
                </c:pt>
                <c:pt idx="3">
                  <c:v>26.220555555555556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59-491C-AD43-51FE790D573C}"/>
            </c:ext>
          </c:extLst>
        </c:ser>
        <c:ser>
          <c:idx val="1"/>
          <c:order val="1"/>
          <c:tx>
            <c:strRef>
              <c:f>BWBGLまとめ!$AI$28</c:f>
              <c:strCache>
                <c:ptCount val="1"/>
                <c:pt idx="0">
                  <c:v>LT-HG(+)</c:v>
                </c:pt>
              </c:strCache>
            </c:strRef>
          </c:tx>
          <c:spPr>
            <a:ln w="25400" cap="rnd">
              <a:solidFill>
                <a:schemeClr val="tx1"/>
              </a:solidFill>
              <a:prstDash val="dash"/>
              <a:round/>
            </a:ln>
            <a:effectLst/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Lit>
                <c:formatCode>General</c:formatCode>
                <c:ptCount val="1"/>
                <c:pt idx="0">
                  <c:v>1</c:v>
                </c:pt>
              </c:numLit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BWBGLまとめ!$AJ$26:$AM$26</c:f>
              <c:strCache>
                <c:ptCount val="4"/>
                <c:pt idx="0">
                  <c:v>pre-STZ inj</c:v>
                </c:pt>
                <c:pt idx="1">
                  <c:v>1W-STZ inj</c:v>
                </c:pt>
                <c:pt idx="2">
                  <c:v>1M-STZ inj</c:v>
                </c:pt>
                <c:pt idx="3">
                  <c:v>2W-STZ inj</c:v>
                </c:pt>
              </c:strCache>
            </c:strRef>
          </c:cat>
          <c:val>
            <c:numRef>
              <c:f>BWBGLまとめ!$AJ$28:$AM$28</c:f>
              <c:numCache>
                <c:formatCode>General</c:formatCode>
                <c:ptCount val="4"/>
                <c:pt idx="0">
                  <c:v>20.976666666666667</c:v>
                </c:pt>
                <c:pt idx="1">
                  <c:v>20.296666666666667</c:v>
                </c:pt>
                <c:pt idx="2">
                  <c:v>20.296666666666667</c:v>
                </c:pt>
                <c:pt idx="3">
                  <c:v>20.501176470588234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59-491C-AD43-51FE790D57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1144112"/>
        <c:axId val="611145552"/>
      </c:lineChart>
      <c:catAx>
        <c:axId val="61114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11145552"/>
        <c:crosses val="autoZero"/>
        <c:auto val="1"/>
        <c:lblAlgn val="ctr"/>
        <c:lblOffset val="100"/>
        <c:noMultiLvlLbl val="0"/>
      </c:catAx>
      <c:valAx>
        <c:axId val="611145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1114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912129442548545"/>
          <c:y val="0.77460959039927857"/>
          <c:w val="0.4474367120654465"/>
          <c:h val="8.73990530750613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BC70C-58F0-496C-8577-9138525914F8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D893A-7368-41D7-86B2-3BC7A3B8D6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286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50μ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708525-B795-4D54-B8FA-9585E3B3477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7136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4602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052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8502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573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36397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953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55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767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195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1783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0758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ADD01-42DD-4680-B518-CB042AED5139}" type="datetimeFigureOut">
              <a:rPr kumimoji="1" lang="ja-JP" altLang="en-US" smtClean="0"/>
              <a:t>2023/7/6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0A9A2-340D-4306-8BAD-6920D389AAE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367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6E46133-CFD1-1E2A-CF83-CA552AEB38E3}"/>
              </a:ext>
            </a:extLst>
          </p:cNvPr>
          <p:cNvSpPr txBox="1"/>
          <p:nvPr/>
        </p:nvSpPr>
        <p:spPr>
          <a:xfrm>
            <a:off x="589280" y="409984"/>
            <a:ext cx="3117728" cy="376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846" b="1" i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b</a:t>
            </a:r>
            <a:endParaRPr kumimoji="1" lang="ja-JP" altLang="en-US" sz="1846" b="1" i="1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8E506B6-6743-8B88-CD07-B59EF53494A4}"/>
              </a:ext>
            </a:extLst>
          </p:cNvPr>
          <p:cNvSpPr txBox="1"/>
          <p:nvPr/>
        </p:nvSpPr>
        <p:spPr>
          <a:xfrm>
            <a:off x="589279" y="4459787"/>
            <a:ext cx="7949483" cy="188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662" b="1" dirty="0">
                <a:latin typeface="Helvetica" panose="020B0604020202020204" pitchFamily="34" charset="0"/>
                <a:cs typeface="Helvetica" panose="020B0604020202020204" pitchFamily="34" charset="0"/>
              </a:rPr>
              <a:t>Supplemental Data. b</a:t>
            </a:r>
          </a:p>
          <a:p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Mice characteristics. Line graph is  mean of body weight (BW). The BW in mice with long-term </a:t>
            </a:r>
            <a:r>
              <a:rPr lang="en-US" altLang="ja-JP" sz="1662" dirty="0" err="1">
                <a:latin typeface="Helvetica" panose="020B0604020202020204" pitchFamily="34" charset="0"/>
                <a:cs typeface="Helvetica" panose="020B0604020202020204" pitchFamily="34" charset="0"/>
              </a:rPr>
              <a:t>hyperglycaemia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 (LT-HG) are significantly lighter than mice without LT-HG after streptozotocin (STZ) administration.</a:t>
            </a:r>
            <a:r>
              <a:rPr lang="ja-JP" altLang="en-US" sz="1662" dirty="0">
                <a:latin typeface="Helvetica" panose="020B0604020202020204" pitchFamily="34" charset="0"/>
                <a:cs typeface="Helvetica" panose="020B0604020202020204" pitchFamily="34" charset="0"/>
              </a:rPr>
              <a:t>　</a:t>
            </a:r>
            <a:r>
              <a:rPr lang="en-US" altLang="ja-JP" sz="1662" dirty="0">
                <a:solidFill>
                  <a:srgbClr val="000000"/>
                </a:solidFill>
                <a:latin typeface="Helvetica" panose="020B0604020202020204" pitchFamily="34" charset="0"/>
                <a:ea typeface="ＭＳ 明朝" panose="02020609040205080304" pitchFamily="17" charset="-128"/>
                <a:cs typeface="Helvetica" panose="020B0604020202020204" pitchFamily="34" charset="0"/>
              </a:rPr>
              <a:t>*: p &lt; 0.05. N.S: no significant difference.</a:t>
            </a:r>
            <a:r>
              <a:rPr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 Pre-STZ inj: before STZ injection, 1W-STZ inj: 1 week after STZ injection, 1M-STZ inj: 1 month after STZ injection, 2M-STZ inj: 2 months after STZ injection.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0070A2-A0B7-DB54-2B62-FF83476490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578" y="1185251"/>
            <a:ext cx="348909" cy="45583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4684EAD-504D-48F6-3745-897DC86FE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576" y="1189074"/>
            <a:ext cx="348909" cy="45583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09D009B7-0681-66A9-DDE6-2FBF9872E1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318" y="1191986"/>
            <a:ext cx="348909" cy="45583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89ECF86-E42B-9BE7-1ADF-EA09D78AC5BF}"/>
              </a:ext>
            </a:extLst>
          </p:cNvPr>
          <p:cNvSpPr txBox="1"/>
          <p:nvPr/>
        </p:nvSpPr>
        <p:spPr>
          <a:xfrm rot="16200000">
            <a:off x="738420" y="2517849"/>
            <a:ext cx="1665841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>
                <a:latin typeface="Helvetica" panose="020B0604020202020204" pitchFamily="34" charset="0"/>
                <a:cs typeface="Helvetica" panose="020B0604020202020204" pitchFamily="34" charset="0"/>
              </a:rPr>
              <a:t>Body weight (g)</a:t>
            </a:r>
            <a:endParaRPr kumimoji="1" lang="ja-JP" altLang="en-US" sz="1662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F8288DB1-983E-50B4-19B6-D9D5FC54C71C}"/>
              </a:ext>
            </a:extLst>
          </p:cNvPr>
          <p:cNvCxnSpPr/>
          <p:nvPr/>
        </p:nvCxnSpPr>
        <p:spPr>
          <a:xfrm>
            <a:off x="2806996" y="1428984"/>
            <a:ext cx="27481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240507-EC2D-69DA-90CF-C8AB668469F1}"/>
              </a:ext>
            </a:extLst>
          </p:cNvPr>
          <p:cNvSpPr txBox="1"/>
          <p:nvPr/>
        </p:nvSpPr>
        <p:spPr>
          <a:xfrm>
            <a:off x="2708840" y="1105010"/>
            <a:ext cx="529312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62" dirty="0"/>
              <a:t>N.S.</a:t>
            </a:r>
            <a:endParaRPr kumimoji="1" lang="ja-JP" altLang="en-US" sz="1662" dirty="0"/>
          </a:p>
        </p:txBody>
      </p:sp>
      <p:graphicFrame>
        <p:nvGraphicFramePr>
          <p:cNvPr id="7" name="グラフ 6">
            <a:extLst>
              <a:ext uri="{FF2B5EF4-FFF2-40B4-BE49-F238E27FC236}">
                <a16:creationId xmlns:a16="http://schemas.microsoft.com/office/drawing/2014/main" id="{4FB2A4CC-9A89-41E1-F420-4EA0F4A1C148}"/>
              </a:ext>
            </a:extLst>
          </p:cNvPr>
          <p:cNvGraphicFramePr>
            <a:graphicFrameLocks/>
          </p:cNvGraphicFramePr>
          <p:nvPr/>
        </p:nvGraphicFramePr>
        <p:xfrm>
          <a:off x="1933255" y="1336395"/>
          <a:ext cx="5478222" cy="3398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35078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</TotalTime>
  <Words>103</Words>
  <Application>Microsoft Office PowerPoint</Application>
  <PresentationFormat>画面に合わせる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Helvetica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福永 ひとみ</dc:creator>
  <cp:lastModifiedBy>福永 ひとみ</cp:lastModifiedBy>
  <cp:revision>2</cp:revision>
  <dcterms:created xsi:type="dcterms:W3CDTF">2023-07-06T09:54:21Z</dcterms:created>
  <dcterms:modified xsi:type="dcterms:W3CDTF">2023-07-06T10:26:27Z</dcterms:modified>
</cp:coreProperties>
</file>