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434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6" d="100"/>
          <a:sy n="66" d="100"/>
        </p:scale>
        <p:origin x="1304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19AE9F-AC12-4C33-9E6D-CC98E1D4DF5E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BF5A5D-24FB-4A90-A666-46B9A61319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3045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50μ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708525-B795-4D54-B8FA-9585E3B3477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5760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DB8-F2A2-4027-9565-CCB449A24D88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4CFF-10C4-4D04-A576-3840E72E69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0410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DB8-F2A2-4027-9565-CCB449A24D88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4CFF-10C4-4D04-A576-3840E72E69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0755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DB8-F2A2-4027-9565-CCB449A24D88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4CFF-10C4-4D04-A576-3840E72E69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6887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DB8-F2A2-4027-9565-CCB449A24D88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4CFF-10C4-4D04-A576-3840E72E69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5830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DB8-F2A2-4027-9565-CCB449A24D88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4CFF-10C4-4D04-A576-3840E72E69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4960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DB8-F2A2-4027-9565-CCB449A24D88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4CFF-10C4-4D04-A576-3840E72E69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7435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DB8-F2A2-4027-9565-CCB449A24D88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4CFF-10C4-4D04-A576-3840E72E69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1098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DB8-F2A2-4027-9565-CCB449A24D88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4CFF-10C4-4D04-A576-3840E72E69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6656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DB8-F2A2-4027-9565-CCB449A24D88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4CFF-10C4-4D04-A576-3840E72E69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3628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DB8-F2A2-4027-9565-CCB449A24D88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4CFF-10C4-4D04-A576-3840E72E69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1605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B3DB8-F2A2-4027-9565-CCB449A24D88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04CFF-10C4-4D04-A576-3840E72E69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1166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B3DB8-F2A2-4027-9565-CCB449A24D88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04CFF-10C4-4D04-A576-3840E72E69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8042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コンテンツ プレースホルダー 10">
            <a:extLst>
              <a:ext uri="{FF2B5EF4-FFF2-40B4-BE49-F238E27FC236}">
                <a16:creationId xmlns:a16="http://schemas.microsoft.com/office/drawing/2014/main" id="{9BB9C27A-E866-BAC2-E2BD-89D8CC682C39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/>
          <a:srcRect l="150" t="31721" r="59247" b="1292"/>
          <a:stretch/>
        </p:blipFill>
        <p:spPr>
          <a:xfrm>
            <a:off x="1396647" y="2531436"/>
            <a:ext cx="2875026" cy="1654892"/>
          </a:xfrm>
          <a:prstGeom prst="rect">
            <a:avLst/>
          </a:prstGeom>
        </p:spPr>
      </p:pic>
      <p:pic>
        <p:nvPicPr>
          <p:cNvPr id="3" name="コンテンツ プレースホルダー 10">
            <a:extLst>
              <a:ext uri="{FF2B5EF4-FFF2-40B4-BE49-F238E27FC236}">
                <a16:creationId xmlns:a16="http://schemas.microsoft.com/office/drawing/2014/main" id="{9E18FCB1-A736-FD48-7DA6-69ABB4205D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268" t="15003" r="9028" b="16926"/>
          <a:stretch/>
        </p:blipFill>
        <p:spPr>
          <a:xfrm>
            <a:off x="4594373" y="2543540"/>
            <a:ext cx="2875026" cy="165455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9C60088-3371-1F35-F5AB-AD5EC1621EC6}"/>
              </a:ext>
            </a:extLst>
          </p:cNvPr>
          <p:cNvSpPr txBox="1"/>
          <p:nvPr/>
        </p:nvSpPr>
        <p:spPr>
          <a:xfrm>
            <a:off x="2359611" y="1059726"/>
            <a:ext cx="1065997" cy="348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62" dirty="0">
                <a:latin typeface="Helvetica" panose="020B0604020202020204" pitchFamily="34" charset="0"/>
                <a:cs typeface="Helvetica" panose="020B0604020202020204" pitchFamily="34" charset="0"/>
              </a:rPr>
              <a:t>LT-HG (-)</a:t>
            </a:r>
            <a:endParaRPr kumimoji="1" lang="ja-JP" altLang="en-US" sz="1662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52EAFB2-0939-AC65-3A8E-EB5AD29D14CE}"/>
              </a:ext>
            </a:extLst>
          </p:cNvPr>
          <p:cNvSpPr txBox="1"/>
          <p:nvPr/>
        </p:nvSpPr>
        <p:spPr>
          <a:xfrm>
            <a:off x="5550688" y="1059726"/>
            <a:ext cx="1120500" cy="348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62" dirty="0">
                <a:latin typeface="Helvetica" panose="020B0604020202020204" pitchFamily="34" charset="0"/>
                <a:cs typeface="Helvetica" panose="020B0604020202020204" pitchFamily="34" charset="0"/>
              </a:rPr>
              <a:t>LT-HG (+)</a:t>
            </a:r>
            <a:endParaRPr kumimoji="1" lang="ja-JP" altLang="en-US" sz="1662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8" name="コンテンツ プレースホルダー 9">
            <a:extLst>
              <a:ext uri="{FF2B5EF4-FFF2-40B4-BE49-F238E27FC236}">
                <a16:creationId xmlns:a16="http://schemas.microsoft.com/office/drawing/2014/main" id="{4135FC7E-1978-5A7B-E617-DD318BC3C2E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6" b="12565"/>
          <a:stretch/>
        </p:blipFill>
        <p:spPr>
          <a:xfrm>
            <a:off x="1396647" y="1442180"/>
            <a:ext cx="2875026" cy="1057154"/>
          </a:xfrm>
          <a:prstGeom prst="rect">
            <a:avLst/>
          </a:prstGeom>
        </p:spPr>
      </p:pic>
      <p:pic>
        <p:nvPicPr>
          <p:cNvPr id="19" name="コンテンツ プレースホルダー 7">
            <a:extLst>
              <a:ext uri="{FF2B5EF4-FFF2-40B4-BE49-F238E27FC236}">
                <a16:creationId xmlns:a16="http://schemas.microsoft.com/office/drawing/2014/main" id="{D69566A9-90B2-835F-B8BB-9FDB76E48D3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09" b="21251"/>
          <a:stretch/>
        </p:blipFill>
        <p:spPr>
          <a:xfrm>
            <a:off x="4586334" y="1440244"/>
            <a:ext cx="2875026" cy="1057154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6E46133-CFD1-1E2A-CF83-CA552AEB38E3}"/>
              </a:ext>
            </a:extLst>
          </p:cNvPr>
          <p:cNvSpPr txBox="1"/>
          <p:nvPr/>
        </p:nvSpPr>
        <p:spPr>
          <a:xfrm>
            <a:off x="226363" y="409984"/>
            <a:ext cx="3117728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846" b="1" i="1" dirty="0">
                <a:latin typeface="Helvetica" panose="020B0604020202020204" pitchFamily="34" charset="0"/>
                <a:cs typeface="Helvetica" panose="020B0604020202020204" pitchFamily="34" charset="0"/>
              </a:rPr>
              <a:t>Supplemental Data. c</a:t>
            </a:r>
            <a:endParaRPr kumimoji="1" lang="ja-JP" altLang="en-US" sz="1846" b="1" i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CCD3DB6-3ECE-A0B9-00FD-1DE563CAA504}"/>
              </a:ext>
            </a:extLst>
          </p:cNvPr>
          <p:cNvSpPr txBox="1"/>
          <p:nvPr/>
        </p:nvSpPr>
        <p:spPr>
          <a:xfrm>
            <a:off x="471103" y="5014345"/>
            <a:ext cx="8106918" cy="1371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662" b="1" dirty="0">
                <a:latin typeface="Helvetica" panose="020B0604020202020204" pitchFamily="34" charset="0"/>
                <a:cs typeface="Helvetica" panose="020B0604020202020204" pitchFamily="34" charset="0"/>
              </a:rPr>
              <a:t>Supplemental Data. c</a:t>
            </a:r>
          </a:p>
          <a:p>
            <a:r>
              <a:rPr lang="en-US" altLang="ja-JP" sz="1662" dirty="0">
                <a:latin typeface="Helvetica" panose="020B0604020202020204" pitchFamily="34" charset="0"/>
                <a:cs typeface="Helvetica" panose="020B0604020202020204" pitchFamily="34" charset="0"/>
              </a:rPr>
              <a:t>Femoral bone image. The upper panels show radiological images and the lower panels show hematoxylin-eosin images. The right panels show mice with long-term </a:t>
            </a:r>
            <a:r>
              <a:rPr lang="en-US" altLang="ja-JP" sz="1662" dirty="0" err="1">
                <a:latin typeface="Helvetica" panose="020B0604020202020204" pitchFamily="34" charset="0"/>
                <a:cs typeface="Helvetica" panose="020B0604020202020204" pitchFamily="34" charset="0"/>
              </a:rPr>
              <a:t>hyperglycaemia</a:t>
            </a:r>
            <a:r>
              <a:rPr lang="en-US" altLang="ja-JP" sz="1662" dirty="0">
                <a:latin typeface="Helvetica" panose="020B0604020202020204" pitchFamily="34" charset="0"/>
                <a:cs typeface="Helvetica" panose="020B0604020202020204" pitchFamily="34" charset="0"/>
              </a:rPr>
              <a:t> (LT-HG)  and the left panels show mice without LT-HG. The femoral cortex is stained pink. The femoral bone of mice with LT-HG are markedly thinned.</a:t>
            </a:r>
          </a:p>
        </p:txBody>
      </p:sp>
    </p:spTree>
    <p:extLst>
      <p:ext uri="{BB962C8B-B14F-4D97-AF65-F5344CB8AC3E}">
        <p14:creationId xmlns:p14="http://schemas.microsoft.com/office/powerpoint/2010/main" val="2184235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12</TotalTime>
  <Words>70</Words>
  <Application>Microsoft Office PowerPoint</Application>
  <PresentationFormat>画面に合わせる (4:3)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Arial</vt:lpstr>
      <vt:lpstr>Calibri</vt:lpstr>
      <vt:lpstr>Calibri Light</vt:lpstr>
      <vt:lpstr>Helvetica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福永 ひとみ</dc:creator>
  <cp:lastModifiedBy>福永 ひとみ</cp:lastModifiedBy>
  <cp:revision>2</cp:revision>
  <dcterms:created xsi:type="dcterms:W3CDTF">2023-07-06T04:02:05Z</dcterms:created>
  <dcterms:modified xsi:type="dcterms:W3CDTF">2023-07-06T10:20:30Z</dcterms:modified>
</cp:coreProperties>
</file>