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5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30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B7FF5-3F7A-4E1D-B88B-3F49581A5CA6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E4FD1-3254-479D-9B45-3047FF1874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987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08525-B795-4D54-B8FA-9585E3B3477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718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475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65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21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2500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7572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36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01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129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454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629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46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A55EA-C65C-436D-840D-009DDB99F024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8F116-B44D-43E4-9F25-227EB5081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32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9F778E6-A17F-4C27-D7CB-5EEEBBF5804C}"/>
              </a:ext>
            </a:extLst>
          </p:cNvPr>
          <p:cNvGrpSpPr>
            <a:grpSpLocks noChangeAspect="1"/>
          </p:cNvGrpSpPr>
          <p:nvPr/>
        </p:nvGrpSpPr>
        <p:grpSpPr>
          <a:xfrm>
            <a:off x="777166" y="460997"/>
            <a:ext cx="7794125" cy="5587225"/>
            <a:chOff x="241366" y="107340"/>
            <a:chExt cx="9439811" cy="6766937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171051ED-DDC0-6A8C-E32B-10CDAE9AAD68}"/>
                </a:ext>
              </a:extLst>
            </p:cNvPr>
            <p:cNvSpPr txBox="1"/>
            <p:nvPr/>
          </p:nvSpPr>
          <p:spPr>
            <a:xfrm>
              <a:off x="3985781" y="107340"/>
              <a:ext cx="1780715" cy="387129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F2A1A49-06E9-9976-4B6F-671997B73910}"/>
                </a:ext>
              </a:extLst>
            </p:cNvPr>
            <p:cNvSpPr txBox="1"/>
            <p:nvPr/>
          </p:nvSpPr>
          <p:spPr>
            <a:xfrm>
              <a:off x="362001" y="2113854"/>
              <a:ext cx="1640194" cy="937730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(-)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653C44B-6681-2300-1449-4B4C0861A828}"/>
                </a:ext>
              </a:extLst>
            </p:cNvPr>
            <p:cNvSpPr txBox="1"/>
            <p:nvPr/>
          </p:nvSpPr>
          <p:spPr>
            <a:xfrm>
              <a:off x="2898272" y="2113854"/>
              <a:ext cx="1640194" cy="937730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3D5B500-14D5-F007-38AC-191C29B15F9E}"/>
                </a:ext>
              </a:extLst>
            </p:cNvPr>
            <p:cNvSpPr txBox="1"/>
            <p:nvPr/>
          </p:nvSpPr>
          <p:spPr>
            <a:xfrm>
              <a:off x="241366" y="4307397"/>
              <a:ext cx="1780715" cy="937730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Fracture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(-)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6791306-3BA4-23FE-253E-2280F83ED11C}"/>
                </a:ext>
              </a:extLst>
            </p:cNvPr>
            <p:cNvSpPr txBox="1"/>
            <p:nvPr/>
          </p:nvSpPr>
          <p:spPr>
            <a:xfrm>
              <a:off x="2777637" y="4307397"/>
              <a:ext cx="1780715" cy="937730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Fracture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D3B5514-CBB2-96A7-8645-2F05142A0BEB}"/>
                </a:ext>
              </a:extLst>
            </p:cNvPr>
            <p:cNvSpPr txBox="1"/>
            <p:nvPr/>
          </p:nvSpPr>
          <p:spPr>
            <a:xfrm>
              <a:off x="1427882" y="5661248"/>
              <a:ext cx="2324268" cy="1213029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post-fracture </a:t>
              </a:r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2W, </a:t>
              </a:r>
              <a:r>
                <a:rPr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3W</a:t>
              </a:r>
            </a:p>
            <a:p>
              <a:pPr algn="ctr"/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HE, IHC</a:t>
              </a:r>
            </a:p>
            <a:p>
              <a:pPr algn="ctr"/>
              <a:r>
                <a:rPr lang="en-US" altLang="ja-JP" sz="1477" b="1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(Fig. 2-4)</a:t>
              </a:r>
              <a:endParaRPr kumimoji="1" lang="ja-JP" altLang="en-US" sz="1477" b="1" i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885B00E-893C-855B-652F-65502AC62F2F}"/>
                </a:ext>
              </a:extLst>
            </p:cNvPr>
            <p:cNvSpPr txBox="1"/>
            <p:nvPr/>
          </p:nvSpPr>
          <p:spPr>
            <a:xfrm>
              <a:off x="5413400" y="2113854"/>
              <a:ext cx="1640194" cy="1213029"/>
            </a:xfrm>
            <a:prstGeom prst="rect">
              <a:avLst/>
            </a:prstGeom>
            <a:solidFill>
              <a:srgbClr val="4BFF21">
                <a:alpha val="20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GFP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5CC002D-0791-E3D5-A386-A22FB1A18AE4}"/>
                </a:ext>
              </a:extLst>
            </p:cNvPr>
            <p:cNvSpPr txBox="1"/>
            <p:nvPr/>
          </p:nvSpPr>
          <p:spPr>
            <a:xfrm>
              <a:off x="7866823" y="2113854"/>
              <a:ext cx="1640194" cy="1213029"/>
            </a:xfrm>
            <a:prstGeom prst="rect">
              <a:avLst/>
            </a:prstGeom>
            <a:solidFill>
              <a:srgbClr val="4BFF21">
                <a:alpha val="20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GFP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(-)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0B143206-E6A7-95F3-D48B-3B1A583EB1AB}"/>
                </a:ext>
              </a:extLst>
            </p:cNvPr>
            <p:cNvSpPr txBox="1"/>
            <p:nvPr/>
          </p:nvSpPr>
          <p:spPr>
            <a:xfrm>
              <a:off x="5651782" y="696057"/>
              <a:ext cx="3642583" cy="387129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Bone marrow transfer </a:t>
              </a:r>
              <a:r>
                <a:rPr lang="en-US" altLang="ja-JP" sz="1477" b="1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(</a:t>
              </a:r>
              <a:r>
                <a:rPr lang="en-US" altLang="ja-JP" sz="1477" b="1" i="1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Fig. 1c, d)</a:t>
              </a:r>
              <a:endParaRPr kumimoji="1" lang="ja-JP" altLang="en-US" sz="1477" b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BE2432A-EC1E-B6CE-52BB-B631A32A2476}"/>
                </a:ext>
              </a:extLst>
            </p:cNvPr>
            <p:cNvSpPr txBox="1"/>
            <p:nvPr/>
          </p:nvSpPr>
          <p:spPr>
            <a:xfrm>
              <a:off x="3245817" y="3444727"/>
              <a:ext cx="3388250" cy="387129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Fracture procedure </a:t>
              </a:r>
              <a:r>
                <a:rPr lang="en-US" altLang="ja-JP" sz="1477" b="1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(</a:t>
              </a:r>
              <a:r>
                <a:rPr lang="en-US" altLang="ja-JP" sz="1477" b="1" i="1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Fig. 1a, b)</a:t>
              </a:r>
              <a:endParaRPr kumimoji="1" lang="ja-JP" altLang="en-US" sz="1477" b="1" i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BA41F85-2E0A-A7CE-C345-7405E50F76F2}"/>
                </a:ext>
              </a:extLst>
            </p:cNvPr>
            <p:cNvSpPr txBox="1"/>
            <p:nvPr/>
          </p:nvSpPr>
          <p:spPr>
            <a:xfrm>
              <a:off x="5310277" y="4270815"/>
              <a:ext cx="1780715" cy="1213029"/>
            </a:xfrm>
            <a:prstGeom prst="rect">
              <a:avLst/>
            </a:prstGeom>
            <a:solidFill>
              <a:srgbClr val="4BFF21">
                <a:alpha val="20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Fracture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GFP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C074CB1-25B7-523A-2ACF-80E5B272BC05}"/>
                </a:ext>
              </a:extLst>
            </p:cNvPr>
            <p:cNvSpPr txBox="1"/>
            <p:nvPr/>
          </p:nvSpPr>
          <p:spPr>
            <a:xfrm>
              <a:off x="7746188" y="4270815"/>
              <a:ext cx="1780715" cy="1213029"/>
            </a:xfrm>
            <a:prstGeom prst="rect">
              <a:avLst/>
            </a:prstGeom>
            <a:solidFill>
              <a:srgbClr val="4BFF21">
                <a:alpha val="20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Fracture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GFP (+)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LT-HG (-)</a:t>
              </a:r>
            </a:p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C57/BL6J mice</a:t>
              </a:r>
            </a:p>
          </p:txBody>
        </p: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5FE04355-CACC-7DA3-359B-88146A2CC701}"/>
                </a:ext>
              </a:extLst>
            </p:cNvPr>
            <p:cNvCxnSpPr>
              <a:cxnSpLocks/>
              <a:stCxn id="3" idx="2"/>
              <a:endCxn id="7" idx="0"/>
            </p:cNvCxnSpPr>
            <p:nvPr/>
          </p:nvCxnSpPr>
          <p:spPr>
            <a:xfrm flipH="1">
              <a:off x="1182098" y="494469"/>
              <a:ext cx="3694041" cy="1619385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線コネクタ 20">
              <a:extLst>
                <a:ext uri="{FF2B5EF4-FFF2-40B4-BE49-F238E27FC236}">
                  <a16:creationId xmlns:a16="http://schemas.microsoft.com/office/drawing/2014/main" id="{B89F252F-ABA1-BB1A-3464-B0BDAC3066B0}"/>
                </a:ext>
              </a:extLst>
            </p:cNvPr>
            <p:cNvCxnSpPr>
              <a:cxnSpLocks/>
              <a:stCxn id="122" idx="2"/>
              <a:endCxn id="8" idx="0"/>
            </p:cNvCxnSpPr>
            <p:nvPr/>
          </p:nvCxnSpPr>
          <p:spPr>
            <a:xfrm flipH="1">
              <a:off x="3718369" y="1697488"/>
              <a:ext cx="1188358" cy="416366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3229AA8C-20F4-A257-3FDD-647074A44402}"/>
                </a:ext>
              </a:extLst>
            </p:cNvPr>
            <p:cNvCxnSpPr>
              <a:cxnSpLocks/>
              <a:stCxn id="122" idx="0"/>
              <a:endCxn id="3" idx="2"/>
            </p:cNvCxnSpPr>
            <p:nvPr/>
          </p:nvCxnSpPr>
          <p:spPr>
            <a:xfrm flipH="1" flipV="1">
              <a:off x="4876140" y="494469"/>
              <a:ext cx="30587" cy="815890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06BDBF26-9E04-AF9B-457B-195C3DFB25CF}"/>
                </a:ext>
              </a:extLst>
            </p:cNvPr>
            <p:cNvCxnSpPr>
              <a:cxnSpLocks/>
              <a:stCxn id="122" idx="2"/>
              <a:endCxn id="13" idx="0"/>
            </p:cNvCxnSpPr>
            <p:nvPr/>
          </p:nvCxnSpPr>
          <p:spPr>
            <a:xfrm>
              <a:off x="4906727" y="1697488"/>
              <a:ext cx="1326770" cy="416366"/>
            </a:xfrm>
            <a:prstGeom prst="line">
              <a:avLst/>
            </a:prstGeom>
            <a:ln w="31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B9ED0727-783B-A051-3360-283592D7606F}"/>
                </a:ext>
              </a:extLst>
            </p:cNvPr>
            <p:cNvCxnSpPr>
              <a:cxnSpLocks/>
              <a:stCxn id="15" idx="2"/>
              <a:endCxn id="14" idx="0"/>
            </p:cNvCxnSpPr>
            <p:nvPr/>
          </p:nvCxnSpPr>
          <p:spPr>
            <a:xfrm>
              <a:off x="7473074" y="1083186"/>
              <a:ext cx="1213846" cy="1030668"/>
            </a:xfrm>
            <a:prstGeom prst="line">
              <a:avLst/>
            </a:prstGeom>
            <a:ln w="31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EC773B0A-2CFC-050D-B9C3-2DC82F2E3C79}"/>
                </a:ext>
              </a:extLst>
            </p:cNvPr>
            <p:cNvCxnSpPr>
              <a:cxnSpLocks/>
              <a:stCxn id="14" idx="2"/>
              <a:endCxn id="16" idx="0"/>
            </p:cNvCxnSpPr>
            <p:nvPr/>
          </p:nvCxnSpPr>
          <p:spPr>
            <a:xfrm flipH="1">
              <a:off x="4939943" y="3326883"/>
              <a:ext cx="3746978" cy="117844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A79519CB-3C7A-24A7-4E9C-A4896FA2184A}"/>
                </a:ext>
              </a:extLst>
            </p:cNvPr>
            <p:cNvCxnSpPr>
              <a:cxnSpLocks/>
              <a:stCxn id="13" idx="2"/>
              <a:endCxn id="16" idx="0"/>
            </p:cNvCxnSpPr>
            <p:nvPr/>
          </p:nvCxnSpPr>
          <p:spPr>
            <a:xfrm flipH="1">
              <a:off x="4939943" y="3326883"/>
              <a:ext cx="1293554" cy="117844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D5B80A0B-03BA-A023-BBCF-0AF0B7828588}"/>
                </a:ext>
              </a:extLst>
            </p:cNvPr>
            <p:cNvCxnSpPr>
              <a:cxnSpLocks/>
              <a:stCxn id="8" idx="2"/>
              <a:endCxn id="16" idx="0"/>
            </p:cNvCxnSpPr>
            <p:nvPr/>
          </p:nvCxnSpPr>
          <p:spPr>
            <a:xfrm>
              <a:off x="3718369" y="3051584"/>
              <a:ext cx="1221574" cy="393144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コネクタ 34">
              <a:extLst>
                <a:ext uri="{FF2B5EF4-FFF2-40B4-BE49-F238E27FC236}">
                  <a16:creationId xmlns:a16="http://schemas.microsoft.com/office/drawing/2014/main" id="{E547C93E-BD79-8B2F-039D-7B53D67E5198}"/>
                </a:ext>
              </a:extLst>
            </p:cNvPr>
            <p:cNvCxnSpPr>
              <a:cxnSpLocks/>
              <a:stCxn id="7" idx="2"/>
              <a:endCxn id="16" idx="0"/>
            </p:cNvCxnSpPr>
            <p:nvPr/>
          </p:nvCxnSpPr>
          <p:spPr>
            <a:xfrm>
              <a:off x="1182098" y="3051584"/>
              <a:ext cx="3757844" cy="393144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85325143-06DB-0C9A-5559-6E43C1D29B3C}"/>
                </a:ext>
              </a:extLst>
            </p:cNvPr>
            <p:cNvCxnSpPr>
              <a:stCxn id="16" idx="2"/>
              <a:endCxn id="9" idx="0"/>
            </p:cNvCxnSpPr>
            <p:nvPr/>
          </p:nvCxnSpPr>
          <p:spPr>
            <a:xfrm flipH="1">
              <a:off x="1131724" y="3831857"/>
              <a:ext cx="3808218" cy="475540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B7060CD3-49A6-1367-AB99-AC4B68F63231}"/>
                </a:ext>
              </a:extLst>
            </p:cNvPr>
            <p:cNvCxnSpPr>
              <a:stCxn id="16" idx="2"/>
              <a:endCxn id="10" idx="0"/>
            </p:cNvCxnSpPr>
            <p:nvPr/>
          </p:nvCxnSpPr>
          <p:spPr>
            <a:xfrm flipH="1">
              <a:off x="3667995" y="3831857"/>
              <a:ext cx="1271948" cy="475540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B471F14B-A1D4-7801-6F81-B1EE6C5667D4}"/>
                </a:ext>
              </a:extLst>
            </p:cNvPr>
            <p:cNvCxnSpPr>
              <a:stCxn id="16" idx="2"/>
              <a:endCxn id="17" idx="0"/>
            </p:cNvCxnSpPr>
            <p:nvPr/>
          </p:nvCxnSpPr>
          <p:spPr>
            <a:xfrm>
              <a:off x="4939943" y="3831857"/>
              <a:ext cx="1260692" cy="438959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コネクタ 42">
              <a:extLst>
                <a:ext uri="{FF2B5EF4-FFF2-40B4-BE49-F238E27FC236}">
                  <a16:creationId xmlns:a16="http://schemas.microsoft.com/office/drawing/2014/main" id="{69A63566-0BF4-BA80-A4D8-B64B54B08B03}"/>
                </a:ext>
              </a:extLst>
            </p:cNvPr>
            <p:cNvCxnSpPr>
              <a:stCxn id="16" idx="2"/>
              <a:endCxn id="18" idx="0"/>
            </p:cNvCxnSpPr>
            <p:nvPr/>
          </p:nvCxnSpPr>
          <p:spPr>
            <a:xfrm>
              <a:off x="4939943" y="3831857"/>
              <a:ext cx="3696604" cy="438959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94E17E63-FCD9-AC5C-720C-8BBDCE51CE19}"/>
                </a:ext>
              </a:extLst>
            </p:cNvPr>
            <p:cNvCxnSpPr>
              <a:cxnSpLocks/>
              <a:stCxn id="9" idx="2"/>
              <a:endCxn id="12" idx="0"/>
            </p:cNvCxnSpPr>
            <p:nvPr/>
          </p:nvCxnSpPr>
          <p:spPr>
            <a:xfrm>
              <a:off x="1131724" y="5245127"/>
              <a:ext cx="1458292" cy="416121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65C3E234-F26A-9730-FD2C-AA90FE3E54BB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flipH="1">
              <a:off x="2590016" y="5245127"/>
              <a:ext cx="1077979" cy="416121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7841A710-71A8-12DB-50A4-715AD658D420}"/>
                </a:ext>
              </a:extLst>
            </p:cNvPr>
            <p:cNvSpPr txBox="1"/>
            <p:nvPr/>
          </p:nvSpPr>
          <p:spPr>
            <a:xfrm>
              <a:off x="5732507" y="116632"/>
              <a:ext cx="778918" cy="3871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N=</a:t>
              </a:r>
              <a:r>
                <a:rPr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30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3D6E80E-E199-7B11-5C86-72B017820008}"/>
                </a:ext>
              </a:extLst>
            </p:cNvPr>
            <p:cNvSpPr txBox="1"/>
            <p:nvPr/>
          </p:nvSpPr>
          <p:spPr>
            <a:xfrm>
              <a:off x="6481263" y="1798847"/>
              <a:ext cx="738245" cy="387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N=5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6FA8C23-E0CE-812F-2A39-8F22CA8A5FF1}"/>
                </a:ext>
              </a:extLst>
            </p:cNvPr>
            <p:cNvSpPr txBox="1"/>
            <p:nvPr/>
          </p:nvSpPr>
          <p:spPr>
            <a:xfrm>
              <a:off x="9012843" y="1778208"/>
              <a:ext cx="668334" cy="387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N=5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CD92E559-B509-1B4A-7EF3-98DE16E0DD9F}"/>
                </a:ext>
              </a:extLst>
            </p:cNvPr>
            <p:cNvSpPr txBox="1"/>
            <p:nvPr/>
          </p:nvSpPr>
          <p:spPr>
            <a:xfrm>
              <a:off x="2810272" y="1775566"/>
              <a:ext cx="836088" cy="387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N=</a:t>
              </a:r>
              <a:r>
                <a:rPr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10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9C0A788-DB86-5D6F-5094-74929AF46D2B}"/>
                </a:ext>
              </a:extLst>
            </p:cNvPr>
            <p:cNvSpPr txBox="1"/>
            <p:nvPr/>
          </p:nvSpPr>
          <p:spPr>
            <a:xfrm>
              <a:off x="289992" y="1775566"/>
              <a:ext cx="810541" cy="3871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N=</a:t>
              </a:r>
              <a:r>
                <a:rPr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10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54DCB11-B082-A469-FF5D-36AF37CA053E}"/>
                </a:ext>
              </a:extLst>
            </p:cNvPr>
            <p:cNvSpPr txBox="1"/>
            <p:nvPr/>
          </p:nvSpPr>
          <p:spPr>
            <a:xfrm>
              <a:off x="6373148" y="5674022"/>
              <a:ext cx="1964228" cy="937730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post-fracture </a:t>
              </a:r>
              <a:r>
                <a:rPr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3W</a:t>
              </a:r>
            </a:p>
            <a:p>
              <a:pPr algn="ctr"/>
              <a:r>
                <a:rPr kumimoji="1" lang="en-US" altLang="ja-JP" sz="1477" dirty="0">
                  <a:latin typeface="Helvetica" panose="020B0604020202020204" pitchFamily="34" charset="0"/>
                  <a:cs typeface="Helvetica" panose="020B0604020202020204" pitchFamily="34" charset="0"/>
                </a:rPr>
                <a:t>IHC</a:t>
              </a:r>
            </a:p>
            <a:p>
              <a:pPr algn="ctr"/>
              <a:r>
                <a:rPr lang="en-US" altLang="ja-JP" sz="1477" b="1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(Fig. 5</a:t>
              </a:r>
              <a:r>
                <a:rPr lang="ja-JP" altLang="en-US" sz="1477" b="1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，</a:t>
              </a:r>
              <a:r>
                <a:rPr lang="en-US" altLang="ja-JP" sz="1477" b="1" i="1" dirty="0">
                  <a:latin typeface="Helvetica" panose="020B0604020202020204" pitchFamily="34" charset="0"/>
                  <a:cs typeface="Helvetica" panose="020B0604020202020204" pitchFamily="34" charset="0"/>
                </a:rPr>
                <a:t>6)</a:t>
              </a:r>
              <a:endParaRPr kumimoji="1" lang="ja-JP" altLang="en-US" sz="1477" b="1" i="1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88" name="直線コネクタ 87">
              <a:extLst>
                <a:ext uri="{FF2B5EF4-FFF2-40B4-BE49-F238E27FC236}">
                  <a16:creationId xmlns:a16="http://schemas.microsoft.com/office/drawing/2014/main" id="{0BA0B74E-01D9-E4C0-8548-F95FFA8B25D4}"/>
                </a:ext>
              </a:extLst>
            </p:cNvPr>
            <p:cNvCxnSpPr>
              <a:cxnSpLocks/>
              <a:stCxn id="17" idx="2"/>
              <a:endCxn id="84" idx="0"/>
            </p:cNvCxnSpPr>
            <p:nvPr/>
          </p:nvCxnSpPr>
          <p:spPr>
            <a:xfrm>
              <a:off x="6200635" y="5483844"/>
              <a:ext cx="1154628" cy="190178"/>
            </a:xfrm>
            <a:prstGeom prst="line">
              <a:avLst/>
            </a:prstGeom>
            <a:ln w="31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8C3AC244-F225-84FE-9923-8CF237C8F987}"/>
                </a:ext>
              </a:extLst>
            </p:cNvPr>
            <p:cNvCxnSpPr>
              <a:cxnSpLocks/>
              <a:stCxn id="18" idx="2"/>
              <a:endCxn id="84" idx="0"/>
            </p:cNvCxnSpPr>
            <p:nvPr/>
          </p:nvCxnSpPr>
          <p:spPr>
            <a:xfrm flipH="1">
              <a:off x="7355263" y="5483844"/>
              <a:ext cx="1281284" cy="190178"/>
            </a:xfrm>
            <a:prstGeom prst="line">
              <a:avLst/>
            </a:prstGeom>
            <a:ln w="31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9D7D54D6-9F13-C77C-6F9B-2C61BD827F1F}"/>
                </a:ext>
              </a:extLst>
            </p:cNvPr>
            <p:cNvSpPr txBox="1"/>
            <p:nvPr/>
          </p:nvSpPr>
          <p:spPr>
            <a:xfrm>
              <a:off x="3069204" y="1310359"/>
              <a:ext cx="3675045" cy="387129"/>
            </a:xfrm>
            <a:prstGeom prst="rect">
              <a:avLst/>
            </a:prstGeom>
            <a:noFill/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77" kern="100" dirty="0">
                  <a:solidFill>
                    <a:srgbClr val="000000"/>
                  </a:solidFill>
                  <a:latin typeface="Helvetica" panose="020B0604020202020204" pitchFamily="34" charset="0"/>
                  <a:ea typeface="ＭＳ 明朝" panose="02020609040205080304" pitchFamily="17" charset="-128"/>
                  <a:cs typeface="Helvetica" panose="020B0604020202020204" pitchFamily="34" charset="0"/>
                </a:rPr>
                <a:t>Long term hyperglycemia (LT-HG)</a:t>
              </a:r>
              <a:endParaRPr kumimoji="1" lang="ja-JP" altLang="en-US" sz="1477" dirty="0"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cxnSp>
          <p:nvCxnSpPr>
            <p:cNvPr id="127" name="直線コネクタ 126">
              <a:extLst>
                <a:ext uri="{FF2B5EF4-FFF2-40B4-BE49-F238E27FC236}">
                  <a16:creationId xmlns:a16="http://schemas.microsoft.com/office/drawing/2014/main" id="{77556265-E484-DBC6-DEDB-25E05D36D034}"/>
                </a:ext>
              </a:extLst>
            </p:cNvPr>
            <p:cNvCxnSpPr>
              <a:cxnSpLocks/>
              <a:stCxn id="3" idx="2"/>
              <a:endCxn id="15" idx="0"/>
            </p:cNvCxnSpPr>
            <p:nvPr/>
          </p:nvCxnSpPr>
          <p:spPr>
            <a:xfrm>
              <a:off x="4876140" y="494469"/>
              <a:ext cx="2596935" cy="201588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6D9D2144-6C47-6E14-18A6-C3DFD2895220}"/>
                </a:ext>
              </a:extLst>
            </p:cNvPr>
            <p:cNvCxnSpPr>
              <a:cxnSpLocks/>
              <a:stCxn id="15" idx="2"/>
              <a:endCxn id="122" idx="0"/>
            </p:cNvCxnSpPr>
            <p:nvPr/>
          </p:nvCxnSpPr>
          <p:spPr>
            <a:xfrm flipH="1">
              <a:off x="4906727" y="1083186"/>
              <a:ext cx="2566347" cy="227173"/>
            </a:xfrm>
            <a:prstGeom prst="line">
              <a:avLst/>
            </a:prstGeom>
            <a:ln w="3175"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E83F239-8DEE-6EA8-B13C-133E9112F4B0}"/>
              </a:ext>
            </a:extLst>
          </p:cNvPr>
          <p:cNvSpPr txBox="1"/>
          <p:nvPr/>
        </p:nvSpPr>
        <p:spPr>
          <a:xfrm>
            <a:off x="195589" y="396395"/>
            <a:ext cx="2574744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b="1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Supplumental</a:t>
            </a:r>
            <a:r>
              <a:rPr kumimoji="1" lang="en-US" altLang="ja-JP" sz="1662" b="1" i="1" dirty="0">
                <a:latin typeface="Helvetica" panose="020B0604020202020204" pitchFamily="34" charset="0"/>
                <a:cs typeface="Helvetica" panose="020B0604020202020204" pitchFamily="34" charset="0"/>
              </a:rPr>
              <a:t> Date. d</a:t>
            </a:r>
            <a:r>
              <a:rPr kumimoji="1" lang="ja-JP" altLang="en-US" sz="1662" b="1" i="1" dirty="0">
                <a:latin typeface="Helvetica" panose="020B0604020202020204" pitchFamily="34" charset="0"/>
                <a:cs typeface="Helvetica" panose="020B0604020202020204" pitchFamily="34" charset="0"/>
              </a:rPr>
              <a:t>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0F91825-93C4-2937-8D74-2868CD25C191}"/>
              </a:ext>
            </a:extLst>
          </p:cNvPr>
          <p:cNvSpPr txBox="1"/>
          <p:nvPr/>
        </p:nvSpPr>
        <p:spPr>
          <a:xfrm>
            <a:off x="308851" y="6056882"/>
            <a:ext cx="6595126" cy="60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2" b="1" dirty="0">
                <a:latin typeface="Helvetica" panose="020B0604020202020204" pitchFamily="34" charset="0"/>
                <a:cs typeface="Helvetica" panose="020B0604020202020204" pitchFamily="34" charset="0"/>
              </a:rPr>
              <a:t>Supplemental Data. </a:t>
            </a:r>
            <a:r>
              <a:rPr kumimoji="1" lang="ja-JP" altLang="en-US" sz="1662" b="1" dirty="0">
                <a:latin typeface="Helvetica" panose="020B0604020202020204" pitchFamily="34" charset="0"/>
                <a:cs typeface="Helvetica" panose="020B0604020202020204" pitchFamily="34" charset="0"/>
              </a:rPr>
              <a:t>ｄ </a:t>
            </a:r>
            <a:endParaRPr kumimoji="1" lang="en-US" altLang="ja-JP" sz="1662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kumimoji="1"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Flow chart of the present study.</a:t>
            </a:r>
          </a:p>
        </p:txBody>
      </p:sp>
    </p:spTree>
    <p:extLst>
      <p:ext uri="{BB962C8B-B14F-4D97-AF65-F5344CB8AC3E}">
        <p14:creationId xmlns:p14="http://schemas.microsoft.com/office/powerpoint/2010/main" val="703143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145</Words>
  <Application>Microsoft Office PowerPoint</Application>
  <PresentationFormat>画面に合わせる (4:3)</PresentationFormat>
  <Paragraphs>43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Helvetica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福永 ひとみ</dc:creator>
  <cp:lastModifiedBy>福永 ひとみ</cp:lastModifiedBy>
  <cp:revision>1</cp:revision>
  <dcterms:created xsi:type="dcterms:W3CDTF">2023-07-06T03:48:31Z</dcterms:created>
  <dcterms:modified xsi:type="dcterms:W3CDTF">2023-07-06T03:49:20Z</dcterms:modified>
</cp:coreProperties>
</file>