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82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393564-6547-93A9-477A-E1F5374BE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59B5608-7E53-40D9-5B13-85F6C48533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EC3AC5F-D6DE-E68D-81F9-DD368EA54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4DC1-51B5-4919-8660-07D582BDD564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218DC7-19FD-AFA9-72F7-3CBE94EAE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64558B-01A9-644B-B0B2-27CFCF099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A6F6-2A5A-4D99-9CDD-374F94C2C2D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F3FC4D-21C2-1C14-3659-DD4F8240A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0D48EAA-5A07-04D7-A90C-753DAB036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CBD894-5B62-BF4F-7B2A-15A45D568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4DC1-51B5-4919-8660-07D582BDD564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B4CC16-1459-D79E-4536-6B9D6B49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E76BAE2-4E12-20E9-D46C-6219E472B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A6F6-2A5A-4D99-9CDD-374F94C2C2D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924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8D09192-FEC7-E0C8-8ACD-7A39D2CC12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049D9A0-5C0E-D8CF-210D-E19973A897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9033DF-6C8B-C5BB-C964-12F26E63C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4DC1-51B5-4919-8660-07D582BDD564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8BC7D8A-4E5A-5B44-6E1B-692DB5C3D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5547A2D-34F7-401C-513C-684C1DE8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A6F6-2A5A-4D99-9CDD-374F94C2C2D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940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F5FA31-4CBB-09DE-CF0F-2F1EBEC92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523A938-B538-116B-32EC-8DD9B17296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D25641-DEFD-6914-7B87-7C7ACF9A2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4DC1-51B5-4919-8660-07D582BDD564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DA2019-BB7B-360D-CC99-6092F049B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B4E532-9730-E9DB-D5C6-652ECCEAB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A6F6-2A5A-4D99-9CDD-374F94C2C2D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57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31AE7A-4784-E03A-9F1E-B53CBC647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AFDCDE4-D1AE-7FF2-3D91-4E2186F58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D21E2F-3ABE-063F-4B67-96B20F53A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4DC1-51B5-4919-8660-07D582BDD564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93C0499-0524-D9E0-B39A-8C1404081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6E3DCD2-A517-5567-1690-3482419FD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A6F6-2A5A-4D99-9CDD-374F94C2C2D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165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D5D2FA-18E1-B515-97E1-417670FDD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FB4AC6-E3BA-9F32-75BD-29B3EAA3B8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3111028-5F85-8465-BF66-1F5BE0350C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DE7BD42-7472-1DFD-0993-A0470E7BD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4DC1-51B5-4919-8660-07D582BDD564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EE96445-8A61-278B-179E-639D6906E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21CCA07-D4F7-56D9-3FB1-735D4104D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A6F6-2A5A-4D99-9CDD-374F94C2C2D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65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16EF10-6F29-94EC-470F-EB4229115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9526C30-7DB8-BF17-CFCB-7A8ABA398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06E8E8C-9150-5544-885C-EF6105510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A8A3BB9-B5EA-5D0F-9AA4-8079C41FA3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C37A210-A45E-6228-CADA-B8B707558D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8CDC9D4-38BD-A2A9-2A38-0A3B59057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4DC1-51B5-4919-8660-07D582BDD564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BEB41C6-8465-9AAE-D8CA-34D5986B0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C06707D-8264-04B4-C312-80103A989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A6F6-2A5A-4D99-9CDD-374F94C2C2D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C88E6B-0DAF-3BC9-BC0C-68DBBF3C0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422BBC0-0F39-37B1-CEDE-A029CD1BB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4DC1-51B5-4919-8660-07D582BDD564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1C94B6D-B16D-B64B-C779-91C60F00F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6A39DB8-D4F9-3346-FF2B-728F518B3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A6F6-2A5A-4D99-9CDD-374F94C2C2D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395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43F84A5-5232-1AF8-962C-A5154C45C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4DC1-51B5-4919-8660-07D582BDD564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1BD73B6-3DF8-6758-D70F-C368BD727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2D2E37B-F3F7-7D31-6A9A-E172D4841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A6F6-2A5A-4D99-9CDD-374F94C2C2D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613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4F4ECB-EAD8-CAF9-254D-7B21001C0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A53E77-3CAF-D5C8-278B-81DD4C56D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C43C64E-842F-1DB0-A560-7C1B390E1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4D2C337-AA08-53CC-BF04-2E55545E9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4DC1-51B5-4919-8660-07D582BDD564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7EC091D-F047-75D5-5A10-938DB50DD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C987674-A8B7-F465-2F21-843E51977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A6F6-2A5A-4D99-9CDD-374F94C2C2D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271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D9B9FE-710E-457A-4701-A8CBA0BDE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021D005-CB73-64E7-CEEA-5CA6C2D997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A720F6-5925-6C69-7056-A124BAA62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E749A8B-957C-89FD-3DA1-0D62CDBAD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24DC1-51B5-4919-8660-07D582BDD564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65C029-A67D-C415-BA4C-357AEEE79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8B80E42-D013-E126-0F43-34193BB79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A6F6-2A5A-4D99-9CDD-374F94C2C2D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390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CD198A9-0900-9F8E-30A3-EE74D4770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390084D-1D2D-FCBE-E9E4-409A5EF3D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6A2A4F-0676-8CF3-C7FB-D1B40339B5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4DC1-51B5-4919-8660-07D582BDD564}" type="datetimeFigureOut">
              <a:rPr lang="en-US" smtClean="0"/>
              <a:t>2/22/2023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299046-CA7D-92A4-5766-D734FB9C63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86805CE-B47B-A646-6513-0ABDD5CA60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1A6F6-2A5A-4D99-9CDD-374F94C2C2D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870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>
            <a:extLst>
              <a:ext uri="{FF2B5EF4-FFF2-40B4-BE49-F238E27FC236}">
                <a16:creationId xmlns:a16="http://schemas.microsoft.com/office/drawing/2014/main" id="{3FE1E92D-96BD-CFE3-4E94-DC329A03FC61}"/>
              </a:ext>
            </a:extLst>
          </p:cNvPr>
          <p:cNvSpPr txBox="1"/>
          <p:nvPr/>
        </p:nvSpPr>
        <p:spPr>
          <a:xfrm>
            <a:off x="3152775" y="6142221"/>
            <a:ext cx="61874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Additional Fig. S3:</a:t>
            </a:r>
            <a:r>
              <a:rPr lang="en-US" sz="800" b="1" dirty="0">
                <a:solidFill>
                  <a:srgbClr val="0000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800" dirty="0">
                <a:solidFill>
                  <a:srgbClr val="0000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 non-anemic patients, </a:t>
            </a:r>
            <a:r>
              <a:rPr lang="en-US" sz="800" dirty="0" err="1">
                <a:solidFill>
                  <a:srgbClr val="0000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multilobar</a:t>
            </a:r>
            <a:r>
              <a:rPr lang="en-US" sz="800" dirty="0">
                <a:solidFill>
                  <a:srgbClr val="0000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resections and Rhesus factor negativity were associated with increased odds for postoperative ABT. In anemic patients, blood loss &gt;250 ml, and thrombocytes &gt;293.5 /</a:t>
            </a:r>
            <a:r>
              <a:rPr lang="en-US" sz="800" dirty="0" err="1">
                <a:solidFill>
                  <a:srgbClr val="0000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nL</a:t>
            </a:r>
            <a:r>
              <a:rPr lang="en-US" sz="800" dirty="0">
                <a:solidFill>
                  <a:srgbClr val="0000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were associated with increased odds of postoperative ABT. Bars represent percentages of groups in the respective knots. P-values are also given. The results obtained with the estimation procedure Exhaustive CHAID are shown, but those obtained with the alternative estimation procedures CRT and QUEST were the same.</a:t>
            </a:r>
            <a:endParaRPr lang="en-US" sz="800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C240E999-03AC-3B12-3EAC-23AE9062E63F}"/>
              </a:ext>
            </a:extLst>
          </p:cNvPr>
          <p:cNvSpPr txBox="1"/>
          <p:nvPr/>
        </p:nvSpPr>
        <p:spPr>
          <a:xfrm>
            <a:off x="3509780" y="84836"/>
            <a:ext cx="53844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Decision tree illustrating the pre- and intraoperative determinants of postoperative ABT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E8881F9-C773-B1B9-D56F-53CD0AC753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37" b="4928"/>
          <a:stretch/>
        </p:blipFill>
        <p:spPr>
          <a:xfrm>
            <a:off x="3063848" y="371475"/>
            <a:ext cx="6276340" cy="568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5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</Words>
  <Application>Microsoft Office PowerPoint</Application>
  <PresentationFormat>Breitbild</PresentationFormat>
  <Paragraphs>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Stoleriu</dc:creator>
  <cp:lastModifiedBy>Stoleriu</cp:lastModifiedBy>
  <cp:revision>7</cp:revision>
  <dcterms:created xsi:type="dcterms:W3CDTF">2022-11-18T19:33:21Z</dcterms:created>
  <dcterms:modified xsi:type="dcterms:W3CDTF">2023-02-22T19:37:08Z</dcterms:modified>
</cp:coreProperties>
</file>