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85809" autoAdjust="0"/>
  </p:normalViewPr>
  <p:slideViewPr>
    <p:cSldViewPr snapToGrid="0">
      <p:cViewPr varScale="1">
        <p:scale>
          <a:sx n="84" d="100"/>
          <a:sy n="84" d="100"/>
        </p:scale>
        <p:origin x="5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9C213-4FB4-4583-A54D-41DE178F0FB0}" type="datetimeFigureOut">
              <a:rPr kumimoji="1" lang="ja-JP" altLang="en-US" smtClean="0"/>
              <a:t>2024/11/15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D47614-771E-4601-893F-C765E37D10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3736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200000"/>
              </a:lnSpc>
            </a:pPr>
            <a:r>
              <a:rPr lang="en-US" altLang="ja-JP" sz="1200" b="1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游明朝" panose="02020400000000000000" pitchFamily="18" charset="-128"/>
                <a:cs typeface="Arial" panose="020B0604020202020204" pitchFamily="34" charset="0"/>
              </a:rPr>
              <a:t>Supplementary Figure 1.</a:t>
            </a:r>
            <a:r>
              <a:rPr lang="en-US" altLang="ja-JP" sz="12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游明朝" panose="02020400000000000000" pitchFamily="18" charset="-128"/>
                <a:cs typeface="Arial" panose="020B0604020202020204" pitchFamily="34" charset="0"/>
              </a:rPr>
              <a:t> LRFS curves of the groups (</a:t>
            </a:r>
            <a:r>
              <a:rPr lang="en-US" altLang="ja-JP" sz="12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age &lt;17 years) </a:t>
            </a:r>
            <a:r>
              <a:rPr lang="en-US" altLang="ja-JP" sz="1200" kern="10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游明朝" panose="02020400000000000000" pitchFamily="18" charset="-128"/>
                <a:cs typeface="Arial" panose="020B0604020202020204" pitchFamily="34" charset="0"/>
              </a:rPr>
              <a:t>defined based on </a:t>
            </a:r>
            <a:r>
              <a:rPr lang="en-US" altLang="ja-JP" sz="12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游明朝" panose="02020400000000000000" pitchFamily="18" charset="-128"/>
                <a:cs typeface="Arial" panose="020B0604020202020204" pitchFamily="34" charset="0"/>
              </a:rPr>
              <a:t>various adjuvant procedures. </a:t>
            </a:r>
            <a:br>
              <a:rPr lang="en-US" altLang="ja-JP" sz="12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游明朝" panose="02020400000000000000" pitchFamily="18" charset="-128"/>
                <a:cs typeface="Arial" panose="020B0604020202020204" pitchFamily="34" charset="0"/>
              </a:rPr>
            </a:br>
            <a:r>
              <a:rPr lang="en-US" altLang="ja-JP" sz="12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游明朝" panose="02020400000000000000" pitchFamily="18" charset="-128"/>
                <a:cs typeface="Arial" panose="020B0604020202020204" pitchFamily="34" charset="0"/>
              </a:rPr>
              <a:t>LRFS curves of the groups defined by the usage of high-speed burr (</a:t>
            </a:r>
            <a:r>
              <a:rPr lang="en-US" altLang="ja-JP" sz="1200" b="1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游明朝" panose="02020400000000000000" pitchFamily="18" charset="-128"/>
                <a:cs typeface="Arial" panose="020B0604020202020204" pitchFamily="34" charset="0"/>
              </a:rPr>
              <a:t>A</a:t>
            </a:r>
            <a:r>
              <a:rPr lang="en-US" altLang="ja-JP" sz="12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游明朝" panose="02020400000000000000" pitchFamily="18" charset="-128"/>
                <a:cs typeface="Arial" panose="020B0604020202020204" pitchFamily="34" charset="0"/>
              </a:rPr>
              <a:t>), ablation (</a:t>
            </a:r>
            <a:r>
              <a:rPr lang="en-US" altLang="ja-JP" sz="1200" b="1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游明朝" panose="02020400000000000000" pitchFamily="18" charset="-128"/>
                <a:cs typeface="Arial" panose="020B0604020202020204" pitchFamily="34" charset="0"/>
              </a:rPr>
              <a:t>B</a:t>
            </a:r>
            <a:r>
              <a:rPr lang="en-US" altLang="ja-JP" sz="12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游明朝" panose="02020400000000000000" pitchFamily="18" charset="-128"/>
                <a:cs typeface="Arial" panose="020B0604020202020204" pitchFamily="34" charset="0"/>
              </a:rPr>
              <a:t>), bone replacement material (</a:t>
            </a:r>
            <a:r>
              <a:rPr lang="en-US" altLang="ja-JP" sz="1200" b="1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游明朝" panose="02020400000000000000" pitchFamily="18" charset="-128"/>
                <a:cs typeface="Arial" panose="020B0604020202020204" pitchFamily="34" charset="0"/>
              </a:rPr>
              <a:t>C</a:t>
            </a:r>
            <a:r>
              <a:rPr lang="en-US" altLang="ja-JP" sz="12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游明朝" panose="02020400000000000000" pitchFamily="18" charset="-128"/>
                <a:cs typeface="Arial" panose="020B0604020202020204" pitchFamily="34" charset="0"/>
              </a:rPr>
              <a:t>), and the type of bone replacement materials (</a:t>
            </a:r>
            <a:r>
              <a:rPr lang="en-US" altLang="ja-JP" sz="1200" b="1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游明朝" panose="02020400000000000000" pitchFamily="18" charset="-128"/>
                <a:cs typeface="Arial" panose="020B0604020202020204" pitchFamily="34" charset="0"/>
              </a:rPr>
              <a:t>D</a:t>
            </a:r>
            <a:r>
              <a:rPr lang="en-US" altLang="ja-JP" sz="12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游明朝" panose="02020400000000000000" pitchFamily="18" charset="-128"/>
                <a:cs typeface="Arial" panose="020B0604020202020204" pitchFamily="34" charset="0"/>
              </a:rPr>
              <a:t>).</a:t>
            </a:r>
            <a:endParaRPr lang="ja-JP" alt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D47614-771E-4601-893F-C765E37D109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3015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BCB701-10F6-2017-CEF4-EA6677DE2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A487C8A-2825-6A58-B6BA-0D64249AD7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2EEEB5F-55FF-E7EE-2039-DB59965C7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86332-A2C1-41E6-9112-ED9B6A087943}" type="datetimeFigureOut">
              <a:rPr kumimoji="1" lang="ja-JP" altLang="en-US" smtClean="0"/>
              <a:t>2024/11/15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1D2A88-3086-F89D-1572-AE14E1A93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DA5C4D7-EEA0-93C8-FFD8-7FF67DC29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F8D49-B82B-4BA6-9A71-141A7A925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8535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247BE3-C20C-B413-F37C-BD5E26AC0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DABC895-21DB-BAB3-F100-60E7F40807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726E7AF-C6FD-740C-D627-20F20606E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86332-A2C1-41E6-9112-ED9B6A087943}" type="datetimeFigureOut">
              <a:rPr kumimoji="1" lang="ja-JP" altLang="en-US" smtClean="0"/>
              <a:t>2024/11/15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4A0D66-358F-BDB3-19A3-103674C0A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F4E862-4399-0A6F-E698-8A9D64FC9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F8D49-B82B-4BA6-9A71-141A7A925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4808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9F1D753-467B-80B7-7B4B-A3999EA44E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C8F7892-EC70-F4E9-B374-39038133C7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D50DA9-4006-C59F-0A57-BEC21EC3B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86332-A2C1-41E6-9112-ED9B6A087943}" type="datetimeFigureOut">
              <a:rPr kumimoji="1" lang="ja-JP" altLang="en-US" smtClean="0"/>
              <a:t>2024/11/15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8546910-2BA1-E90E-BBA0-2419E38EA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B30BCE-625B-092F-3E32-7909D99FF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F8D49-B82B-4BA6-9A71-141A7A925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6767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31C585-0123-1AFF-B602-195A69EE3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24085AE-363E-88E8-C36D-9B766A210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44CCA4-F3C0-A46E-888F-6BAFA9B81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86332-A2C1-41E6-9112-ED9B6A087943}" type="datetimeFigureOut">
              <a:rPr kumimoji="1" lang="ja-JP" altLang="en-US" smtClean="0"/>
              <a:t>2024/11/15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AED2B8-121B-FEBC-A400-E4CABB270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404168D-2C8B-C98E-8456-4B07C11A2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F8D49-B82B-4BA6-9A71-141A7A925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8267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8DCCC7-520B-EBB6-3261-00112F799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C45A668-3DD3-DA9F-61FA-60D59D763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CD1875-A35D-77B9-7BDC-36D5B3755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86332-A2C1-41E6-9112-ED9B6A087943}" type="datetimeFigureOut">
              <a:rPr kumimoji="1" lang="ja-JP" altLang="en-US" smtClean="0"/>
              <a:t>2024/11/15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CA15B5-3A07-5BC5-DF91-4B2B55516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9761FD-3C27-3231-35CE-C63DF9C64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F8D49-B82B-4BA6-9A71-141A7A925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178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2D3C4B-E71C-50A7-A19D-5F858E640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BF1BA27-7865-5C54-3982-F277F0288D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5F04ABD-8DAD-2C41-F870-1955666CC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FB153B0-115E-F83B-6358-54B2C8C2D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86332-A2C1-41E6-9112-ED9B6A087943}" type="datetimeFigureOut">
              <a:rPr kumimoji="1" lang="ja-JP" altLang="en-US" smtClean="0"/>
              <a:t>2024/11/15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3A91DFA-29FC-A1E8-3BFB-F08229311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58EFB82-D22A-4BFF-5C32-A7A91F456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F8D49-B82B-4BA6-9A71-141A7A925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8148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48E4B0-690D-13EB-51DE-89EBA2FB2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5BFE7CD-DFE8-A45E-2296-9F0707EB9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3F8CAFC-7406-DE5D-A410-AF555E8588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94BA187-2828-BA0E-56F7-7A366064E3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E5CDECB-00FC-C370-70F3-6B4C21BB4E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701DC07-DC86-20EE-9EB8-2E858B2FD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86332-A2C1-41E6-9112-ED9B6A087943}" type="datetimeFigureOut">
              <a:rPr kumimoji="1" lang="ja-JP" altLang="en-US" smtClean="0"/>
              <a:t>2024/11/15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54C919C-B287-623A-BDD7-DF49A1C9A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CA86ABE-4F8E-FA98-747B-02935ED00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F8D49-B82B-4BA6-9A71-141A7A925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133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FCC0F2-466B-D36B-CAFD-DC28D912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73F6F5E-9837-7B16-94FD-12D6CE13B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86332-A2C1-41E6-9112-ED9B6A087943}" type="datetimeFigureOut">
              <a:rPr kumimoji="1" lang="ja-JP" altLang="en-US" smtClean="0"/>
              <a:t>2024/11/15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72E7F9B-9351-CBC1-C671-A3BEA00CF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430B338-7E54-3836-DA26-D5ED4F8C1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F8D49-B82B-4BA6-9A71-141A7A925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7683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23B4C22-2EF3-B2A9-C8A1-5743BD484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86332-A2C1-41E6-9112-ED9B6A087943}" type="datetimeFigureOut">
              <a:rPr kumimoji="1" lang="ja-JP" altLang="en-US" smtClean="0"/>
              <a:t>2024/11/15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9310310-D6B2-F062-AC16-ED152065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DC9278-BABB-B797-0C9F-630432F1A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F8D49-B82B-4BA6-9A71-141A7A925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4105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BCCDAB-EDC5-E727-9AA8-A3DF3E148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4C80D6-AD3E-0520-150C-882B3D9BD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8AB3EEF-A236-E5A8-E40E-0E7D38B1E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A92DC68-6059-5340-2190-4FAFE9BB7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86332-A2C1-41E6-9112-ED9B6A087943}" type="datetimeFigureOut">
              <a:rPr kumimoji="1" lang="ja-JP" altLang="en-US" smtClean="0"/>
              <a:t>2024/11/15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3FE0CC3-BA33-A4C7-E8A7-A39032711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46581EA-C1CE-E0FB-286E-52A9C3648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F8D49-B82B-4BA6-9A71-141A7A925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8046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D6C348-2557-A8A0-A22D-19525B406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EF2AFCA-197F-8F1F-46AC-D47EA9D310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330781D-00F4-CECB-A533-58FC9A5C0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5F55E6F-F833-3BFC-22EE-946C761EB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86332-A2C1-41E6-9112-ED9B6A087943}" type="datetimeFigureOut">
              <a:rPr kumimoji="1" lang="ja-JP" altLang="en-US" smtClean="0"/>
              <a:t>2024/11/15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1AFBDAD-1675-15F2-C76A-8B2CFE459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BBA97B7-A6E4-EEF1-775B-153456039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F8D49-B82B-4BA6-9A71-141A7A925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1149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0546FCA-AB71-F9F5-69C8-25B1BFFAE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5BC13C3-C8D3-0212-607F-F03A2D812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F860DF0-A874-819F-A6AA-DC05030D74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86332-A2C1-41E6-9112-ED9B6A087943}" type="datetimeFigureOut">
              <a:rPr kumimoji="1" lang="ja-JP" altLang="en-US" smtClean="0"/>
              <a:t>2024/11/15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58D0F2-FACD-F3F5-ED99-AFD6CC191B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9F8A5D3-9A5F-B5AB-807F-F428D9CF7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F8D49-B82B-4BA6-9A71-141A7A925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174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e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>
            <a:extLst>
              <a:ext uri="{FF2B5EF4-FFF2-40B4-BE49-F238E27FC236}">
                <a16:creationId xmlns:a16="http://schemas.microsoft.com/office/drawing/2014/main" id="{7321FD86-0E8B-B8D1-CABB-49B5D6E3F5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9176169"/>
              </p:ext>
            </p:extLst>
          </p:nvPr>
        </p:nvGraphicFramePr>
        <p:xfrm>
          <a:off x="1411170" y="439381"/>
          <a:ext cx="4617631" cy="32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3" imgW="3863029" imgH="2742908" progId="Prism10.Document">
                  <p:embed/>
                </p:oleObj>
              </mc:Choice>
              <mc:Fallback>
                <p:oleObj name="Prism 10" r:id="rId3" imgW="3863029" imgH="2742908" progId="Prism10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11170" y="439381"/>
                        <a:ext cx="4617631" cy="327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オブジェクト 4">
            <a:extLst>
              <a:ext uri="{FF2B5EF4-FFF2-40B4-BE49-F238E27FC236}">
                <a16:creationId xmlns:a16="http://schemas.microsoft.com/office/drawing/2014/main" id="{2D61DB2C-4F1F-177C-7489-4797ECC41E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1468012"/>
              </p:ext>
            </p:extLst>
          </p:nvPr>
        </p:nvGraphicFramePr>
        <p:xfrm>
          <a:off x="6096000" y="413417"/>
          <a:ext cx="4617631" cy="32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5" imgW="3863029" imgH="2742908" progId="Prism10.Document">
                  <p:embed/>
                </p:oleObj>
              </mc:Choice>
              <mc:Fallback>
                <p:oleObj name="Prism 10" r:id="rId5" imgW="3863029" imgH="2742908" progId="Prism10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96000" y="413417"/>
                        <a:ext cx="4617631" cy="327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オブジェクト 6">
            <a:extLst>
              <a:ext uri="{FF2B5EF4-FFF2-40B4-BE49-F238E27FC236}">
                <a16:creationId xmlns:a16="http://schemas.microsoft.com/office/drawing/2014/main" id="{175329BF-A005-D842-0D6F-405A0C8049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0716096"/>
              </p:ext>
            </p:extLst>
          </p:nvPr>
        </p:nvGraphicFramePr>
        <p:xfrm>
          <a:off x="1443380" y="3578400"/>
          <a:ext cx="4619530" cy="32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7" imgW="3864469" imgH="2742908" progId="Prism10.Document">
                  <p:embed/>
                </p:oleObj>
              </mc:Choice>
              <mc:Fallback>
                <p:oleObj name="Prism 10" r:id="rId7" imgW="3864469" imgH="2742908" progId="Prism10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443380" y="3578400"/>
                        <a:ext cx="4619530" cy="327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オブジェクト 7">
            <a:extLst>
              <a:ext uri="{FF2B5EF4-FFF2-40B4-BE49-F238E27FC236}">
                <a16:creationId xmlns:a16="http://schemas.microsoft.com/office/drawing/2014/main" id="{22E331C7-04F6-9FDB-17D1-F42C0A45FA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3390376"/>
              </p:ext>
            </p:extLst>
          </p:nvPr>
        </p:nvGraphicFramePr>
        <p:xfrm>
          <a:off x="6096001" y="3578400"/>
          <a:ext cx="4617630" cy="32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9" imgW="3863029" imgH="2742908" progId="Prism10.Document">
                  <p:embed/>
                </p:oleObj>
              </mc:Choice>
              <mc:Fallback>
                <p:oleObj name="Prism 10" r:id="rId9" imgW="3863029" imgH="2742908" progId="Prism10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096001" y="3578400"/>
                        <a:ext cx="4617630" cy="327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536297F-FB26-B6D3-3D2D-C77FB574F8F1}"/>
              </a:ext>
            </a:extLst>
          </p:cNvPr>
          <p:cNvSpPr/>
          <p:nvPr/>
        </p:nvSpPr>
        <p:spPr>
          <a:xfrm>
            <a:off x="1165069" y="31915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2B557EA-EE39-736C-F3EC-AFFB38FB30FA}"/>
              </a:ext>
            </a:extLst>
          </p:cNvPr>
          <p:cNvSpPr/>
          <p:nvPr/>
        </p:nvSpPr>
        <p:spPr>
          <a:xfrm>
            <a:off x="5832083" y="323255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F32C7D-EAC2-EAE5-A660-9D440CCB3724}"/>
              </a:ext>
            </a:extLst>
          </p:cNvPr>
          <p:cNvSpPr/>
          <p:nvPr/>
        </p:nvSpPr>
        <p:spPr>
          <a:xfrm>
            <a:off x="1165069" y="3323685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4732FF1-12ED-5DF2-81F5-50E451D3F725}"/>
              </a:ext>
            </a:extLst>
          </p:cNvPr>
          <p:cNvSpPr/>
          <p:nvPr/>
        </p:nvSpPr>
        <p:spPr>
          <a:xfrm>
            <a:off x="6001779" y="3349649"/>
            <a:ext cx="351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69D805B-4DD0-E90E-BA82-ECFF5729CEAB}"/>
              </a:ext>
            </a:extLst>
          </p:cNvPr>
          <p:cNvSpPr/>
          <p:nvPr/>
        </p:nvSpPr>
        <p:spPr>
          <a:xfrm>
            <a:off x="0" y="15903"/>
            <a:ext cx="2646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u="sng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</a:t>
            </a:r>
          </a:p>
        </p:txBody>
      </p:sp>
    </p:spTree>
    <p:extLst>
      <p:ext uri="{BB962C8B-B14F-4D97-AF65-F5344CB8AC3E}">
        <p14:creationId xmlns:p14="http://schemas.microsoft.com/office/powerpoint/2010/main" val="1216258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Office PowerPoint</Application>
  <PresentationFormat>ワイド画面</PresentationFormat>
  <Paragraphs>7</Paragraphs>
  <Slides>1</Slides>
  <Notes>1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游ゴシック Light</vt:lpstr>
      <vt:lpstr>游明朝</vt:lpstr>
      <vt:lpstr>Arial</vt:lpstr>
      <vt:lpstr>Times New Roman</vt:lpstr>
      <vt:lpstr>Office テーマ</vt:lpstr>
      <vt:lpstr>Prism 10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透 弘實</dc:creator>
  <cp:lastModifiedBy>透 弘實</cp:lastModifiedBy>
  <cp:revision>4</cp:revision>
  <dcterms:created xsi:type="dcterms:W3CDTF">2024-11-10T11:08:55Z</dcterms:created>
  <dcterms:modified xsi:type="dcterms:W3CDTF">2024-11-15T14:06:48Z</dcterms:modified>
</cp:coreProperties>
</file>