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5815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460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760442" y="365125"/>
            <a:ext cx="173484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53344" y="365125"/>
            <a:ext cx="5083274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07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61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939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53343" y="1825625"/>
            <a:ext cx="3409057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086226" y="1825625"/>
            <a:ext cx="3409057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13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4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4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31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84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5331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F3F27-E74A-4F7D-A1F5-07FB97DFCC83}" type="datetimeFigureOut">
              <a:rPr kumimoji="1" lang="ja-JP" altLang="en-US" smtClean="0"/>
              <a:t>2018/2/1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1F51D-8C3A-4CCD-A263-0CBF7BDF54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02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146059" y="742858"/>
            <a:ext cx="7237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Table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Perioperative characteristics of the continent and incontinent patients at 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 month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839901"/>
              </p:ext>
            </p:extLst>
          </p:nvPr>
        </p:nvGraphicFramePr>
        <p:xfrm>
          <a:off x="1630906" y="1280747"/>
          <a:ext cx="6644189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7093"/>
                <a:gridCol w="1558561"/>
                <a:gridCol w="1558561"/>
                <a:gridCol w="1179974"/>
              </a:tblGrid>
              <a:tr h="424557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51, 25%)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(n=152, 75%)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r>
                        <a:rPr kumimoji="1" lang="en-US" altLang="ja-JP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kumimoji="1" lang="en-US" altLang="ja-JP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65.5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67.6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0.0020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4557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Procedure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35</a:t>
                      </a:r>
                    </a:p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16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64</a:t>
                      </a:r>
                    </a:p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88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0.0010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(kg/m</a:t>
                      </a:r>
                      <a:r>
                        <a:rPr kumimoji="1" lang="en-US" altLang="ja-JP" sz="12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</a:t>
                      </a:r>
                      <a:endParaRPr kumimoji="1" lang="ja-JP" altLang="en-US" sz="12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0.5920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ng/mL)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0.3154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06510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D’Amico risk criteria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14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26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11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26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82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0.1437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Nerve-sparing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(49 %)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(39 %)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0.2318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Operative time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255.4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257.4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0.8303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loss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416.7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365.2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0.3971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Prostate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volume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0.4027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resection margin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(27 %)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(28 %)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0.9801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Anastomosis leakage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(8 %)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(8 %)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0.9906</a:t>
                      </a: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BNPS ratio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&lt;0.0001 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196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492884"/>
              </p:ext>
            </p:extLst>
          </p:nvPr>
        </p:nvGraphicFramePr>
        <p:xfrm>
          <a:off x="1630906" y="1280747"/>
          <a:ext cx="6644189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7093"/>
                <a:gridCol w="1558561"/>
                <a:gridCol w="1558561"/>
                <a:gridCol w="1179974"/>
              </a:tblGrid>
              <a:tr h="424557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107, 53%)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(n=95, 47%)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r>
                        <a:rPr kumimoji="1" lang="en-US" altLang="ja-JP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kumimoji="1" lang="en-US" altLang="ja-JP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66.1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68.3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0.0056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4557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Procedure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54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53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45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50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0.6601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(kg/m</a:t>
                      </a:r>
                      <a:r>
                        <a:rPr kumimoji="1" lang="en-US" altLang="ja-JP" sz="12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</a:t>
                      </a:r>
                      <a:endParaRPr kumimoji="1" lang="ja-JP" altLang="en-US" sz="12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0.7470</a:t>
                      </a: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ng/mL)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0.8596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06510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D’Amico risk criteria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19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57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31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21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50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0.4865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Nerve-sparing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(44 %)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(39 %)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0.4737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Operative time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255.5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258.5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0.7510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loss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351.5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411.7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0.2866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Prostate volume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0.5929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resection margin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(27 %)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(28 %)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0.8345</a:t>
                      </a: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Anastomosis leakage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(7 %)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(9 %)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0.4413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BNPS ratio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0.0006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146059" y="742858"/>
            <a:ext cx="7314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Table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Perioperative characteristics of the continent and incontinent patients at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months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15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758774"/>
              </p:ext>
            </p:extLst>
          </p:nvPr>
        </p:nvGraphicFramePr>
        <p:xfrm>
          <a:off x="1630906" y="1280747"/>
          <a:ext cx="6644189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7093"/>
                <a:gridCol w="1558561"/>
                <a:gridCol w="1558561"/>
                <a:gridCol w="1179974"/>
              </a:tblGrid>
              <a:tr h="424557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130, 68%)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(n=60, 32%)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r>
                        <a:rPr kumimoji="1" lang="en-US" altLang="ja-JP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kumimoji="1" lang="en-US" altLang="ja-JP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66.5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68.3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0.0031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4557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Procedure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66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94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30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30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0.9215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(kg/m</a:t>
                      </a:r>
                      <a:r>
                        <a:rPr kumimoji="1" lang="en-US" altLang="ja-JP" sz="12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</a:t>
                      </a:r>
                      <a:endParaRPr kumimoji="1" lang="ja-JP" altLang="en-US" sz="12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0.6147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ng/mL)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0.2856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06510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D’Amico risk criteria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26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62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42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213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36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0.2614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Nerve-sparing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(44 %)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(38 %)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0.4744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Operative time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257.4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249.7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0.4918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loss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361.6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450.1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0.2039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Prostate volume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0.3245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resection margin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(29 %)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(23 %)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0.3967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Anastomosis leakage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(6 %)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(12 %)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0.1902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BNPS ratio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0.68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&lt;0.0001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146059" y="742858"/>
            <a:ext cx="7314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Table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Perioperative characteristics of the continent and incontinent patients at 6</a:t>
            </a:r>
            <a:r>
              <a:rPr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nths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650535"/>
              </p:ext>
            </p:extLst>
          </p:nvPr>
        </p:nvGraphicFramePr>
        <p:xfrm>
          <a:off x="1630906" y="1280747"/>
          <a:ext cx="6644189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7093"/>
                <a:gridCol w="1558561"/>
                <a:gridCol w="1558561"/>
                <a:gridCol w="1179974"/>
              </a:tblGrid>
              <a:tr h="424557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139, 81%)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Incontinent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(n=32, 19%)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0.0512</a:t>
                      </a:r>
                      <a:endParaRPr kumimoji="1" lang="ja-JP" altLang="en-US" sz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4557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Procedure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79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60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15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17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0.3073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(kg/m</a:t>
                      </a:r>
                      <a:r>
                        <a:rPr kumimoji="1" lang="en-US" altLang="ja-JP" sz="12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</a:t>
                      </a:r>
                      <a:endParaRPr kumimoji="1" lang="ja-JP" altLang="en-US" sz="12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0.8844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ng/mL)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0.7107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06510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D’Amico risk criteria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32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63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44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5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21</a:t>
                      </a:r>
                    </a:p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0.0919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Nerve-sparing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(44 %)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(34 %)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0.3259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Operative time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253.1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244.3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0.5753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loss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397.1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481.2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0.4344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Prostate volume</a:t>
                      </a:r>
                      <a:r>
                        <a:rPr kumimoji="1" lang="en-US" altLang="ja-JP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(mL)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40.1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43.2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0.3158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resection margin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(29 %)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(31 %)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0.8450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Anastomosis leakage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(7 %)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(16 %)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0.1285</a:t>
                      </a:r>
                      <a:endParaRPr kumimoji="1" lang="ja-JP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2604"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BNPS ratio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</a:t>
                      </a:r>
                      <a:endParaRPr kumimoji="1" lang="ja-JP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0.0003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146059" y="742858"/>
            <a:ext cx="7399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Table 4. 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Perioperative characteristics of the continent and incontinent patients at 12</a:t>
            </a:r>
            <a:r>
              <a:rPr lang="ja-JP" alt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nths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615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016955" y="742858"/>
            <a:ext cx="7872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Table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Comparison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 perioperative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factors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between the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low- and high-BNPS ratio groups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/>
          </p:nvPr>
        </p:nvGraphicFramePr>
        <p:xfrm>
          <a:off x="1104900" y="1280746"/>
          <a:ext cx="7734301" cy="43580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4550"/>
                <a:gridCol w="2271713"/>
                <a:gridCol w="2271713"/>
                <a:gridCol w="1076325"/>
              </a:tblGrid>
              <a:tr h="495233"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BNPS ratio (&gt;</a:t>
                      </a:r>
                      <a:r>
                        <a:rPr kumimoji="1" lang="en-US" altLang="ja-JP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0.59)</a:t>
                      </a:r>
                      <a:endParaRPr kumimoji="1" lang="en-US" altLang="ja-JP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</a:t>
                      </a:r>
                      <a:r>
                        <a:rPr kumimoji="1" lang="en-US" altLang="ja-JP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101)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BNPS ratio (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(n=102)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67.6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0.2082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495233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Procedure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45</a:t>
                      </a:r>
                    </a:p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56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LRP 54</a:t>
                      </a:r>
                    </a:p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RALP 48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0.2319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(kg/m</a:t>
                      </a:r>
                      <a:r>
                        <a:rPr kumimoji="1" lang="en-US" altLang="ja-JP" sz="1200" b="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</a:t>
                      </a:r>
                      <a:endParaRPr kumimoji="1" lang="ja-JP" altLang="en-US" sz="12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23.8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0.6413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ng/mL)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8.7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0.2222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693327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D’Amico risk criteria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20</a:t>
                      </a:r>
                    </a:p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51</a:t>
                      </a:r>
                    </a:p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30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20</a:t>
                      </a:r>
                    </a:p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 57</a:t>
                      </a:r>
                    </a:p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0.6760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Nerve-sparing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(38 %)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(46 %)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0.2221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Operative time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265.3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248.5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0.0614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Estimated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loss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374.4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381.9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0.8928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Prostate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volume 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(mL)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41.4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0.6222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Positive resection margin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(27 %)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(28 %)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0.7865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297140"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Anastomosis leakage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(8 %)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(8 %)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0.9836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836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705</Words>
  <Application>Microsoft Office PowerPoint</Application>
  <PresentationFormat>A4 210 x 297 mm</PresentationFormat>
  <Paragraphs>296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 KAGEYAMA</dc:creator>
  <cp:lastModifiedBy>S KAGEYAMA</cp:lastModifiedBy>
  <cp:revision>20</cp:revision>
  <dcterms:created xsi:type="dcterms:W3CDTF">2016-06-17T08:12:35Z</dcterms:created>
  <dcterms:modified xsi:type="dcterms:W3CDTF">2018-02-01T12:45:07Z</dcterms:modified>
</cp:coreProperties>
</file>