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78" r:id="rId2"/>
    <p:sldId id="280" r:id="rId3"/>
    <p:sldId id="281" r:id="rId4"/>
    <p:sldId id="282" r:id="rId5"/>
    <p:sldId id="257" r:id="rId6"/>
    <p:sldId id="260" r:id="rId7"/>
    <p:sldId id="284" r:id="rId8"/>
    <p:sldId id="277" r:id="rId9"/>
    <p:sldId id="279" r:id="rId10"/>
    <p:sldId id="271" r:id="rId11"/>
    <p:sldId id="274" r:id="rId1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1E0C"/>
    <a:srgbClr val="187027"/>
    <a:srgbClr val="006E07"/>
    <a:srgbClr val="1BA1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09" autoAdjust="0"/>
    <p:restoredTop sz="95840" autoAdjust="0"/>
  </p:normalViewPr>
  <p:slideViewPr>
    <p:cSldViewPr snapToGrid="0" snapToObjects="1">
      <p:cViewPr varScale="1">
        <p:scale>
          <a:sx n="80" d="100"/>
          <a:sy n="80" d="100"/>
        </p:scale>
        <p:origin x="-2112" y="-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59FAEC-9CBC-484E-851C-9B4CD4035CDF}" type="datetimeFigureOut">
              <a:rPr lang="en-US" smtClean="0"/>
              <a:t>4/12/16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3F83D-A8AA-7B44-84AF-693C08206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10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3F83D-A8AA-7B44-84AF-693C08206E9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49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3F83D-A8AA-7B44-84AF-693C08206E9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49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43F83D-A8AA-7B44-84AF-693C08206E9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549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622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31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253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506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908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98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285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7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6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76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3707B8-327B-CC42-B8E2-B865CF239029}" type="datetimeFigureOut">
              <a:rPr lang="en-US" smtClean="0"/>
              <a:t>4/12/16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86D56-4B66-7541-9253-5E891B9020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251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jpg"/><Relationship Id="rId5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4" Type="http://schemas.openxmlformats.org/officeDocument/2006/relationships/image" Target="../media/image16.jpg"/><Relationship Id="rId5" Type="http://schemas.openxmlformats.org/officeDocument/2006/relationships/image" Target="../media/image2.jpg"/><Relationship Id="rId6" Type="http://schemas.openxmlformats.org/officeDocument/2006/relationships/image" Target="../media/image17.jpg"/><Relationship Id="rId7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rom01_47.5_darkgr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38" y="881347"/>
            <a:ext cx="6195068" cy="1656000"/>
          </a:xfrm>
          <a:prstGeom prst="rect">
            <a:avLst/>
          </a:prstGeom>
        </p:spPr>
      </p:pic>
      <p:sp>
        <p:nvSpPr>
          <p:cNvPr id="18" name="TextBox 27"/>
          <p:cNvSpPr txBox="1">
            <a:spLocks noChangeArrowheads="1"/>
          </p:cNvSpPr>
          <p:nvPr/>
        </p:nvSpPr>
        <p:spPr bwMode="auto">
          <a:xfrm>
            <a:off x="4640071" y="975880"/>
            <a:ext cx="1720968" cy="318450"/>
          </a:xfrm>
          <a:prstGeom prst="rect">
            <a:avLst/>
          </a:prstGeom>
          <a:ln w="3175" cmpd="sng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2010" tIns="51005" rIns="102010" bIns="51005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11699" indent="-311699" algn="ctr" eaLnBrk="1" hangingPunct="1"/>
            <a:r>
              <a:rPr lang="en-US" sz="1400" dirty="0" smtClean="0">
                <a:latin typeface="Helvetica"/>
                <a:cs typeface="Helvetica"/>
              </a:rPr>
              <a:t>Chromosome 01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2" name="TextBox 133"/>
          <p:cNvSpPr txBox="1">
            <a:spLocks noChangeArrowheads="1"/>
          </p:cNvSpPr>
          <p:nvPr/>
        </p:nvSpPr>
        <p:spPr bwMode="auto">
          <a:xfrm>
            <a:off x="2418836" y="2374750"/>
            <a:ext cx="2014945" cy="276999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latin typeface="Helvetica"/>
                <a:cs typeface="Helvetica"/>
              </a:rPr>
              <a:t>Chromosome </a:t>
            </a:r>
            <a:r>
              <a:rPr lang="en-US" sz="1200" dirty="0" smtClean="0">
                <a:latin typeface="Helvetica"/>
                <a:cs typeface="Helvetica"/>
              </a:rPr>
              <a:t>Position (</a:t>
            </a:r>
            <a:r>
              <a:rPr lang="en-US" sz="1200" dirty="0" err="1" smtClean="0">
                <a:latin typeface="Helvetica"/>
                <a:cs typeface="Helvetica"/>
              </a:rPr>
              <a:t>bp</a:t>
            </a:r>
            <a:r>
              <a:rPr lang="en-US" sz="1200" dirty="0" smtClean="0">
                <a:latin typeface="Helvetica"/>
                <a:cs typeface="Helvetica"/>
              </a:rPr>
              <a:t>)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21" name="TextBox 141"/>
          <p:cNvSpPr txBox="1">
            <a:spLocks noChangeArrowheads="1"/>
          </p:cNvSpPr>
          <p:nvPr/>
        </p:nvSpPr>
        <p:spPr bwMode="auto">
          <a:xfrm rot="16200000">
            <a:off x="65719" y="1438173"/>
            <a:ext cx="743438" cy="30777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700" dirty="0" smtClean="0">
                <a:latin typeface="Helvetica"/>
                <a:cs typeface="Helvetica"/>
              </a:rPr>
              <a:t>WPT_384-1-1</a:t>
            </a:r>
            <a:endParaRPr lang="en-US" sz="700" dirty="0">
              <a:latin typeface="Helvetica"/>
              <a:cs typeface="Helvetica"/>
            </a:endParaRPr>
          </a:p>
          <a:p>
            <a:pPr algn="ctr" eaLnBrk="1" hangingPunct="1"/>
            <a:r>
              <a:rPr lang="en-US" sz="700" smtClean="0">
                <a:latin typeface="Helvetica"/>
                <a:cs typeface="Helvetica"/>
              </a:rPr>
              <a:t>Bert_MN01</a:t>
            </a:r>
            <a:endParaRPr lang="en-US" sz="700" dirty="0">
              <a:latin typeface="Helvetica"/>
              <a:cs typeface="Helvetica"/>
            </a:endParaRPr>
          </a:p>
        </p:txBody>
      </p:sp>
      <p:sp>
        <p:nvSpPr>
          <p:cNvPr id="23" name="TextBox 144"/>
          <p:cNvSpPr txBox="1">
            <a:spLocks noChangeArrowheads="1"/>
          </p:cNvSpPr>
          <p:nvPr/>
        </p:nvSpPr>
        <p:spPr bwMode="auto">
          <a:xfrm rot="16200000">
            <a:off x="-32200" y="1403839"/>
            <a:ext cx="85429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>
                <a:latin typeface="Helvetica"/>
                <a:cs typeface="Helvetica"/>
              </a:rPr>
              <a:t>(       )</a:t>
            </a:r>
            <a:endParaRPr lang="en-US" sz="2000" dirty="0">
              <a:latin typeface="Helvetica"/>
              <a:cs typeface="Helvetica"/>
            </a:endParaRPr>
          </a:p>
        </p:txBody>
      </p:sp>
      <p:cxnSp>
        <p:nvCxnSpPr>
          <p:cNvPr id="24" name="Straight Connector 23"/>
          <p:cNvCxnSpPr/>
          <p:nvPr/>
        </p:nvCxnSpPr>
        <p:spPr bwMode="auto">
          <a:xfrm flipV="1">
            <a:off x="444576" y="1345242"/>
            <a:ext cx="0" cy="52493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42"/>
          <p:cNvSpPr txBox="1">
            <a:spLocks noChangeArrowheads="1"/>
          </p:cNvSpPr>
          <p:nvPr/>
        </p:nvSpPr>
        <p:spPr bwMode="auto">
          <a:xfrm rot="16200000">
            <a:off x="263725" y="1911656"/>
            <a:ext cx="33774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700" dirty="0">
                <a:latin typeface="Helvetica"/>
                <a:cs typeface="Helvetica"/>
              </a:rPr>
              <a:t>log</a:t>
            </a:r>
            <a:r>
              <a:rPr lang="en-US" sz="70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01" y="6859927"/>
            <a:ext cx="6821882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5026" indent="-255026"/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Figure S1</a:t>
            </a:r>
            <a:r>
              <a:rPr lang="en-US" sz="1100" dirty="0" smtClean="0">
                <a:latin typeface="Helvetica"/>
                <a:cs typeface="Helvetica"/>
              </a:rPr>
              <a:t>. </a:t>
            </a:r>
            <a:r>
              <a:rPr lang="en-US" sz="1100" dirty="0">
                <a:latin typeface="Helvetica"/>
                <a:cs typeface="Helvetica"/>
              </a:rPr>
              <a:t>A</a:t>
            </a:r>
            <a:r>
              <a:rPr lang="en-US" sz="1100" dirty="0" smtClean="0">
                <a:latin typeface="Helvetica"/>
                <a:cs typeface="Helvetica"/>
              </a:rPr>
              <a:t> novel deletion detected on chromosome 01 in transgenic plant WPT_384-1-1. </a:t>
            </a:r>
            <a:r>
              <a:rPr lang="en-US" sz="1100" b="1" dirty="0" smtClean="0">
                <a:latin typeface="Helvetica"/>
                <a:cs typeface="Helvetica"/>
              </a:rPr>
              <a:t>(a)</a:t>
            </a:r>
            <a:r>
              <a:rPr lang="en-US" sz="1100" dirty="0" smtClean="0">
                <a:latin typeface="Helvetica"/>
                <a:cs typeface="Helvetica"/>
              </a:rPr>
              <a:t> A plot of CGH data for the transgenic </a:t>
            </a:r>
            <a:r>
              <a:rPr lang="en-US" sz="1100" dirty="0">
                <a:latin typeface="Helvetica"/>
                <a:cs typeface="Helvetica"/>
              </a:rPr>
              <a:t>line versus </a:t>
            </a:r>
            <a:r>
              <a:rPr lang="en-US" sz="1100" dirty="0" smtClean="0">
                <a:latin typeface="Helvetica"/>
                <a:cs typeface="Helvetica"/>
              </a:rPr>
              <a:t>‘Bert-MN01’ is shown, zoomed </a:t>
            </a:r>
            <a:r>
              <a:rPr lang="en-US" sz="1100" dirty="0">
                <a:latin typeface="Helvetica"/>
                <a:cs typeface="Helvetica"/>
              </a:rPr>
              <a:t>in on </a:t>
            </a:r>
            <a:r>
              <a:rPr lang="en-US" sz="1100" dirty="0" smtClean="0">
                <a:latin typeface="Helvetica"/>
                <a:cs typeface="Helvetica"/>
              </a:rPr>
              <a:t>the chromosome 01 deletion. Probes are plotted as dots corresponding to the log</a:t>
            </a:r>
            <a:r>
              <a:rPr lang="en-US" sz="1100" baseline="-25000" dirty="0" smtClean="0">
                <a:latin typeface="Helvetica"/>
                <a:cs typeface="Helvetica"/>
              </a:rPr>
              <a:t>2</a:t>
            </a:r>
            <a:r>
              <a:rPr lang="en-US" sz="1100" dirty="0" smtClean="0">
                <a:latin typeface="Helvetica"/>
                <a:cs typeface="Helvetica"/>
              </a:rPr>
              <a:t> ratio from the CGH</a:t>
            </a:r>
            <a:r>
              <a:rPr lang="en-US" sz="1100" dirty="0">
                <a:latin typeface="Helvetica"/>
                <a:cs typeface="Helvetica"/>
              </a:rPr>
              <a:t> </a:t>
            </a:r>
            <a:r>
              <a:rPr lang="en-US" sz="1100" dirty="0" smtClean="0">
                <a:latin typeface="Helvetica"/>
                <a:cs typeface="Helvetica"/>
              </a:rPr>
              <a:t>array. Dark gray dots represent probes within significant segments that exceed the empirical threshold. The amplitude of the trough indicates a putative hemizygous deletion, wherein one homologous chromosome harbors the deletion while the other homolog is normal (wild-type). </a:t>
            </a:r>
            <a:r>
              <a:rPr lang="en-US" sz="1100" b="1" dirty="0" smtClean="0">
                <a:latin typeface="Helvetica"/>
                <a:cs typeface="Helvetica"/>
              </a:rPr>
              <a:t>(b)</a:t>
            </a:r>
            <a:r>
              <a:rPr lang="en-US" sz="1100" dirty="0" smtClean="0">
                <a:latin typeface="Helvetica"/>
                <a:cs typeface="Helvetica"/>
              </a:rPr>
              <a:t> A graphical interpretation of the deletion found in WPT_384-1-1 shows one normal and one deletion-bearing chromosome. The </a:t>
            </a:r>
            <a:r>
              <a:rPr lang="en-US" sz="1100" dirty="0">
                <a:latin typeface="Helvetica"/>
                <a:cs typeface="Helvetica"/>
              </a:rPr>
              <a:t>b</a:t>
            </a:r>
            <a:r>
              <a:rPr lang="en-US" sz="1100" dirty="0" smtClean="0">
                <a:latin typeface="Helvetica"/>
                <a:cs typeface="Helvetica"/>
              </a:rPr>
              <a:t>lack </a:t>
            </a:r>
            <a:r>
              <a:rPr lang="en-US" sz="1100" dirty="0">
                <a:latin typeface="Helvetica"/>
                <a:cs typeface="Helvetica"/>
              </a:rPr>
              <a:t>arrows indicate orientation and location of </a:t>
            </a:r>
            <a:r>
              <a:rPr lang="en-US" sz="1100" dirty="0" smtClean="0">
                <a:latin typeface="Helvetica"/>
                <a:cs typeface="Helvetica"/>
              </a:rPr>
              <a:t>the genotyping </a:t>
            </a:r>
            <a:r>
              <a:rPr lang="en-US" sz="1100" dirty="0">
                <a:latin typeface="Helvetica"/>
                <a:cs typeface="Helvetica"/>
              </a:rPr>
              <a:t>primers </a:t>
            </a:r>
            <a:r>
              <a:rPr lang="en-US" sz="1100" dirty="0" err="1">
                <a:latin typeface="Helvetica"/>
                <a:cs typeface="Helvetica"/>
              </a:rPr>
              <a:t>F</a:t>
            </a:r>
            <a:r>
              <a:rPr lang="en-US" sz="1100" baseline="-25000" dirty="0" err="1">
                <a:latin typeface="Helvetica"/>
                <a:cs typeface="Helvetica"/>
              </a:rPr>
              <a:t>del</a:t>
            </a:r>
            <a:r>
              <a:rPr lang="en-US" sz="1100" dirty="0">
                <a:latin typeface="Helvetica"/>
                <a:cs typeface="Helvetica"/>
              </a:rPr>
              <a:t>, </a:t>
            </a:r>
            <a:r>
              <a:rPr lang="en-US" sz="1100" dirty="0" err="1">
                <a:latin typeface="Helvetica"/>
                <a:cs typeface="Helvetica"/>
              </a:rPr>
              <a:t>F</a:t>
            </a:r>
            <a:r>
              <a:rPr lang="en-US" sz="1100" baseline="-25000" dirty="0" err="1">
                <a:latin typeface="Helvetica"/>
                <a:cs typeface="Helvetica"/>
              </a:rPr>
              <a:t>wt</a:t>
            </a:r>
            <a:r>
              <a:rPr lang="en-US" sz="1100" dirty="0">
                <a:latin typeface="Helvetica"/>
                <a:cs typeface="Helvetica"/>
              </a:rPr>
              <a:t>, and R</a:t>
            </a:r>
            <a:r>
              <a:rPr lang="en-US" sz="1100" dirty="0" smtClean="0">
                <a:latin typeface="Helvetica"/>
                <a:cs typeface="Helvetica"/>
              </a:rPr>
              <a:t>. </a:t>
            </a:r>
            <a:r>
              <a:rPr lang="en-US" sz="1100" b="1" dirty="0" smtClean="0">
                <a:latin typeface="Helvetica"/>
                <a:cs typeface="Helvetica"/>
              </a:rPr>
              <a:t>(c) </a:t>
            </a:r>
            <a:r>
              <a:rPr lang="en-US" sz="1100" dirty="0" smtClean="0">
                <a:latin typeface="Helvetica"/>
                <a:cs typeface="Helvetica"/>
              </a:rPr>
              <a:t>Using these primers to  </a:t>
            </a:r>
            <a:r>
              <a:rPr lang="en-US" sz="1100" dirty="0">
                <a:latin typeface="Helvetica"/>
                <a:cs typeface="Helvetica"/>
              </a:rPr>
              <a:t>s</a:t>
            </a:r>
            <a:r>
              <a:rPr lang="en-US" sz="1100" dirty="0" smtClean="0">
                <a:latin typeface="Helvetica"/>
                <a:cs typeface="Helvetica"/>
              </a:rPr>
              <a:t>equence the breakpoint junction shows six base pairs of homology on either end of the breakpoint. Pedigree </a:t>
            </a:r>
            <a:r>
              <a:rPr lang="en-US" sz="1100" b="1" dirty="0" smtClean="0">
                <a:latin typeface="Helvetica"/>
                <a:cs typeface="Helvetica"/>
              </a:rPr>
              <a:t>(d)</a:t>
            </a:r>
            <a:r>
              <a:rPr lang="en-US" sz="1100" dirty="0" smtClean="0">
                <a:latin typeface="Helvetica"/>
                <a:cs typeface="Helvetica"/>
              </a:rPr>
              <a:t> and </a:t>
            </a:r>
            <a:r>
              <a:rPr lang="en-US" sz="1100" dirty="0">
                <a:latin typeface="Helvetica"/>
                <a:cs typeface="Helvetica"/>
              </a:rPr>
              <a:t>genotyping data </a:t>
            </a:r>
            <a:r>
              <a:rPr lang="en-US" sz="1100" b="1" dirty="0" smtClean="0">
                <a:latin typeface="Helvetica"/>
                <a:cs typeface="Helvetica"/>
              </a:rPr>
              <a:t>(e)</a:t>
            </a:r>
            <a:r>
              <a:rPr lang="en-US" sz="1100" dirty="0" smtClean="0">
                <a:latin typeface="Helvetica"/>
                <a:cs typeface="Helvetica"/>
              </a:rPr>
              <a:t> show this </a:t>
            </a:r>
            <a:r>
              <a:rPr lang="en-US" sz="1100" dirty="0">
                <a:latin typeface="Helvetica"/>
                <a:cs typeface="Helvetica"/>
              </a:rPr>
              <a:t>deletion’s stability across generations. </a:t>
            </a:r>
            <a:r>
              <a:rPr lang="en-US" sz="1100" dirty="0" smtClean="0">
                <a:latin typeface="Helvetica"/>
                <a:cs typeface="Helvetica"/>
              </a:rPr>
              <a:t>The electrophoresis </a:t>
            </a:r>
            <a:r>
              <a:rPr lang="en-US" sz="1100" dirty="0">
                <a:latin typeface="Helvetica"/>
                <a:cs typeface="Helvetica"/>
              </a:rPr>
              <a:t>gels demonstrate genotyping the deletion band (642 bp) and wild type band (252 bp) for individuals labeled in the pedigree.  Bands </a:t>
            </a:r>
            <a:r>
              <a:rPr lang="en-US" sz="1100" dirty="0" smtClean="0">
                <a:latin typeface="Helvetica"/>
                <a:cs typeface="Helvetica"/>
              </a:rPr>
              <a:t>are scored </a:t>
            </a:r>
            <a:r>
              <a:rPr lang="en-US" sz="1100" dirty="0">
                <a:latin typeface="Helvetica"/>
                <a:cs typeface="Helvetica"/>
              </a:rPr>
              <a:t>as present (P) or absent (A).</a:t>
            </a:r>
          </a:p>
          <a:p>
            <a:pPr marL="255026" indent="-255026"/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621802" y="4087949"/>
            <a:ext cx="403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Breakpoint sequencing	</a:t>
            </a:r>
            <a:r>
              <a:rPr lang="en-US" sz="1200" dirty="0" smtClean="0">
                <a:latin typeface="Courier New"/>
                <a:cs typeface="Courier New"/>
              </a:rPr>
              <a:t>AGTTTTTTATATTTTGAAAAT</a:t>
            </a:r>
          </a:p>
          <a:p>
            <a:r>
              <a:rPr lang="en-US" sz="1100" dirty="0" smtClean="0">
                <a:latin typeface="Helvetica"/>
                <a:cs typeface="Helvetica"/>
              </a:rPr>
              <a:t>Gm01:47559447..47559459</a:t>
            </a:r>
            <a:r>
              <a:rPr lang="en-US" sz="1200" dirty="0" smtClean="0">
                <a:latin typeface="Helvetica"/>
                <a:cs typeface="Helvetica"/>
              </a:rPr>
              <a:t>	</a:t>
            </a:r>
            <a:r>
              <a:rPr lang="en-US" sz="1200" dirty="0" smtClean="0">
                <a:latin typeface="Courier New"/>
                <a:cs typeface="Courier New"/>
              </a:rPr>
              <a:t>AGTTTTTTATATT</a:t>
            </a:r>
            <a:r>
              <a:rPr lang="en-US" sz="1200" dirty="0">
                <a:latin typeface="Courier New"/>
                <a:cs typeface="Courier New"/>
              </a:rPr>
              <a:t>--------</a:t>
            </a:r>
          </a:p>
          <a:p>
            <a:r>
              <a:rPr lang="en-US" sz="1100" dirty="0" smtClean="0">
                <a:latin typeface="Helvetica"/>
                <a:cs typeface="Helvetica"/>
              </a:rPr>
              <a:t>Gm01:47582865..47582878</a:t>
            </a:r>
            <a:r>
              <a:rPr lang="en-US" sz="1200" dirty="0" smtClean="0">
                <a:latin typeface="Helvetica"/>
                <a:cs typeface="Helvetica"/>
              </a:rPr>
              <a:t>	</a:t>
            </a:r>
            <a:r>
              <a:rPr lang="en-US" sz="1200" dirty="0">
                <a:latin typeface="Courier New"/>
                <a:cs typeface="Courier New"/>
              </a:rPr>
              <a:t>-------TATATTTTGAAAAT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8410" y="86502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410" y="2947450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b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8410" y="4160203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</a:t>
            </a:r>
            <a:endParaRPr lang="en-US" b="1" dirty="0">
              <a:latin typeface="Helvetica"/>
              <a:cs typeface="Helvetica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43980" y="4099148"/>
            <a:ext cx="1907687" cy="560015"/>
            <a:chOff x="643980" y="3346876"/>
            <a:chExt cx="1907687" cy="560015"/>
          </a:xfrm>
        </p:grpSpPr>
        <p:sp>
          <p:nvSpPr>
            <p:cNvPr id="95" name="TextBox 94"/>
            <p:cNvSpPr txBox="1"/>
            <p:nvPr/>
          </p:nvSpPr>
          <p:spPr>
            <a:xfrm>
              <a:off x="643980" y="3599114"/>
              <a:ext cx="175148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Helvetica"/>
                  <a:cs typeface="Helvetica"/>
                </a:rPr>
                <a:t>Reference Genome</a:t>
              </a:r>
              <a:endParaRPr lang="en-US" sz="1400" dirty="0">
                <a:latin typeface="Helvetica"/>
                <a:cs typeface="Helvetica"/>
              </a:endParaRPr>
            </a:p>
          </p:txBody>
        </p:sp>
        <p:sp>
          <p:nvSpPr>
            <p:cNvPr id="96" name="Left Brace 95"/>
            <p:cNvSpPr/>
            <p:nvPr/>
          </p:nvSpPr>
          <p:spPr>
            <a:xfrm>
              <a:off x="2314410" y="3648103"/>
              <a:ext cx="237257" cy="223602"/>
            </a:xfrm>
            <a:prstGeom prst="leftBrac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/>
            <p:nvPr/>
          </p:nvCxnSpPr>
          <p:spPr>
            <a:xfrm flipH="1">
              <a:off x="1993943" y="3520472"/>
              <a:ext cx="539999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TextBox 97"/>
            <p:cNvSpPr txBox="1"/>
            <p:nvPr/>
          </p:nvSpPr>
          <p:spPr>
            <a:xfrm>
              <a:off x="643980" y="3346876"/>
              <a:ext cx="13022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Helvetica"/>
                  <a:cs typeface="Helvetica"/>
                </a:rPr>
                <a:t>WPT_384-1-1</a:t>
              </a:r>
              <a:endParaRPr lang="en-US" sz="1400" dirty="0">
                <a:latin typeface="Helvetica"/>
                <a:cs typeface="Helvetica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469672" y="2929591"/>
            <a:ext cx="415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del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724165" y="3519352"/>
            <a:ext cx="29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R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996129" y="2947450"/>
            <a:ext cx="381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wt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829616" y="3294228"/>
            <a:ext cx="5568626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829616" y="3556522"/>
            <a:ext cx="5568626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0" name="Pentagon 49"/>
          <p:cNvSpPr/>
          <p:nvPr/>
        </p:nvSpPr>
        <p:spPr>
          <a:xfrm>
            <a:off x="2792444" y="3241313"/>
            <a:ext cx="113060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51" name="Pentagon 50"/>
          <p:cNvSpPr/>
          <p:nvPr/>
        </p:nvSpPr>
        <p:spPr>
          <a:xfrm>
            <a:off x="6110277" y="3241313"/>
            <a:ext cx="304856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53" name="Pentagon 52"/>
          <p:cNvSpPr/>
          <p:nvPr/>
        </p:nvSpPr>
        <p:spPr>
          <a:xfrm>
            <a:off x="2792416" y="3508998"/>
            <a:ext cx="113060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54" name="Pentagon 53"/>
          <p:cNvSpPr/>
          <p:nvPr/>
        </p:nvSpPr>
        <p:spPr>
          <a:xfrm>
            <a:off x="6110249" y="3508998"/>
            <a:ext cx="304856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2927490" y="3470176"/>
            <a:ext cx="0" cy="25200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4508861" y="3470176"/>
            <a:ext cx="0" cy="25200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2944356" y="3580308"/>
            <a:ext cx="1548000" cy="0"/>
          </a:xfrm>
          <a:prstGeom prst="line">
            <a:avLst/>
          </a:prstGeom>
          <a:ln w="762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61"/>
          <p:cNvGrpSpPr/>
          <p:nvPr/>
        </p:nvGrpSpPr>
        <p:grpSpPr>
          <a:xfrm>
            <a:off x="2944356" y="3556522"/>
            <a:ext cx="1548000" cy="226045"/>
            <a:chOff x="2831172" y="5152143"/>
            <a:chExt cx="1548000" cy="226045"/>
          </a:xfrm>
        </p:grpSpPr>
        <p:cxnSp>
          <p:nvCxnSpPr>
            <p:cNvPr id="63" name="Straight Connector 62"/>
            <p:cNvCxnSpPr/>
            <p:nvPr/>
          </p:nvCxnSpPr>
          <p:spPr>
            <a:xfrm flipH="1">
              <a:off x="3602597" y="5152143"/>
              <a:ext cx="776575" cy="226045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H="1" flipV="1">
              <a:off x="2831172" y="5152144"/>
              <a:ext cx="771425" cy="226044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5" name="TextBox 64"/>
          <p:cNvSpPr txBox="1"/>
          <p:nvPr/>
        </p:nvSpPr>
        <p:spPr>
          <a:xfrm>
            <a:off x="2469672" y="3706786"/>
            <a:ext cx="10867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47,559,459 </a:t>
            </a:r>
            <a:r>
              <a:rPr lang="en-US" sz="1100" dirty="0" err="1" smtClean="0">
                <a:latin typeface="Helvetica"/>
                <a:cs typeface="Helvetica"/>
              </a:rPr>
              <a:t>bp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4052546" y="3706786"/>
            <a:ext cx="10867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47,582,865 </a:t>
            </a:r>
            <a:r>
              <a:rPr lang="en-US" sz="1100" dirty="0" err="1" smtClean="0">
                <a:latin typeface="Helvetica"/>
                <a:cs typeface="Helvetica"/>
              </a:rPr>
              <a:t>bp</a:t>
            </a:r>
            <a:endParaRPr lang="en-US" sz="1100" dirty="0">
              <a:latin typeface="Helvetica"/>
              <a:cs typeface="Helvetica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2729814" y="3170358"/>
            <a:ext cx="189860" cy="36182"/>
            <a:chOff x="2374191" y="4802161"/>
            <a:chExt cx="189860" cy="36182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3" name="Group 72"/>
          <p:cNvGrpSpPr/>
          <p:nvPr/>
        </p:nvGrpSpPr>
        <p:grpSpPr>
          <a:xfrm>
            <a:off x="4248352" y="3188449"/>
            <a:ext cx="189860" cy="36182"/>
            <a:chOff x="2374191" y="4802161"/>
            <a:chExt cx="189860" cy="36182"/>
          </a:xfrm>
        </p:grpSpPr>
        <p:cxnSp>
          <p:nvCxnSpPr>
            <p:cNvPr id="74" name="Straight Connector 73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6" name="Group 75"/>
          <p:cNvGrpSpPr/>
          <p:nvPr/>
        </p:nvGrpSpPr>
        <p:grpSpPr>
          <a:xfrm rot="10800000">
            <a:off x="4570175" y="3622140"/>
            <a:ext cx="189860" cy="36182"/>
            <a:chOff x="2374191" y="4802161"/>
            <a:chExt cx="189860" cy="36182"/>
          </a:xfrm>
        </p:grpSpPr>
        <p:cxnSp>
          <p:nvCxnSpPr>
            <p:cNvPr id="77" name="Straight Connector 76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79" name="Picture 78" descr="GelDoc Users 2014-07-09 10hr 52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82" t="70490" r="36796" b="17946"/>
          <a:stretch/>
        </p:blipFill>
        <p:spPr>
          <a:xfrm flipH="1">
            <a:off x="3915390" y="6331397"/>
            <a:ext cx="1213142" cy="374422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3110273" y="6273778"/>
            <a:ext cx="863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Helvetica"/>
                <a:cs typeface="Helvetica"/>
              </a:rPr>
              <a:t>F</a:t>
            </a:r>
            <a:r>
              <a:rPr lang="en-US" sz="1300" baseline="-25000" dirty="0" smtClean="0">
                <a:latin typeface="Helvetica"/>
                <a:cs typeface="Helvetica"/>
              </a:rPr>
              <a:t>del</a:t>
            </a:r>
            <a:r>
              <a:rPr lang="en-US" sz="1300" dirty="0" smtClean="0">
                <a:latin typeface="Helvetica"/>
                <a:cs typeface="Helvetica"/>
              </a:rPr>
              <a:t> - R</a:t>
            </a:r>
            <a:endParaRPr lang="en-US" sz="1300" baseline="-25000" dirty="0" smtClean="0">
              <a:latin typeface="Helvetica"/>
              <a:cs typeface="Helvetica"/>
            </a:endParaRPr>
          </a:p>
          <a:p>
            <a:r>
              <a:rPr lang="en-US" sz="1300" dirty="0" smtClean="0">
                <a:latin typeface="Helvetica"/>
                <a:cs typeface="Helvetica"/>
              </a:rPr>
              <a:t>F</a:t>
            </a:r>
            <a:r>
              <a:rPr lang="en-US" sz="1300" baseline="-25000" dirty="0" smtClean="0">
                <a:latin typeface="Helvetica"/>
                <a:cs typeface="Helvetica"/>
              </a:rPr>
              <a:t>wt</a:t>
            </a:r>
            <a:r>
              <a:rPr lang="en-US" sz="1300" dirty="0" smtClean="0">
                <a:latin typeface="Helvetica"/>
                <a:cs typeface="Helvetica"/>
              </a:rPr>
              <a:t> - R</a:t>
            </a:r>
            <a:endParaRPr lang="en-US" sz="1300" dirty="0">
              <a:latin typeface="Helvetica"/>
              <a:cs typeface="Helvetica"/>
            </a:endParaRPr>
          </a:p>
        </p:txBody>
      </p:sp>
      <p:graphicFrame>
        <p:nvGraphicFramePr>
          <p:cNvPr id="81" name="Table 8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979886"/>
              </p:ext>
            </p:extLst>
          </p:nvPr>
        </p:nvGraphicFramePr>
        <p:xfrm>
          <a:off x="3927089" y="4864038"/>
          <a:ext cx="2092440" cy="1403765"/>
        </p:xfrm>
        <a:graphic>
          <a:graphicData uri="http://schemas.openxmlformats.org/drawingml/2006/table">
            <a:tbl>
              <a:tblPr/>
              <a:tblGrid>
                <a:gridCol w="298920"/>
                <a:gridCol w="298920"/>
                <a:gridCol w="298920"/>
                <a:gridCol w="298920"/>
                <a:gridCol w="298920"/>
                <a:gridCol w="298920"/>
                <a:gridCol w="298920"/>
              </a:tblGrid>
              <a:tr h="105578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Bert_MN01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WPT_384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-1-1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2336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+mn-ea"/>
                          <a:cs typeface="Helvetica"/>
                        </a:rPr>
                        <a:t>A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ea typeface="+mn-ea"/>
                          <a:cs typeface="Helvetica"/>
                        </a:rPr>
                        <a:t>P 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2" name="TextBox 81"/>
          <p:cNvSpPr txBox="1"/>
          <p:nvPr/>
        </p:nvSpPr>
        <p:spPr>
          <a:xfrm>
            <a:off x="711768" y="4923902"/>
            <a:ext cx="12224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Bert_MN01</a:t>
            </a:r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68093" y="5664691"/>
            <a:ext cx="14618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latin typeface="Helvetica"/>
                <a:cs typeface="Helvetica"/>
              </a:rPr>
              <a:t>WPT_384-1-1</a:t>
            </a:r>
            <a:endParaRPr lang="en-US" sz="1600" dirty="0">
              <a:latin typeface="Helvetica"/>
              <a:cs typeface="Helvetic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029127" y="5200822"/>
            <a:ext cx="11281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Transformation</a:t>
            </a:r>
            <a:endParaRPr lang="en-US" sz="1100" dirty="0">
              <a:latin typeface="Helvetica"/>
              <a:cs typeface="Helvetica"/>
            </a:endParaRPr>
          </a:p>
        </p:txBody>
      </p:sp>
      <p:pic>
        <p:nvPicPr>
          <p:cNvPr id="85" name="Picture 84" descr="GelDoc Users 2014-07-09 10hr 52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54" t="28451" r="55936" b="59734"/>
          <a:stretch/>
        </p:blipFill>
        <p:spPr>
          <a:xfrm>
            <a:off x="5140412" y="6331397"/>
            <a:ext cx="896480" cy="374422"/>
          </a:xfrm>
          <a:prstGeom prst="rect">
            <a:avLst/>
          </a:prstGeom>
        </p:spPr>
      </p:pic>
      <p:grpSp>
        <p:nvGrpSpPr>
          <p:cNvPr id="86" name="Group 85"/>
          <p:cNvGrpSpPr/>
          <p:nvPr/>
        </p:nvGrpSpPr>
        <p:grpSpPr>
          <a:xfrm>
            <a:off x="1029740" y="6571941"/>
            <a:ext cx="1996394" cy="276999"/>
            <a:chOff x="765398" y="4295136"/>
            <a:chExt cx="3270265" cy="367250"/>
          </a:xfrm>
        </p:grpSpPr>
        <p:sp>
          <p:nvSpPr>
            <p:cNvPr id="87" name="TextBox 86"/>
            <p:cNvSpPr txBox="1"/>
            <p:nvPr/>
          </p:nvSpPr>
          <p:spPr>
            <a:xfrm>
              <a:off x="765398" y="4295136"/>
              <a:ext cx="491560" cy="367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A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2117494" y="4295136"/>
              <a:ext cx="491560" cy="367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358906" y="4295136"/>
              <a:ext cx="470635" cy="367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B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2936565" y="4295136"/>
              <a:ext cx="484544" cy="367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D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3565028" y="4295136"/>
              <a:ext cx="470635" cy="3672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E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1042027" y="5013099"/>
            <a:ext cx="1903832" cy="1587721"/>
            <a:chOff x="679103" y="1432321"/>
            <a:chExt cx="3202735" cy="2879673"/>
          </a:xfrm>
        </p:grpSpPr>
        <p:sp>
          <p:nvSpPr>
            <p:cNvPr id="93" name="Rectangle 92"/>
            <p:cNvSpPr/>
            <p:nvPr/>
          </p:nvSpPr>
          <p:spPr>
            <a:xfrm>
              <a:off x="2050464" y="1432321"/>
              <a:ext cx="422840" cy="4170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94" name="Straight Arrow Connector 93"/>
            <p:cNvCxnSpPr>
              <a:stCxn id="93" idx="2"/>
            </p:cNvCxnSpPr>
            <p:nvPr/>
          </p:nvCxnSpPr>
          <p:spPr>
            <a:xfrm>
              <a:off x="2261885" y="1849358"/>
              <a:ext cx="0" cy="36964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ectangle 98"/>
            <p:cNvSpPr/>
            <p:nvPr/>
          </p:nvSpPr>
          <p:spPr>
            <a:xfrm>
              <a:off x="1295556" y="3180740"/>
              <a:ext cx="422841" cy="417036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00" name="Straight Connector 99"/>
            <p:cNvCxnSpPr/>
            <p:nvPr/>
          </p:nvCxnSpPr>
          <p:spPr>
            <a:xfrm flipH="1">
              <a:off x="1496123" y="2887538"/>
              <a:ext cx="158547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01" name="Rectangle 100"/>
            <p:cNvSpPr/>
            <p:nvPr/>
          </p:nvSpPr>
          <p:spPr>
            <a:xfrm>
              <a:off x="2055008" y="3180740"/>
              <a:ext cx="422841" cy="417036"/>
            </a:xfrm>
            <a:prstGeom prst="rect">
              <a:avLst/>
            </a:prstGeom>
            <a:gradFill flip="none" rotWithShape="1">
              <a:gsLst>
                <a:gs pos="0">
                  <a:schemeClr val="lt1"/>
                </a:gs>
                <a:gs pos="10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2872521" y="3875333"/>
              <a:ext cx="422841" cy="417036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03" name="Rectangle 102"/>
            <p:cNvSpPr/>
            <p:nvPr/>
          </p:nvSpPr>
          <p:spPr>
            <a:xfrm>
              <a:off x="2056918" y="3875333"/>
              <a:ext cx="422841" cy="417036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04" name="Rectangle 103"/>
            <p:cNvSpPr/>
            <p:nvPr/>
          </p:nvSpPr>
          <p:spPr>
            <a:xfrm>
              <a:off x="1299174" y="3894958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05" name="Straight Connector 104"/>
            <p:cNvCxnSpPr>
              <a:endCxn id="99" idx="0"/>
            </p:cNvCxnSpPr>
            <p:nvPr/>
          </p:nvCxnSpPr>
          <p:spPr>
            <a:xfrm>
              <a:off x="1506977" y="2881343"/>
              <a:ext cx="0" cy="29939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>
              <a:stCxn id="117" idx="2"/>
              <a:endCxn id="101" idx="0"/>
            </p:cNvCxnSpPr>
            <p:nvPr/>
          </p:nvCxnSpPr>
          <p:spPr>
            <a:xfrm>
              <a:off x="2266429" y="2649375"/>
              <a:ext cx="0" cy="53136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>
              <a:endCxn id="113" idx="0"/>
            </p:cNvCxnSpPr>
            <p:nvPr/>
          </p:nvCxnSpPr>
          <p:spPr>
            <a:xfrm>
              <a:off x="3073782" y="2887538"/>
              <a:ext cx="0" cy="29320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>
              <a:endCxn id="118" idx="0"/>
            </p:cNvCxnSpPr>
            <p:nvPr/>
          </p:nvCxnSpPr>
          <p:spPr>
            <a:xfrm>
              <a:off x="890524" y="3721406"/>
              <a:ext cx="0" cy="17355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>
              <a:stCxn id="99" idx="2"/>
              <a:endCxn id="104" idx="0"/>
            </p:cNvCxnSpPr>
            <p:nvPr/>
          </p:nvCxnSpPr>
          <p:spPr>
            <a:xfrm>
              <a:off x="1506977" y="3597776"/>
              <a:ext cx="3618" cy="29718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 flipH="1">
              <a:off x="879328" y="3721406"/>
              <a:ext cx="6312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>
              <a:stCxn id="101" idx="2"/>
              <a:endCxn id="103" idx="0"/>
            </p:cNvCxnSpPr>
            <p:nvPr/>
          </p:nvCxnSpPr>
          <p:spPr>
            <a:xfrm>
              <a:off x="2266429" y="3597776"/>
              <a:ext cx="1910" cy="27755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>
              <a:stCxn id="113" idx="2"/>
              <a:endCxn id="102" idx="0"/>
            </p:cNvCxnSpPr>
            <p:nvPr/>
          </p:nvCxnSpPr>
          <p:spPr>
            <a:xfrm>
              <a:off x="3073782" y="3597776"/>
              <a:ext cx="10160" cy="27755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3" name="Rectangle 112"/>
            <p:cNvSpPr/>
            <p:nvPr/>
          </p:nvSpPr>
          <p:spPr>
            <a:xfrm>
              <a:off x="2862361" y="3180740"/>
              <a:ext cx="422841" cy="417036"/>
            </a:xfrm>
            <a:prstGeom prst="rect">
              <a:avLst/>
            </a:prstGeom>
            <a:gradFill flip="none" rotWithShape="1">
              <a:gsLst>
                <a:gs pos="0">
                  <a:schemeClr val="lt1"/>
                </a:gs>
                <a:gs pos="10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>
              <a:off x="3670418" y="3709426"/>
              <a:ext cx="0" cy="18258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 flipH="1">
              <a:off x="3092304" y="3721406"/>
              <a:ext cx="578114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6" name="Rectangle 115"/>
            <p:cNvSpPr/>
            <p:nvPr/>
          </p:nvSpPr>
          <p:spPr>
            <a:xfrm>
              <a:off x="3458997" y="3875333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17" name="Rectangle 116"/>
            <p:cNvSpPr/>
            <p:nvPr/>
          </p:nvSpPr>
          <p:spPr>
            <a:xfrm>
              <a:off x="2055008" y="2232339"/>
              <a:ext cx="422840" cy="417037"/>
            </a:xfrm>
            <a:prstGeom prst="rect">
              <a:avLst/>
            </a:prstGeom>
            <a:gradFill flip="none" rotWithShape="1">
              <a:gsLst>
                <a:gs pos="0">
                  <a:schemeClr val="lt1"/>
                </a:gs>
                <a:gs pos="10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679103" y="3894958"/>
              <a:ext cx="422841" cy="417036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</p:grpSp>
      <p:cxnSp>
        <p:nvCxnSpPr>
          <p:cNvPr id="119" name="Straight Arrow Connector 118"/>
          <p:cNvCxnSpPr/>
          <p:nvPr/>
        </p:nvCxnSpPr>
        <p:spPr>
          <a:xfrm flipV="1">
            <a:off x="3725726" y="6428461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/>
          <p:cNvCxnSpPr/>
          <p:nvPr/>
        </p:nvCxnSpPr>
        <p:spPr>
          <a:xfrm flipV="1">
            <a:off x="3725726" y="6654310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1444146" y="5407129"/>
            <a:ext cx="3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 smtClean="0">
                <a:latin typeface="Helvetica"/>
                <a:cs typeface="Helvetica"/>
              </a:rPr>
              <a:t>0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980474" y="5930034"/>
            <a:ext cx="3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638737" y="6322187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063029" y="5987056"/>
            <a:ext cx="851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Genotype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2169597" y="2692237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Glyma01g35010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5157025" y="2883309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Glyma01g35030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8410" y="4926029"/>
            <a:ext cx="3085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d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251162" y="4922281"/>
            <a:ext cx="300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579660" y="181017"/>
            <a:ext cx="5287847" cy="3046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US" sz="1200" b="1" dirty="0">
                <a:latin typeface="Helvetica" charset="0"/>
                <a:ea typeface="Helvetica" charset="0"/>
                <a:cs typeface="Helvetica" charset="0"/>
              </a:rPr>
              <a:t>Additional file </a:t>
            </a:r>
            <a:r>
              <a:rPr lang="en-US" sz="1200" b="1" dirty="0" smtClean="0">
                <a:latin typeface="Helvetica" charset="0"/>
                <a:ea typeface="Helvetica" charset="0"/>
                <a:cs typeface="Helvetica" charset="0"/>
              </a:rPr>
              <a:t>2: </a:t>
            </a:r>
            <a:r>
              <a:rPr lang="en-US" sz="1200" b="1">
                <a:latin typeface="Helvetica" charset="0"/>
                <a:ea typeface="Helvetica" charset="0"/>
                <a:cs typeface="Helvetica" charset="0"/>
              </a:rPr>
              <a:t>Supplementary </a:t>
            </a:r>
            <a:r>
              <a:rPr lang="en-US" sz="1200" b="1" smtClean="0">
                <a:latin typeface="Helvetica" charset="0"/>
                <a:ea typeface="Helvetica" charset="0"/>
                <a:cs typeface="Helvetica" charset="0"/>
              </a:rPr>
              <a:t>Figures</a:t>
            </a:r>
            <a:endParaRPr lang="en-US" sz="1200">
              <a:effectLst/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128" name="Picture 127" descr="GelDoc Users 2014-07-09 10hr 52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" t="20165" r="91075" b="56362"/>
          <a:stretch/>
        </p:blipFill>
        <p:spPr>
          <a:xfrm>
            <a:off x="6064229" y="6068786"/>
            <a:ext cx="301641" cy="74385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5672958" y="5457068"/>
            <a:ext cx="10474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Helvetica"/>
                <a:cs typeface="Helvetica"/>
              </a:rPr>
              <a:t>100 </a:t>
            </a:r>
            <a:r>
              <a:rPr lang="en-US" sz="1050" dirty="0" err="1" smtClean="0">
                <a:latin typeface="Helvetica"/>
                <a:cs typeface="Helvetica"/>
              </a:rPr>
              <a:t>bp</a:t>
            </a:r>
            <a:r>
              <a:rPr lang="en-US" sz="1050" dirty="0" smtClean="0">
                <a:latin typeface="Helvetica"/>
                <a:cs typeface="Helvetica"/>
              </a:rPr>
              <a:t> ladder</a:t>
            </a:r>
            <a:endParaRPr lang="en-US" sz="105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718466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7022315"/>
            <a:ext cx="6858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5026" indent="-255026"/>
            <a:r>
              <a:rPr lang="en-US" sz="1100" b="1" dirty="0" smtClean="0">
                <a:latin typeface="Helvetica"/>
                <a:cs typeface="Helvetica"/>
              </a:rPr>
              <a:t> Figure S2</a:t>
            </a:r>
            <a:r>
              <a:rPr lang="en-US" sz="1100" dirty="0" smtClean="0">
                <a:latin typeface="Helvetica"/>
                <a:cs typeface="Helvetica"/>
              </a:rPr>
              <a:t>. A novel deletion on chromosome 19 in transgenic plant WPT_391-1-6. </a:t>
            </a:r>
            <a:r>
              <a:rPr lang="en-US" sz="1100" b="1" dirty="0" smtClean="0">
                <a:latin typeface="Helvetica"/>
                <a:cs typeface="Helvetica"/>
              </a:rPr>
              <a:t>(a)</a:t>
            </a:r>
            <a:r>
              <a:rPr lang="en-US" sz="1100" dirty="0" smtClean="0">
                <a:latin typeface="Helvetica"/>
                <a:cs typeface="Helvetica"/>
              </a:rPr>
              <a:t> A plot </a:t>
            </a:r>
            <a:r>
              <a:rPr lang="en-US" sz="1100" dirty="0">
                <a:latin typeface="Helvetica"/>
                <a:cs typeface="Helvetica"/>
              </a:rPr>
              <a:t>of CGH data for the transgenic line versus </a:t>
            </a:r>
            <a:r>
              <a:rPr lang="en-US" sz="1100" dirty="0" smtClean="0">
                <a:latin typeface="Helvetica"/>
                <a:cs typeface="Helvetica"/>
              </a:rPr>
              <a:t>‘Bert_MN01’ is shown, </a:t>
            </a:r>
            <a:r>
              <a:rPr lang="en-US" sz="1100" dirty="0">
                <a:latin typeface="Helvetica"/>
                <a:cs typeface="Helvetica"/>
              </a:rPr>
              <a:t>zoomed in on the chromosome </a:t>
            </a:r>
            <a:r>
              <a:rPr lang="en-US" sz="1100" dirty="0" smtClean="0">
                <a:latin typeface="Helvetica"/>
                <a:cs typeface="Helvetica"/>
              </a:rPr>
              <a:t>19 deletion. </a:t>
            </a:r>
            <a:r>
              <a:rPr lang="en-US" sz="1100" dirty="0">
                <a:latin typeface="Helvetica"/>
                <a:cs typeface="Helvetica"/>
              </a:rPr>
              <a:t>Probes are plotted as </a:t>
            </a:r>
            <a:r>
              <a:rPr lang="en-US" sz="1100" dirty="0" smtClean="0">
                <a:latin typeface="Helvetica"/>
                <a:cs typeface="Helvetica"/>
              </a:rPr>
              <a:t>dots corresponding </a:t>
            </a:r>
            <a:r>
              <a:rPr lang="en-US" sz="1100" dirty="0">
                <a:latin typeface="Helvetica"/>
                <a:cs typeface="Helvetica"/>
              </a:rPr>
              <a:t>to the log</a:t>
            </a:r>
            <a:r>
              <a:rPr lang="en-US" sz="1100" baseline="-25000" dirty="0">
                <a:latin typeface="Helvetica"/>
                <a:cs typeface="Helvetica"/>
              </a:rPr>
              <a:t>2</a:t>
            </a:r>
            <a:r>
              <a:rPr lang="en-US" sz="1100" dirty="0">
                <a:latin typeface="Helvetica"/>
                <a:cs typeface="Helvetica"/>
              </a:rPr>
              <a:t> ratio from the CGH array. Dark gray dots represent probes within significant segments that exceed the empirical threshold. </a:t>
            </a:r>
            <a:r>
              <a:rPr lang="en-US" sz="1100" b="1" dirty="0" smtClean="0">
                <a:latin typeface="Helvetica"/>
                <a:cs typeface="Helvetica"/>
              </a:rPr>
              <a:t>(b)</a:t>
            </a:r>
            <a:r>
              <a:rPr lang="en-US" sz="1100" dirty="0" smtClean="0">
                <a:latin typeface="Helvetica"/>
                <a:cs typeface="Helvetica"/>
              </a:rPr>
              <a:t> A graphical </a:t>
            </a:r>
            <a:r>
              <a:rPr lang="en-US" sz="1100" dirty="0">
                <a:latin typeface="Helvetica"/>
                <a:cs typeface="Helvetica"/>
              </a:rPr>
              <a:t>interpretation </a:t>
            </a:r>
            <a:r>
              <a:rPr lang="en-US" sz="1100" dirty="0" smtClean="0">
                <a:latin typeface="Helvetica"/>
                <a:cs typeface="Helvetica"/>
              </a:rPr>
              <a:t>shows the </a:t>
            </a:r>
            <a:r>
              <a:rPr lang="en-US" sz="1100" dirty="0">
                <a:latin typeface="Helvetica"/>
                <a:cs typeface="Helvetica"/>
              </a:rPr>
              <a:t>reference wild type and the </a:t>
            </a:r>
            <a:r>
              <a:rPr lang="en-US" sz="1100" dirty="0" smtClean="0">
                <a:latin typeface="Helvetica"/>
                <a:cs typeface="Helvetica"/>
              </a:rPr>
              <a:t>homozygous deletion </a:t>
            </a:r>
            <a:r>
              <a:rPr lang="en-US" sz="1100" dirty="0">
                <a:latin typeface="Helvetica"/>
                <a:cs typeface="Helvetica"/>
              </a:rPr>
              <a:t>found in </a:t>
            </a:r>
            <a:r>
              <a:rPr lang="en-US" sz="1100" dirty="0" smtClean="0">
                <a:latin typeface="Helvetica"/>
                <a:cs typeface="Helvetica"/>
              </a:rPr>
              <a:t>WPT_391-1-6. </a:t>
            </a:r>
            <a:r>
              <a:rPr lang="en-US" sz="1100" b="1" dirty="0" smtClean="0">
                <a:latin typeface="Helvetica"/>
                <a:cs typeface="Helvetica"/>
              </a:rPr>
              <a:t>(c)</a:t>
            </a:r>
            <a:r>
              <a:rPr lang="en-US" sz="1100" dirty="0" smtClean="0">
                <a:latin typeface="Helvetica"/>
                <a:cs typeface="Helvetica"/>
              </a:rPr>
              <a:t> Read coverage through multiple mapping methods in this region confirms the CGH detected deletion. Paired end reads spanning the breakpoint when mapped with Bowtie2 also confirm the deletion. </a:t>
            </a:r>
            <a:r>
              <a:rPr lang="en-US" sz="1100" b="1" dirty="0" smtClean="0">
                <a:latin typeface="Helvetica"/>
                <a:cs typeface="Helvetica"/>
              </a:rPr>
              <a:t>(d)</a:t>
            </a:r>
            <a:r>
              <a:rPr lang="en-US" sz="1100" dirty="0" smtClean="0">
                <a:latin typeface="Helvetica"/>
                <a:cs typeface="Helvetica"/>
              </a:rPr>
              <a:t> Sequencing across the breakpoint shows six base pairs of </a:t>
            </a:r>
            <a:r>
              <a:rPr lang="en-US" sz="1100" dirty="0" err="1" smtClean="0">
                <a:latin typeface="Helvetica"/>
                <a:cs typeface="Helvetica"/>
              </a:rPr>
              <a:t>microhomology</a:t>
            </a:r>
            <a:r>
              <a:rPr lang="en-US" sz="1100" dirty="0" smtClean="0">
                <a:latin typeface="Helvetica"/>
                <a:cs typeface="Helvetica"/>
              </a:rPr>
              <a:t> at this junction. The deletion is 7,854 bp in size.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5392" y="6171109"/>
            <a:ext cx="58573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  <a:latin typeface="Helvetica"/>
                <a:cs typeface="Helvetica"/>
              </a:rPr>
              <a:t>WPT_391-1-6		Breakpoint sequencing</a:t>
            </a:r>
            <a:r>
              <a:rPr lang="en-US" sz="1400" dirty="0" smtClean="0">
                <a:solidFill>
                  <a:srgbClr val="FF0000"/>
                </a:solidFill>
                <a:latin typeface="Helvetica"/>
                <a:cs typeface="Helvetica"/>
              </a:rPr>
              <a:t>		</a:t>
            </a:r>
            <a:r>
              <a:rPr lang="en-US" sz="1200" dirty="0" smtClean="0">
                <a:solidFill>
                  <a:srgbClr val="000000"/>
                </a:solidFill>
                <a:latin typeface="Courier New"/>
                <a:cs typeface="Courier New"/>
              </a:rPr>
              <a:t>AAGGGCTGAAGTAG</a:t>
            </a:r>
            <a:endParaRPr lang="en-US" sz="1200" dirty="0">
              <a:solidFill>
                <a:srgbClr val="000000"/>
              </a:solidFill>
              <a:latin typeface="Courier New"/>
              <a:cs typeface="Courier New"/>
            </a:endParaRPr>
          </a:p>
          <a:p>
            <a:r>
              <a:rPr lang="en-US" sz="1400" dirty="0" smtClean="0">
                <a:latin typeface="Helvetica"/>
                <a:cs typeface="Helvetica"/>
              </a:rPr>
              <a:t>				</a:t>
            </a:r>
            <a:r>
              <a:rPr lang="en-US" sz="1400" dirty="0">
                <a:latin typeface="Helvetica"/>
                <a:cs typeface="Helvetica"/>
              </a:rPr>
              <a:t>Gm19:</a:t>
            </a:r>
            <a:r>
              <a:rPr lang="en-US" sz="1400" dirty="0" smtClean="0">
                <a:latin typeface="Helvetica"/>
                <a:cs typeface="Helvetica"/>
              </a:rPr>
              <a:t>16821671..16821680	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AAGGGCTGAA---- </a:t>
            </a:r>
          </a:p>
          <a:p>
            <a:r>
              <a:rPr lang="en-US" sz="1400" dirty="0" smtClean="0">
                <a:latin typeface="Helvetica"/>
                <a:cs typeface="Helvetica"/>
              </a:rPr>
              <a:t>				Gm19:</a:t>
            </a:r>
            <a:r>
              <a:rPr lang="en-US" sz="1400" dirty="0">
                <a:latin typeface="Helvetica"/>
                <a:cs typeface="Helvetica"/>
              </a:rPr>
              <a:t>16829534.</a:t>
            </a:r>
            <a:r>
              <a:rPr lang="en-US" sz="1400" dirty="0" smtClean="0">
                <a:latin typeface="Helvetica"/>
                <a:cs typeface="Helvetica"/>
              </a:rPr>
              <a:t>.16829543	</a:t>
            </a:r>
            <a:r>
              <a:rPr lang="en-US" sz="1200" dirty="0">
                <a:solidFill>
                  <a:srgbClr val="000000"/>
                </a:solidFill>
                <a:latin typeface="Courier New"/>
                <a:cs typeface="Courier New"/>
              </a:rPr>
              <a:t>----GCTGAAGTAG 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53519" y="6479369"/>
            <a:ext cx="17514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Reference Genome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75" name="Left Brace 74"/>
          <p:cNvSpPr/>
          <p:nvPr/>
        </p:nvSpPr>
        <p:spPr>
          <a:xfrm>
            <a:off x="2016252" y="6532721"/>
            <a:ext cx="237257" cy="223602"/>
          </a:xfrm>
          <a:prstGeom prst="leftBrace">
            <a:avLst/>
          </a:prstGeom>
          <a:ln w="31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cxnSp>
        <p:nvCxnSpPr>
          <p:cNvPr id="76" name="Straight Connector 75"/>
          <p:cNvCxnSpPr/>
          <p:nvPr/>
        </p:nvCxnSpPr>
        <p:spPr>
          <a:xfrm flipH="1">
            <a:off x="1587246" y="6355904"/>
            <a:ext cx="654834" cy="0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Picture 1" descr="Chrom19_16.8Mb_darkgray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13" y="77883"/>
            <a:ext cx="6599094" cy="1764000"/>
          </a:xfrm>
          <a:prstGeom prst="rect">
            <a:avLst/>
          </a:prstGeom>
        </p:spPr>
      </p:pic>
      <p:sp>
        <p:nvSpPr>
          <p:cNvPr id="6" name="TextBox 133"/>
          <p:cNvSpPr txBox="1">
            <a:spLocks noChangeArrowheads="1"/>
          </p:cNvSpPr>
          <p:nvPr/>
        </p:nvSpPr>
        <p:spPr bwMode="auto">
          <a:xfrm>
            <a:off x="2640937" y="1696809"/>
            <a:ext cx="2014945" cy="276999"/>
          </a:xfrm>
          <a:prstGeom prst="rect">
            <a:avLst/>
          </a:prstGeom>
          <a:solidFill>
            <a:srgbClr val="FFFFFF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200" dirty="0">
                <a:latin typeface="Helvetica"/>
                <a:cs typeface="Helvetica"/>
              </a:rPr>
              <a:t>Chromosome </a:t>
            </a:r>
            <a:r>
              <a:rPr lang="en-US" sz="1200" dirty="0" smtClean="0">
                <a:latin typeface="Helvetica"/>
                <a:cs typeface="Helvetica"/>
              </a:rPr>
              <a:t>Position (</a:t>
            </a:r>
            <a:r>
              <a:rPr lang="en-US" sz="1200" dirty="0" err="1" smtClean="0">
                <a:latin typeface="Helvetica"/>
                <a:cs typeface="Helvetica"/>
              </a:rPr>
              <a:t>bp</a:t>
            </a:r>
            <a:r>
              <a:rPr lang="en-US" sz="1200" dirty="0" smtClean="0">
                <a:latin typeface="Helvetica"/>
                <a:cs typeface="Helvetica"/>
              </a:rPr>
              <a:t>)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7" name="TextBox 27"/>
          <p:cNvSpPr txBox="1">
            <a:spLocks noChangeArrowheads="1"/>
          </p:cNvSpPr>
          <p:nvPr/>
        </p:nvSpPr>
        <p:spPr bwMode="auto">
          <a:xfrm>
            <a:off x="4389752" y="197646"/>
            <a:ext cx="2343799" cy="380005"/>
          </a:xfrm>
          <a:prstGeom prst="rect">
            <a:avLst/>
          </a:prstGeo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102010" tIns="51005" rIns="102010" bIns="51005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11699" indent="-311699" algn="ctr" eaLnBrk="1" hangingPunct="1"/>
            <a:r>
              <a:rPr lang="en-US" sz="1800" dirty="0" smtClean="0">
                <a:latin typeface="Helvetica"/>
                <a:cs typeface="Helvetica"/>
              </a:rPr>
              <a:t>Chromosome 19</a:t>
            </a:r>
            <a:endParaRPr lang="en-US" sz="1800" dirty="0">
              <a:latin typeface="Helvetica"/>
              <a:cs typeface="Helvetica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46898" y="272851"/>
            <a:ext cx="461665" cy="988221"/>
            <a:chOff x="22121002" y="10168423"/>
            <a:chExt cx="529959" cy="1331357"/>
          </a:xfrm>
        </p:grpSpPr>
        <p:sp>
          <p:nvSpPr>
            <p:cNvPr id="19" name="TextBox 141"/>
            <p:cNvSpPr txBox="1">
              <a:spLocks noChangeArrowheads="1"/>
            </p:cNvSpPr>
            <p:nvPr/>
          </p:nvSpPr>
          <p:spPr bwMode="auto">
            <a:xfrm rot="16200000">
              <a:off x="21872409" y="10653555"/>
              <a:ext cx="1112630" cy="38863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800" dirty="0" smtClean="0">
                  <a:latin typeface="Helvetica"/>
                  <a:cs typeface="Helvetica"/>
                </a:rPr>
                <a:t>WPT_391-1-6</a:t>
              </a:r>
              <a:endParaRPr lang="en-US" sz="800" dirty="0">
                <a:latin typeface="Helvetica"/>
                <a:cs typeface="Helvetica"/>
              </a:endParaRPr>
            </a:p>
            <a:p>
              <a:pPr algn="ctr" eaLnBrk="1" hangingPunct="1"/>
              <a:r>
                <a:rPr lang="en-US" sz="800" smtClean="0">
                  <a:latin typeface="Helvetica"/>
                  <a:cs typeface="Helvetica"/>
                </a:rPr>
                <a:t>Bert_MN01</a:t>
              </a:r>
              <a:endParaRPr lang="en-US" sz="800" dirty="0">
                <a:latin typeface="Helvetica"/>
                <a:cs typeface="Helvetica"/>
              </a:endParaRPr>
            </a:p>
          </p:txBody>
        </p:sp>
        <p:sp>
          <p:nvSpPr>
            <p:cNvPr id="21" name="TextBox 144"/>
            <p:cNvSpPr txBox="1">
              <a:spLocks noChangeArrowheads="1"/>
            </p:cNvSpPr>
            <p:nvPr/>
          </p:nvSpPr>
          <p:spPr bwMode="auto">
            <a:xfrm rot="16200000">
              <a:off x="21720303" y="10569122"/>
              <a:ext cx="1331357" cy="5299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dirty="0" smtClean="0">
                  <a:latin typeface="Helvetica"/>
                  <a:cs typeface="Helvetica"/>
                </a:rPr>
                <a:t>(       )</a:t>
              </a:r>
              <a:endParaRPr lang="en-US" dirty="0">
                <a:latin typeface="Helvetica"/>
                <a:cs typeface="Helvetica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 bwMode="auto">
            <a:xfrm rot="16200000">
              <a:off x="22107252" y="10843906"/>
              <a:ext cx="630237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855689" y="2497296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081615" y="2122602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Glyma19g13770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9241" y="2104256"/>
            <a:ext cx="18482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Wild Type: ‘Bert’</a:t>
            </a:r>
            <a:endParaRPr lang="en-US" dirty="0">
              <a:latin typeface="Helvetica"/>
              <a:cs typeface="Helvetic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09241" y="2764991"/>
            <a:ext cx="2737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Presumed WPT_391-1-6</a:t>
            </a:r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855689" y="2719091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7" name="Pentagon 46"/>
          <p:cNvSpPr/>
          <p:nvPr/>
        </p:nvSpPr>
        <p:spPr>
          <a:xfrm rot="10800000">
            <a:off x="5603398" y="2444191"/>
            <a:ext cx="321604" cy="95051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48" name="Pentagon 47"/>
          <p:cNvSpPr/>
          <p:nvPr/>
        </p:nvSpPr>
        <p:spPr>
          <a:xfrm rot="10800000">
            <a:off x="5603398" y="2668963"/>
            <a:ext cx="321604" cy="95051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>
            <a:off x="855689" y="3155141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855689" y="3376529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Pentagon 50"/>
          <p:cNvSpPr/>
          <p:nvPr/>
        </p:nvSpPr>
        <p:spPr>
          <a:xfrm rot="10800000">
            <a:off x="5603398" y="3102036"/>
            <a:ext cx="321604" cy="95051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52" name="Pentagon 51"/>
          <p:cNvSpPr/>
          <p:nvPr/>
        </p:nvSpPr>
        <p:spPr>
          <a:xfrm rot="10800000">
            <a:off x="5603398" y="3326401"/>
            <a:ext cx="321604" cy="95051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3456505" y="3070594"/>
            <a:ext cx="647999" cy="455029"/>
            <a:chOff x="3367695" y="3070594"/>
            <a:chExt cx="804649" cy="455029"/>
          </a:xfrm>
        </p:grpSpPr>
        <p:cxnSp>
          <p:nvCxnSpPr>
            <p:cNvPr id="56" name="Straight Connector 55"/>
            <p:cNvCxnSpPr/>
            <p:nvPr/>
          </p:nvCxnSpPr>
          <p:spPr>
            <a:xfrm>
              <a:off x="3367696" y="3165727"/>
              <a:ext cx="804647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>
              <a:off x="3367695" y="3155143"/>
              <a:ext cx="804647" cy="150264"/>
              <a:chOff x="2831172" y="5152143"/>
              <a:chExt cx="1548000" cy="226045"/>
            </a:xfrm>
          </p:grpSpPr>
          <p:cxnSp>
            <p:nvCxnSpPr>
              <p:cNvPr id="58" name="Straight Connector 57"/>
              <p:cNvCxnSpPr/>
              <p:nvPr/>
            </p:nvCxnSpPr>
            <p:spPr>
              <a:xfrm flipH="1">
                <a:off x="3602597" y="5152143"/>
                <a:ext cx="776575" cy="226045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 flipH="1" flipV="1">
                <a:off x="2831172" y="5152144"/>
                <a:ext cx="771425" cy="226044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5" name="Straight Connector 54"/>
            <p:cNvCxnSpPr/>
            <p:nvPr/>
          </p:nvCxnSpPr>
          <p:spPr>
            <a:xfrm>
              <a:off x="4172342" y="3070594"/>
              <a:ext cx="0" cy="180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3367695" y="3070594"/>
              <a:ext cx="0" cy="180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>
              <a:off x="3367697" y="3391235"/>
              <a:ext cx="804647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7" name="Group 66"/>
            <p:cNvGrpSpPr/>
            <p:nvPr/>
          </p:nvGrpSpPr>
          <p:grpSpPr>
            <a:xfrm>
              <a:off x="3367696" y="3375359"/>
              <a:ext cx="804647" cy="150264"/>
              <a:chOff x="2831172" y="5152143"/>
              <a:chExt cx="1548000" cy="226045"/>
            </a:xfrm>
          </p:grpSpPr>
          <p:cxnSp>
            <p:nvCxnSpPr>
              <p:cNvPr id="68" name="Straight Connector 67"/>
              <p:cNvCxnSpPr/>
              <p:nvPr/>
            </p:nvCxnSpPr>
            <p:spPr>
              <a:xfrm flipH="1">
                <a:off x="3602597" y="5152143"/>
                <a:ext cx="776575" cy="226045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2831172" y="5152144"/>
                <a:ext cx="771425" cy="226044"/>
              </a:xfrm>
              <a:prstGeom prst="line">
                <a:avLst/>
              </a:prstGeom>
              <a:ln w="12700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0" name="Straight Connector 69"/>
            <p:cNvCxnSpPr/>
            <p:nvPr/>
          </p:nvCxnSpPr>
          <p:spPr>
            <a:xfrm>
              <a:off x="3367764" y="3298271"/>
              <a:ext cx="0" cy="179997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4172342" y="3298271"/>
              <a:ext cx="2" cy="179997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0" name="TextBox 142"/>
          <p:cNvSpPr txBox="1">
            <a:spLocks noChangeArrowheads="1"/>
          </p:cNvSpPr>
          <p:nvPr/>
        </p:nvSpPr>
        <p:spPr bwMode="auto">
          <a:xfrm rot="16200000">
            <a:off x="231776" y="1147140"/>
            <a:ext cx="33774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700" dirty="0">
                <a:latin typeface="Helvetica"/>
                <a:cs typeface="Helvetica"/>
              </a:rPr>
              <a:t>l</a:t>
            </a:r>
            <a:r>
              <a:rPr lang="en-US" sz="700" dirty="0" smtClean="0">
                <a:latin typeface="Helvetica"/>
                <a:cs typeface="Helvetica"/>
              </a:rPr>
              <a:t>og</a:t>
            </a:r>
            <a:r>
              <a:rPr lang="en-US" sz="700" baseline="-25000" dirty="0" smtClean="0">
                <a:latin typeface="Helvetica"/>
                <a:cs typeface="Helvetica"/>
              </a:rPr>
              <a:t>2</a:t>
            </a:r>
            <a:endParaRPr lang="en-US" sz="700" baseline="-25000" dirty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93" y="9051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5577" y="1819920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b</a:t>
            </a:r>
            <a:endParaRPr lang="en-US" b="1" dirty="0">
              <a:latin typeface="Helvetica"/>
              <a:cs typeface="Helvetica"/>
            </a:endParaRPr>
          </a:p>
        </p:txBody>
      </p:sp>
      <p:pic>
        <p:nvPicPr>
          <p:cNvPr id="8" name="Picture 7" descr="WPT_391_Chrom19_DEL2_plusBowtie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t="17203" r="2098" b="5398"/>
          <a:stretch/>
        </p:blipFill>
        <p:spPr>
          <a:xfrm>
            <a:off x="2308357" y="3818326"/>
            <a:ext cx="3556169" cy="1879529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96132" y="4346842"/>
            <a:ext cx="1420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WPT_391-1-6</a:t>
            </a:r>
          </a:p>
          <a:p>
            <a:pPr algn="ctr"/>
            <a:r>
              <a:rPr lang="en-US" sz="1400" dirty="0" smtClean="0">
                <a:latin typeface="Helvetica"/>
                <a:cs typeface="Helvetica"/>
              </a:rPr>
              <a:t>Reads mapped with Bowtie2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6132" y="3630695"/>
            <a:ext cx="1420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Helvetica"/>
                <a:cs typeface="Helvetica"/>
              </a:rPr>
              <a:t>WPT_391-1-6</a:t>
            </a:r>
          </a:p>
          <a:p>
            <a:pPr algn="ctr"/>
            <a:r>
              <a:rPr lang="en-US" sz="1400" dirty="0" smtClean="0">
                <a:latin typeface="Helvetica"/>
                <a:cs typeface="Helvetica"/>
              </a:rPr>
              <a:t>Reads mapped with BWA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6132" y="5297765"/>
            <a:ext cx="14208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Helvetica"/>
                <a:cs typeface="Helvetica"/>
              </a:rPr>
              <a:t>Bert_MN01 Reads mapped with Bowtie2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12487" y="3691473"/>
            <a:ext cx="889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Helvetica"/>
                <a:cs typeface="Helvetica"/>
              </a:rPr>
              <a:t>Histogram of read coverage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757" y="4045505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Helvetica"/>
                <a:cs typeface="Helvetica"/>
              </a:rPr>
              <a:t>Paired end reads</a:t>
            </a:r>
            <a:endParaRPr lang="en-US" sz="800" dirty="0">
              <a:latin typeface="Helvetica"/>
              <a:cs typeface="Helvetic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12487" y="4301362"/>
            <a:ext cx="889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Helvetica"/>
                <a:cs typeface="Helvetica"/>
              </a:rPr>
              <a:t>Histogram of read coverage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325757" y="4911526"/>
            <a:ext cx="96693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 smtClean="0">
                <a:latin typeface="Helvetica"/>
                <a:cs typeface="Helvetica"/>
              </a:rPr>
              <a:t>Paired end reads</a:t>
            </a:r>
            <a:endParaRPr lang="en-US" sz="800" dirty="0">
              <a:latin typeface="Helvetica"/>
              <a:cs typeface="Helvetic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12487" y="5463457"/>
            <a:ext cx="8899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 smtClean="0">
                <a:latin typeface="Helvetica"/>
                <a:cs typeface="Helvetica"/>
              </a:rPr>
              <a:t>Histogram of read coverage</a:t>
            </a:r>
          </a:p>
        </p:txBody>
      </p:sp>
      <p:sp>
        <p:nvSpPr>
          <p:cNvPr id="14" name="Right Brace 13"/>
          <p:cNvSpPr/>
          <p:nvPr/>
        </p:nvSpPr>
        <p:spPr>
          <a:xfrm rot="10800000">
            <a:off x="2210444" y="3829000"/>
            <a:ext cx="65056" cy="108000"/>
          </a:xfrm>
          <a:prstGeom prst="rightBrac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63" name="Right Brace 62"/>
          <p:cNvSpPr/>
          <p:nvPr/>
        </p:nvSpPr>
        <p:spPr>
          <a:xfrm rot="10800000">
            <a:off x="2210444" y="4397546"/>
            <a:ext cx="65056" cy="108000"/>
          </a:xfrm>
          <a:prstGeom prst="rightBrac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64" name="Right Brace 63"/>
          <p:cNvSpPr/>
          <p:nvPr/>
        </p:nvSpPr>
        <p:spPr>
          <a:xfrm rot="10800000">
            <a:off x="2210444" y="3960127"/>
            <a:ext cx="65056" cy="402304"/>
          </a:xfrm>
          <a:prstGeom prst="rightBrac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65" name="Right Brace 64"/>
          <p:cNvSpPr/>
          <p:nvPr/>
        </p:nvSpPr>
        <p:spPr>
          <a:xfrm rot="10800000">
            <a:off x="2210444" y="4529200"/>
            <a:ext cx="65056" cy="1008000"/>
          </a:xfrm>
          <a:prstGeom prst="rightBrac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2" name="Right Brace 71"/>
          <p:cNvSpPr/>
          <p:nvPr/>
        </p:nvSpPr>
        <p:spPr>
          <a:xfrm rot="10800000">
            <a:off x="2210443" y="5578615"/>
            <a:ext cx="65056" cy="108000"/>
          </a:xfrm>
          <a:prstGeom prst="rightBrac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1280" y="3391235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6017" y="5975357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d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2791955" y="3468725"/>
            <a:ext cx="108677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16,821,680 </a:t>
            </a:r>
            <a:r>
              <a:rPr lang="en-US" sz="1100" dirty="0" err="1" smtClean="0">
                <a:latin typeface="Helvetica"/>
                <a:cs typeface="Helvetica"/>
              </a:rPr>
              <a:t>bp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3796795" y="3468725"/>
            <a:ext cx="10867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16,829,534 </a:t>
            </a:r>
            <a:r>
              <a:rPr lang="en-US" sz="1100" dirty="0" err="1" smtClean="0">
                <a:latin typeface="Helvetica"/>
                <a:cs typeface="Helvetica"/>
              </a:rPr>
              <a:t>bp</a:t>
            </a:r>
            <a:endParaRPr lang="en-US" sz="11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19285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" name="Table 4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251218017"/>
              </p:ext>
            </p:extLst>
          </p:nvPr>
        </p:nvGraphicFramePr>
        <p:xfrm>
          <a:off x="1041480" y="3184411"/>
          <a:ext cx="5372984" cy="549488"/>
        </p:xfrm>
        <a:graphic>
          <a:graphicData uri="http://schemas.openxmlformats.org/drawingml/2006/table">
            <a:tbl>
              <a:tblPr/>
              <a:tblGrid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41696"/>
              </a:tblGrid>
              <a:tr h="4319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-5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-6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-7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-8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-9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-10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-11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-12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-13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-14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-15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-16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-17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-18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-19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-20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-21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-22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-23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-24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-25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-26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-27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-28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-29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-30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-31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-32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-33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-34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-35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-36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-37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-38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-39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-40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-41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-42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-43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-44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-45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-46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-47</a:t>
                      </a:r>
                    </a:p>
                  </a:txBody>
                  <a:tcPr marL="12700" marR="12700" marT="12700" marB="0" vert="vert27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WPT 389-2-2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548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47" name="Group 46"/>
          <p:cNvGrpSpPr>
            <a:grpSpLocks noChangeAspect="1"/>
          </p:cNvGrpSpPr>
          <p:nvPr/>
        </p:nvGrpSpPr>
        <p:grpSpPr>
          <a:xfrm>
            <a:off x="1032956" y="3849149"/>
            <a:ext cx="5373016" cy="152752"/>
            <a:chOff x="14984018" y="27075139"/>
            <a:chExt cx="10130345" cy="288000"/>
          </a:xfrm>
        </p:grpSpPr>
        <p:grpSp>
          <p:nvGrpSpPr>
            <p:cNvPr id="48" name="Group 47"/>
            <p:cNvGrpSpPr/>
            <p:nvPr/>
          </p:nvGrpSpPr>
          <p:grpSpPr>
            <a:xfrm>
              <a:off x="14984018" y="27075139"/>
              <a:ext cx="8425655" cy="288000"/>
              <a:chOff x="14984018" y="27075139"/>
              <a:chExt cx="8425655" cy="288000"/>
            </a:xfrm>
          </p:grpSpPr>
          <p:pic>
            <p:nvPicPr>
              <p:cNvPr id="50" name="Picture 49" descr="GelDoc Users 2014-07-17 16hr 41min.jpg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4" t="6628" r="3522" b="83702"/>
              <a:stretch/>
            </p:blipFill>
            <p:spPr>
              <a:xfrm>
                <a:off x="14984018" y="27075139"/>
                <a:ext cx="4230639" cy="288000"/>
              </a:xfrm>
              <a:prstGeom prst="rect">
                <a:avLst/>
              </a:prstGeom>
            </p:spPr>
          </p:pic>
          <p:pic>
            <p:nvPicPr>
              <p:cNvPr id="51" name="Picture 50" descr="GelDoc Users 2014-07-17 16hr 41min.jpg"/>
              <p:cNvPicPr>
                <a:picLocks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020" t="47428" r="3801" b="44439"/>
              <a:stretch/>
            </p:blipFill>
            <p:spPr>
              <a:xfrm>
                <a:off x="19230026" y="27082756"/>
                <a:ext cx="4179647" cy="274786"/>
              </a:xfrm>
              <a:prstGeom prst="rect">
                <a:avLst/>
              </a:prstGeom>
            </p:spPr>
          </p:pic>
        </p:grpSp>
        <p:pic>
          <p:nvPicPr>
            <p:cNvPr id="49" name="Picture 48" descr="GelDoc Users 2014-07-17 16hr 41min.jpg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94" t="85830" r="59190" b="5782"/>
            <a:stretch/>
          </p:blipFill>
          <p:spPr>
            <a:xfrm>
              <a:off x="23422503" y="27075140"/>
              <a:ext cx="1691860" cy="287999"/>
            </a:xfrm>
            <a:prstGeom prst="rect">
              <a:avLst/>
            </a:prstGeom>
          </p:spPr>
        </p:pic>
      </p:grpSp>
      <p:cxnSp>
        <p:nvCxnSpPr>
          <p:cNvPr id="60" name="Straight Arrow Connector 59"/>
          <p:cNvCxnSpPr/>
          <p:nvPr/>
        </p:nvCxnSpPr>
        <p:spPr>
          <a:xfrm flipV="1">
            <a:off x="823756" y="3871754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823756" y="3966766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214409" y="5191354"/>
            <a:ext cx="648979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100" b="1" dirty="0" smtClean="0">
                <a:latin typeface="Helvetica"/>
                <a:cs typeface="Helvetica"/>
              </a:rPr>
              <a:t>Figure S3</a:t>
            </a:r>
            <a:r>
              <a:rPr lang="en-US" sz="1100" dirty="0" smtClean="0">
                <a:latin typeface="Helvetica"/>
                <a:cs typeface="Helvetica"/>
              </a:rPr>
              <a:t>. Test </a:t>
            </a:r>
            <a:r>
              <a:rPr lang="en-US" sz="1100" dirty="0">
                <a:latin typeface="Helvetica"/>
                <a:cs typeface="Helvetica"/>
              </a:rPr>
              <a:t>for </a:t>
            </a:r>
            <a:r>
              <a:rPr lang="en-US" sz="1100" dirty="0" err="1">
                <a:latin typeface="Helvetica"/>
                <a:cs typeface="Helvetica"/>
              </a:rPr>
              <a:t>intracultivar</a:t>
            </a:r>
            <a:r>
              <a:rPr lang="en-US" sz="1100" dirty="0">
                <a:latin typeface="Helvetica"/>
                <a:cs typeface="Helvetica"/>
              </a:rPr>
              <a:t> </a:t>
            </a:r>
            <a:r>
              <a:rPr lang="en-US" sz="1100" dirty="0" smtClean="0">
                <a:latin typeface="Helvetica"/>
                <a:cs typeface="Helvetica"/>
              </a:rPr>
              <a:t>variation in the parental lines by genotyping 47 individuals taken from GRIN stocks of the varieties ‘Bert’ and ‘Williams 82’. The </a:t>
            </a:r>
            <a:r>
              <a:rPr lang="en-US" sz="1100" dirty="0">
                <a:latin typeface="Helvetica"/>
                <a:cs typeface="Helvetica"/>
              </a:rPr>
              <a:t>p</a:t>
            </a:r>
            <a:r>
              <a:rPr lang="en-US" sz="1100" dirty="0" smtClean="0">
                <a:latin typeface="Helvetica"/>
                <a:cs typeface="Helvetica"/>
              </a:rPr>
              <a:t>ositive control is in the last column. </a:t>
            </a:r>
            <a:r>
              <a:rPr lang="en-US" sz="1100" b="1" dirty="0" smtClean="0">
                <a:latin typeface="Helvetica"/>
                <a:cs typeface="Helvetica"/>
              </a:rPr>
              <a:t>(a)</a:t>
            </a:r>
            <a:r>
              <a:rPr lang="en-US" sz="1100" dirty="0" smtClean="0">
                <a:latin typeface="Helvetica"/>
                <a:cs typeface="Helvetica"/>
              </a:rPr>
              <a:t> The deletion </a:t>
            </a:r>
            <a:r>
              <a:rPr lang="en-US" sz="1100" dirty="0">
                <a:latin typeface="Helvetica"/>
                <a:cs typeface="Helvetica"/>
              </a:rPr>
              <a:t>on chromosome 1 </a:t>
            </a:r>
            <a:r>
              <a:rPr lang="en-US" sz="1100" dirty="0" smtClean="0">
                <a:latin typeface="Helvetica"/>
                <a:cs typeface="Helvetica"/>
              </a:rPr>
              <a:t>found in WPT_384-1-1, with a ‘Bert_MN_01’ background, was not found in any of the ‘Bert’ individuals sampled. </a:t>
            </a:r>
            <a:r>
              <a:rPr lang="en-US" sz="1100" b="1" dirty="0" smtClean="0">
                <a:latin typeface="Helvetica"/>
                <a:cs typeface="Helvetica"/>
              </a:rPr>
              <a:t>(b)</a:t>
            </a:r>
            <a:r>
              <a:rPr lang="en-US" sz="1100" dirty="0" smtClean="0">
                <a:latin typeface="Helvetica"/>
                <a:cs typeface="Helvetica"/>
              </a:rPr>
              <a:t> </a:t>
            </a:r>
            <a:r>
              <a:rPr lang="en-US" sz="1100" dirty="0">
                <a:latin typeface="Helvetica"/>
                <a:cs typeface="Helvetica"/>
              </a:rPr>
              <a:t>The deletion on chromosome </a:t>
            </a:r>
            <a:r>
              <a:rPr lang="en-US" sz="1100" dirty="0" smtClean="0">
                <a:latin typeface="Helvetica"/>
                <a:cs typeface="Helvetica"/>
              </a:rPr>
              <a:t>11 </a:t>
            </a:r>
            <a:r>
              <a:rPr lang="en-US" sz="1100" dirty="0">
                <a:latin typeface="Helvetica"/>
                <a:cs typeface="Helvetica"/>
              </a:rPr>
              <a:t>found in WPT_398-2-2, </a:t>
            </a:r>
            <a:r>
              <a:rPr lang="en-US" sz="1100" dirty="0" smtClean="0">
                <a:latin typeface="Helvetica"/>
                <a:cs typeface="Helvetica"/>
              </a:rPr>
              <a:t>with a </a:t>
            </a:r>
            <a:r>
              <a:rPr lang="en-US" sz="1100" dirty="0">
                <a:latin typeface="Helvetica"/>
                <a:cs typeface="Helvetica"/>
              </a:rPr>
              <a:t>‘</a:t>
            </a:r>
            <a:r>
              <a:rPr lang="en-US" sz="1100" dirty="0" smtClean="0">
                <a:latin typeface="Helvetica"/>
                <a:cs typeface="Helvetica"/>
              </a:rPr>
              <a:t>Bert_MN_01</a:t>
            </a:r>
            <a:r>
              <a:rPr lang="en-US" sz="1100" dirty="0">
                <a:latin typeface="Helvetica"/>
                <a:cs typeface="Helvetica"/>
              </a:rPr>
              <a:t>’ </a:t>
            </a:r>
            <a:r>
              <a:rPr lang="en-US" sz="1100" dirty="0" smtClean="0">
                <a:latin typeface="Helvetica"/>
                <a:cs typeface="Helvetica"/>
              </a:rPr>
              <a:t>background, was not found </a:t>
            </a:r>
            <a:r>
              <a:rPr lang="en-US" sz="1100" dirty="0">
                <a:latin typeface="Helvetica"/>
                <a:cs typeface="Helvetica"/>
              </a:rPr>
              <a:t>in any of the </a:t>
            </a:r>
            <a:r>
              <a:rPr lang="en-US" sz="1100" dirty="0" smtClean="0">
                <a:latin typeface="Helvetica"/>
                <a:cs typeface="Helvetica"/>
              </a:rPr>
              <a:t>‘Bert’ </a:t>
            </a:r>
            <a:r>
              <a:rPr lang="en-US" sz="1100" dirty="0">
                <a:latin typeface="Helvetica"/>
                <a:cs typeface="Helvetica"/>
              </a:rPr>
              <a:t>individuals </a:t>
            </a:r>
            <a:r>
              <a:rPr lang="en-US" sz="1100" dirty="0" smtClean="0">
                <a:latin typeface="Helvetica"/>
                <a:cs typeface="Helvetica"/>
              </a:rPr>
              <a:t>sampled. </a:t>
            </a:r>
            <a:r>
              <a:rPr lang="en-US" sz="1100" b="1" dirty="0" smtClean="0">
                <a:latin typeface="Helvetica"/>
                <a:cs typeface="Helvetica"/>
              </a:rPr>
              <a:t>(c)</a:t>
            </a:r>
            <a:r>
              <a:rPr lang="en-US" sz="1100" dirty="0" smtClean="0">
                <a:latin typeface="Helvetica"/>
                <a:cs typeface="Helvetica"/>
              </a:rPr>
              <a:t> The duplication on </a:t>
            </a:r>
            <a:r>
              <a:rPr lang="en-US" sz="1100" dirty="0">
                <a:latin typeface="Helvetica"/>
                <a:cs typeface="Helvetica"/>
              </a:rPr>
              <a:t>chromosome </a:t>
            </a:r>
            <a:r>
              <a:rPr lang="en-US" sz="1100" dirty="0" smtClean="0">
                <a:latin typeface="Helvetica"/>
                <a:cs typeface="Helvetica"/>
              </a:rPr>
              <a:t>13 found </a:t>
            </a:r>
            <a:r>
              <a:rPr lang="en-US" sz="1100" dirty="0">
                <a:latin typeface="Helvetica"/>
                <a:cs typeface="Helvetica"/>
              </a:rPr>
              <a:t>in </a:t>
            </a:r>
            <a:r>
              <a:rPr lang="en-US" sz="1100" dirty="0" smtClean="0">
                <a:latin typeface="Helvetica"/>
                <a:cs typeface="Helvetica"/>
              </a:rPr>
              <a:t>WPT_301-3-13, with a ‘Wm82_ISU_01</a:t>
            </a:r>
            <a:r>
              <a:rPr lang="en-US" sz="1100" dirty="0">
                <a:latin typeface="Helvetica"/>
                <a:cs typeface="Helvetica"/>
              </a:rPr>
              <a:t>’ </a:t>
            </a:r>
            <a:r>
              <a:rPr lang="en-US" sz="1100" dirty="0" smtClean="0">
                <a:latin typeface="Helvetica"/>
                <a:cs typeface="Helvetica"/>
              </a:rPr>
              <a:t>background, does not show up in any of the ‘</a:t>
            </a:r>
            <a:r>
              <a:rPr lang="en-US" sz="1100" dirty="0" err="1" smtClean="0">
                <a:latin typeface="Helvetica"/>
                <a:cs typeface="Helvetica"/>
              </a:rPr>
              <a:t>Willams</a:t>
            </a:r>
            <a:r>
              <a:rPr lang="en-US" sz="1100" dirty="0" smtClean="0">
                <a:latin typeface="Helvetica"/>
                <a:cs typeface="Helvetica"/>
              </a:rPr>
              <a:t> 82’ individuals sampled. </a:t>
            </a:r>
            <a:endParaRPr lang="en-US" sz="1100" dirty="0">
              <a:latin typeface="Helvetica"/>
              <a:cs typeface="Helvetica"/>
            </a:endParaRPr>
          </a:p>
        </p:txBody>
      </p:sp>
      <p:pic>
        <p:nvPicPr>
          <p:cNvPr id="78" name="Picture 77" descr="403lab 2014-07-11 09hr 49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" t="20459" r="7370" b="69260"/>
          <a:stretch/>
        </p:blipFill>
        <p:spPr>
          <a:xfrm>
            <a:off x="1048895" y="4783448"/>
            <a:ext cx="2683791" cy="231775"/>
          </a:xfrm>
          <a:prstGeom prst="rect">
            <a:avLst/>
          </a:prstGeom>
        </p:spPr>
      </p:pic>
      <p:graphicFrame>
        <p:nvGraphicFramePr>
          <p:cNvPr id="80" name="Table 7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665980606"/>
              </p:ext>
            </p:extLst>
          </p:nvPr>
        </p:nvGraphicFramePr>
        <p:xfrm>
          <a:off x="1052070" y="4068698"/>
          <a:ext cx="5372984" cy="640290"/>
        </p:xfrm>
        <a:graphic>
          <a:graphicData uri="http://schemas.openxmlformats.org/drawingml/2006/table">
            <a:tbl>
              <a:tblPr/>
              <a:tblGrid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11304"/>
                <a:gridCol w="141696"/>
              </a:tblGrid>
              <a:tr h="50331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Wm82 -19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Wm82 -29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Wm82 -39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Wm82 -47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WPT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301-3-13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9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1" name="Picture 80" descr="403lab 2014-07-11 09hr 49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" t="57117" r="12138" b="33062"/>
          <a:stretch/>
        </p:blipFill>
        <p:spPr>
          <a:xfrm>
            <a:off x="3748165" y="4783448"/>
            <a:ext cx="2676889" cy="231775"/>
          </a:xfrm>
          <a:prstGeom prst="rect">
            <a:avLst/>
          </a:prstGeom>
        </p:spPr>
      </p:pic>
      <p:graphicFrame>
        <p:nvGraphicFramePr>
          <p:cNvPr id="82" name="Table 8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565927721"/>
              </p:ext>
            </p:extLst>
          </p:nvPr>
        </p:nvGraphicFramePr>
        <p:xfrm>
          <a:off x="1007034" y="2078956"/>
          <a:ext cx="5371106" cy="549488"/>
        </p:xfrm>
        <a:graphic>
          <a:graphicData uri="http://schemas.openxmlformats.org/drawingml/2006/table">
            <a:tbl>
              <a:tblPr/>
              <a:tblGrid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11199"/>
                <a:gridCol w="144753"/>
              </a:tblGrid>
              <a:tr h="4319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Bert </a:t>
                      </a:r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-47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WPT </a:t>
                      </a:r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384-1-1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548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+/+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83" name="Picture 82" descr="403lab 2014-07-14 13hr 40mi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9" t="25798" r="8127" b="63859"/>
          <a:stretch/>
        </p:blipFill>
        <p:spPr>
          <a:xfrm>
            <a:off x="1005141" y="2732594"/>
            <a:ext cx="2691833" cy="244495"/>
          </a:xfrm>
          <a:prstGeom prst="rect">
            <a:avLst/>
          </a:prstGeom>
        </p:spPr>
      </p:pic>
      <p:pic>
        <p:nvPicPr>
          <p:cNvPr id="84" name="Picture 83" descr="403lab 2014-07-14 13hr 41min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" t="61785" r="9198" b="27803"/>
          <a:stretch/>
        </p:blipFill>
        <p:spPr>
          <a:xfrm>
            <a:off x="3702367" y="2732594"/>
            <a:ext cx="2675773" cy="244495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45116" y="2597071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del</a:t>
            </a:r>
            <a:r>
              <a:rPr lang="en-US" sz="1300" dirty="0">
                <a:latin typeface="Helvetica"/>
                <a:cs typeface="Helvetica"/>
              </a:rPr>
              <a:t> 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cxnSp>
        <p:nvCxnSpPr>
          <p:cNvPr id="87" name="Straight Arrow Connector 86"/>
          <p:cNvCxnSpPr/>
          <p:nvPr/>
        </p:nvCxnSpPr>
        <p:spPr>
          <a:xfrm flipV="1">
            <a:off x="823756" y="2792682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flipV="1">
            <a:off x="823756" y="2947951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209086" y="215210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214409" y="3276787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b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10578" y="421424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134842" y="3630999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del</a:t>
            </a:r>
            <a:r>
              <a:rPr lang="en-US" sz="1300" dirty="0">
                <a:latin typeface="Helvetica"/>
                <a:cs typeface="Helvetica"/>
              </a:rPr>
              <a:t> 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103492" y="4583576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 smtClean="0">
                <a:latin typeface="Helvetica"/>
                <a:cs typeface="Helvetica"/>
              </a:rPr>
              <a:t>F</a:t>
            </a:r>
            <a:r>
              <a:rPr lang="en-US" sz="1300" baseline="-25000" dirty="0" err="1" smtClean="0">
                <a:latin typeface="Helvetica"/>
                <a:cs typeface="Helvetica"/>
              </a:rPr>
              <a:t>dup</a:t>
            </a:r>
            <a:r>
              <a:rPr lang="en-US" sz="1300" dirty="0" smtClean="0">
                <a:latin typeface="Helvetica"/>
                <a:cs typeface="Helvetica"/>
              </a:rPr>
              <a:t> </a:t>
            </a:r>
            <a:r>
              <a:rPr lang="en-US" sz="1300" dirty="0">
                <a:latin typeface="Helvetica"/>
                <a:cs typeface="Helvetica"/>
              </a:rPr>
              <a:t>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cxnSp>
        <p:nvCxnSpPr>
          <p:cNvPr id="94" name="Straight Arrow Connector 93"/>
          <p:cNvCxnSpPr/>
          <p:nvPr/>
        </p:nvCxnSpPr>
        <p:spPr>
          <a:xfrm flipV="1">
            <a:off x="823756" y="4832158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/>
          <p:nvPr/>
        </p:nvCxnSpPr>
        <p:spPr>
          <a:xfrm flipV="1">
            <a:off x="823756" y="4944450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9262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403lab 2014-07-11 09hr 52m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9" t="21706" r="6708" b="68380"/>
          <a:stretch/>
        </p:blipFill>
        <p:spPr>
          <a:xfrm>
            <a:off x="1139553" y="4316284"/>
            <a:ext cx="2686878" cy="22340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947918913"/>
              </p:ext>
            </p:extLst>
          </p:nvPr>
        </p:nvGraphicFramePr>
        <p:xfrm>
          <a:off x="1136707" y="3623987"/>
          <a:ext cx="5279834" cy="641240"/>
        </p:xfrm>
        <a:graphic>
          <a:graphicData uri="http://schemas.openxmlformats.org/drawingml/2006/table">
            <a:tbl>
              <a:tblPr/>
              <a:tblGrid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30732"/>
              </a:tblGrid>
              <a:tr h="482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TN05-3027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4J105-3-4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5M20-2-5-2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CL0J095-4-6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CL0J173-6-8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HS6-3976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Prohio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LD00-3309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LD01-5907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LD02-4485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LD02-9050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Magellan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Maverick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S06-13640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NE3001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Skylla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U03-100612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LG03-2979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LG03-3191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LG04-4717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LG05-4292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LG05-4317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LG05-4464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LG05-4832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LG90-2550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LG92-1255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LG94-1128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LG94-1906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LG97-7012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LG98-1605 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LG00-3372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LG04-6000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398.881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427.136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437.169B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507.681B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518.751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561.370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404.188A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574.486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IA3023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Archer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Minsoy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Noir1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Wm82_ISU_01</a:t>
                      </a:r>
                      <a:endParaRPr lang="en-US" sz="6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Bert_MN01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WPT 389-2-2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" name="Picture 11" descr="403lab 2014-07-11 09hr 52m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0" t="56341" r="6951" b="33347"/>
          <a:stretch/>
        </p:blipFill>
        <p:spPr>
          <a:xfrm>
            <a:off x="3837621" y="4316284"/>
            <a:ext cx="2592957" cy="22340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34968" y="4794520"/>
            <a:ext cx="64897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100" b="1" dirty="0" smtClean="0">
                <a:latin typeface="Helvetica"/>
                <a:cs typeface="Helvetica"/>
              </a:rPr>
              <a:t>Figure S4. </a:t>
            </a:r>
            <a:r>
              <a:rPr lang="en-US" sz="1100" dirty="0" smtClean="0">
                <a:latin typeface="Helvetica"/>
                <a:cs typeface="Helvetica"/>
              </a:rPr>
              <a:t>Genotyping diverse lines including the </a:t>
            </a:r>
            <a:r>
              <a:rPr lang="en-US" sz="1100" dirty="0">
                <a:latin typeface="Helvetica"/>
                <a:cs typeface="Helvetica"/>
              </a:rPr>
              <a:t>41 </a:t>
            </a:r>
            <a:r>
              <a:rPr lang="en-US" sz="1100" dirty="0" smtClean="0">
                <a:latin typeface="Helvetica"/>
                <a:cs typeface="Helvetica"/>
              </a:rPr>
              <a:t>SoyNAM parents, cultivars ‘Archer’, ‘</a:t>
            </a:r>
            <a:r>
              <a:rPr lang="en-US" sz="1100" dirty="0" err="1" smtClean="0">
                <a:latin typeface="Helvetica"/>
                <a:cs typeface="Helvetica"/>
              </a:rPr>
              <a:t>Minsoy</a:t>
            </a:r>
            <a:r>
              <a:rPr lang="en-US" sz="1100" dirty="0" smtClean="0">
                <a:latin typeface="Helvetica"/>
                <a:cs typeface="Helvetica"/>
              </a:rPr>
              <a:t>’, and ‘Noir1’, ‘Bert</a:t>
            </a:r>
            <a:r>
              <a:rPr lang="en-US" sz="1100" dirty="0">
                <a:latin typeface="Helvetica"/>
                <a:cs typeface="Helvetica"/>
              </a:rPr>
              <a:t>_</a:t>
            </a:r>
            <a:r>
              <a:rPr lang="en-US" sz="1100" dirty="0" smtClean="0">
                <a:latin typeface="Helvetica"/>
                <a:cs typeface="Helvetica"/>
              </a:rPr>
              <a:t>MN_01</a:t>
            </a:r>
            <a:r>
              <a:rPr lang="en-US" sz="1100" dirty="0">
                <a:latin typeface="Helvetica"/>
                <a:cs typeface="Helvetica"/>
              </a:rPr>
              <a:t>’, and ‘</a:t>
            </a:r>
            <a:r>
              <a:rPr lang="en-US" sz="1100" dirty="0" smtClean="0">
                <a:latin typeface="Helvetica"/>
                <a:cs typeface="Helvetica"/>
              </a:rPr>
              <a:t>Wm82_ISU_01,’ for previous evidence of SV found in transformed plants. The positive control is in the last column. </a:t>
            </a:r>
            <a:r>
              <a:rPr lang="en-US" sz="1100" b="1" dirty="0" smtClean="0">
                <a:latin typeface="Helvetica"/>
                <a:cs typeface="Helvetica"/>
              </a:rPr>
              <a:t>(a)</a:t>
            </a:r>
            <a:r>
              <a:rPr lang="en-US" sz="1100" dirty="0" smtClean="0">
                <a:latin typeface="Helvetica"/>
                <a:cs typeface="Helvetica"/>
              </a:rPr>
              <a:t> The deletion </a:t>
            </a:r>
            <a:r>
              <a:rPr lang="en-US" sz="1100" dirty="0">
                <a:latin typeface="Helvetica"/>
                <a:cs typeface="Helvetica"/>
              </a:rPr>
              <a:t>on chromosome 1 </a:t>
            </a:r>
            <a:r>
              <a:rPr lang="en-US" sz="1100" dirty="0" smtClean="0">
                <a:latin typeface="Helvetica"/>
                <a:cs typeface="Helvetica"/>
              </a:rPr>
              <a:t>found in </a:t>
            </a:r>
            <a:r>
              <a:rPr lang="en-US" sz="1100" dirty="0">
                <a:latin typeface="Helvetica"/>
                <a:cs typeface="Helvetica"/>
              </a:rPr>
              <a:t>WPT_384-1-</a:t>
            </a:r>
            <a:r>
              <a:rPr lang="en-US" sz="1100" dirty="0" smtClean="0">
                <a:latin typeface="Helvetica"/>
                <a:cs typeface="Helvetica"/>
              </a:rPr>
              <a:t>1, with a </a:t>
            </a:r>
            <a:r>
              <a:rPr lang="en-US" sz="1100" dirty="0">
                <a:latin typeface="Helvetica"/>
                <a:cs typeface="Helvetica"/>
              </a:rPr>
              <a:t>‘Bert-MN01’ </a:t>
            </a:r>
            <a:r>
              <a:rPr lang="en-US" sz="1100" dirty="0" smtClean="0">
                <a:latin typeface="Helvetica"/>
                <a:cs typeface="Helvetica"/>
              </a:rPr>
              <a:t>background, does not show up in any of the diverse individuals sampled. </a:t>
            </a:r>
            <a:r>
              <a:rPr lang="en-US" sz="1100" b="1" dirty="0" smtClean="0">
                <a:latin typeface="Helvetica"/>
                <a:cs typeface="Helvetica"/>
              </a:rPr>
              <a:t>(b)</a:t>
            </a:r>
            <a:r>
              <a:rPr lang="en-US" sz="1100" dirty="0" smtClean="0">
                <a:latin typeface="Helvetica"/>
                <a:cs typeface="Helvetica"/>
              </a:rPr>
              <a:t> </a:t>
            </a:r>
            <a:r>
              <a:rPr lang="en-US" sz="1100" dirty="0">
                <a:latin typeface="Helvetica"/>
                <a:cs typeface="Helvetica"/>
              </a:rPr>
              <a:t>The deletion on chromosome </a:t>
            </a:r>
            <a:r>
              <a:rPr lang="en-US" sz="1100" dirty="0" smtClean="0">
                <a:latin typeface="Helvetica"/>
                <a:cs typeface="Helvetica"/>
              </a:rPr>
              <a:t>11 </a:t>
            </a:r>
            <a:r>
              <a:rPr lang="en-US" sz="1100" dirty="0">
                <a:latin typeface="Helvetica"/>
                <a:cs typeface="Helvetica"/>
              </a:rPr>
              <a:t>found in WPT_398-2-2, </a:t>
            </a:r>
            <a:r>
              <a:rPr lang="en-US" sz="1100" dirty="0" smtClean="0">
                <a:latin typeface="Helvetica"/>
                <a:cs typeface="Helvetica"/>
              </a:rPr>
              <a:t>with a </a:t>
            </a:r>
            <a:r>
              <a:rPr lang="en-US" sz="1100" dirty="0">
                <a:latin typeface="Helvetica"/>
                <a:cs typeface="Helvetica"/>
              </a:rPr>
              <a:t>‘Bert-MN01’ </a:t>
            </a:r>
            <a:r>
              <a:rPr lang="en-US" sz="1100" dirty="0" smtClean="0">
                <a:latin typeface="Helvetica"/>
                <a:cs typeface="Helvetica"/>
              </a:rPr>
              <a:t>background, </a:t>
            </a:r>
            <a:r>
              <a:rPr lang="en-US" sz="1100" dirty="0">
                <a:latin typeface="Helvetica"/>
                <a:cs typeface="Helvetica"/>
              </a:rPr>
              <a:t>does not show up in any of the diverse individuals sampled</a:t>
            </a:r>
            <a:r>
              <a:rPr lang="en-US" sz="1100" dirty="0" smtClean="0">
                <a:latin typeface="Helvetica"/>
                <a:cs typeface="Helvetica"/>
              </a:rPr>
              <a:t>. </a:t>
            </a:r>
            <a:r>
              <a:rPr lang="en-US" sz="1100" b="1" dirty="0" smtClean="0">
                <a:latin typeface="Helvetica"/>
                <a:cs typeface="Helvetica"/>
              </a:rPr>
              <a:t>(c)</a:t>
            </a:r>
            <a:r>
              <a:rPr lang="en-US" sz="1100" dirty="0" smtClean="0">
                <a:latin typeface="Helvetica"/>
                <a:cs typeface="Helvetica"/>
              </a:rPr>
              <a:t> The duplication on </a:t>
            </a:r>
            <a:r>
              <a:rPr lang="en-US" sz="1100" dirty="0">
                <a:latin typeface="Helvetica"/>
                <a:cs typeface="Helvetica"/>
              </a:rPr>
              <a:t>chromosome </a:t>
            </a:r>
            <a:r>
              <a:rPr lang="en-US" sz="1100" dirty="0" smtClean="0">
                <a:latin typeface="Helvetica"/>
                <a:cs typeface="Helvetica"/>
              </a:rPr>
              <a:t>13 found </a:t>
            </a:r>
            <a:r>
              <a:rPr lang="en-US" sz="1100" dirty="0">
                <a:latin typeface="Helvetica"/>
                <a:cs typeface="Helvetica"/>
              </a:rPr>
              <a:t>in WPT_301-3-</a:t>
            </a:r>
            <a:r>
              <a:rPr lang="en-US" sz="1100" dirty="0" smtClean="0">
                <a:latin typeface="Helvetica"/>
                <a:cs typeface="Helvetica"/>
              </a:rPr>
              <a:t>13, with a ‘Wm82-ISU01</a:t>
            </a:r>
            <a:r>
              <a:rPr lang="en-US" sz="1100" dirty="0">
                <a:latin typeface="Helvetica"/>
                <a:cs typeface="Helvetica"/>
              </a:rPr>
              <a:t>’ </a:t>
            </a:r>
            <a:r>
              <a:rPr lang="en-US" sz="1100" dirty="0" smtClean="0">
                <a:latin typeface="Helvetica"/>
                <a:cs typeface="Helvetica"/>
              </a:rPr>
              <a:t>background, does not show up in any of the </a:t>
            </a:r>
            <a:r>
              <a:rPr lang="en-US" sz="1100" dirty="0">
                <a:latin typeface="Helvetica"/>
                <a:cs typeface="Helvetica"/>
              </a:rPr>
              <a:t>diverse individuals sampled</a:t>
            </a:r>
            <a:r>
              <a:rPr lang="en-US" sz="1100" dirty="0" smtClean="0">
                <a:latin typeface="Helvetica"/>
                <a:cs typeface="Helvetica"/>
              </a:rPr>
              <a:t>.</a:t>
            </a:r>
            <a:endParaRPr lang="en-US" sz="1100" dirty="0">
              <a:latin typeface="Helvetica"/>
              <a:cs typeface="Helvetica"/>
            </a:endParaRPr>
          </a:p>
        </p:txBody>
      </p:sp>
      <p:graphicFrame>
        <p:nvGraphicFramePr>
          <p:cNvPr id="24" name="Table 2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22876799"/>
              </p:ext>
            </p:extLst>
          </p:nvPr>
        </p:nvGraphicFramePr>
        <p:xfrm>
          <a:off x="1136707" y="2565679"/>
          <a:ext cx="5279834" cy="641240"/>
        </p:xfrm>
        <a:graphic>
          <a:graphicData uri="http://schemas.openxmlformats.org/drawingml/2006/table">
            <a:tbl>
              <a:tblPr/>
              <a:tblGrid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11937"/>
                <a:gridCol w="130732"/>
              </a:tblGrid>
              <a:tr h="482577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TN05-3027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4J105-3-4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5M20-2-5-2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CL0J095-4-6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CL0J173-6-8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HS6-3976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Prohio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LD00-3309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LD01-5907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LD02-4485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LD02-9050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Magellan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Maverick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S06-13640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NE3001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Skylla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U03-100612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LG03-2979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LG03-3191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LG04-4717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LG05-4292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LG05-4317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LG05-4464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LG05-4832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LG90-2550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LG92-1255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LG94-1128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LG94-1906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LG97-7012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LG98-1605 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LG00-3372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LG04-6000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398.881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427.136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437.169B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507.681B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518.751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561.370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404.188A 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574.486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IA3023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Archer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Minsoy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Noir1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Wm82_ISU_01</a:t>
                      </a:r>
                      <a:endParaRPr lang="en-US" sz="6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Bert_MN01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WPT 389-2-2</a:t>
                      </a:r>
                    </a:p>
                  </a:txBody>
                  <a:tcPr marL="12700" marR="12700" marT="12700" marB="0" vert="vert27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6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-/+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+/+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5" name="Group 24"/>
          <p:cNvGrpSpPr>
            <a:grpSpLocks noChangeAspect="1"/>
          </p:cNvGrpSpPr>
          <p:nvPr/>
        </p:nvGrpSpPr>
        <p:grpSpPr>
          <a:xfrm>
            <a:off x="1139882" y="3280851"/>
            <a:ext cx="5276658" cy="158487"/>
            <a:chOff x="15011676" y="28112979"/>
            <a:chExt cx="10772330" cy="323551"/>
          </a:xfrm>
        </p:grpSpPr>
        <p:pic>
          <p:nvPicPr>
            <p:cNvPr id="26" name="Picture 25" descr="403lab 2014-07-15 12hr 08min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0" t="39067" r="6902" b="52687"/>
            <a:stretch/>
          </p:blipFill>
          <p:spPr>
            <a:xfrm>
              <a:off x="15011676" y="28112979"/>
              <a:ext cx="4558196" cy="317683"/>
            </a:xfrm>
            <a:prstGeom prst="rect">
              <a:avLst/>
            </a:prstGeom>
          </p:spPr>
        </p:pic>
        <p:pic>
          <p:nvPicPr>
            <p:cNvPr id="27" name="Picture 26" descr="403lab 2014-07-15 12hr 10min.jpg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7" t="29562" r="63351" b="61184"/>
            <a:stretch/>
          </p:blipFill>
          <p:spPr>
            <a:xfrm>
              <a:off x="24177077" y="28112979"/>
              <a:ext cx="1606929" cy="317684"/>
            </a:xfrm>
            <a:prstGeom prst="rect">
              <a:avLst/>
            </a:prstGeom>
          </p:spPr>
        </p:pic>
        <p:pic>
          <p:nvPicPr>
            <p:cNvPr id="28" name="Picture 27" descr="403lab 2014-07-15 12hr 08min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2" t="77116" r="7047" b="14506"/>
            <a:stretch/>
          </p:blipFill>
          <p:spPr>
            <a:xfrm>
              <a:off x="19587441" y="28112979"/>
              <a:ext cx="4589635" cy="323551"/>
            </a:xfrm>
            <a:prstGeom prst="rect">
              <a:avLst/>
            </a:prstGeom>
          </p:spPr>
        </p:pic>
      </p:grpSp>
      <p:cxnSp>
        <p:nvCxnSpPr>
          <p:cNvPr id="31" name="Straight Arrow Connector 30"/>
          <p:cNvCxnSpPr/>
          <p:nvPr/>
        </p:nvCxnSpPr>
        <p:spPr>
          <a:xfrm flipV="1">
            <a:off x="946637" y="3299416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946637" y="3394428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3" name="Table 3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23484269"/>
              </p:ext>
            </p:extLst>
          </p:nvPr>
        </p:nvGraphicFramePr>
        <p:xfrm>
          <a:off x="1136707" y="1352927"/>
          <a:ext cx="5270447" cy="590813"/>
        </p:xfrm>
        <a:graphic>
          <a:graphicData uri="http://schemas.openxmlformats.org/drawingml/2006/table">
            <a:tbl>
              <a:tblPr/>
              <a:tblGrid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11622"/>
                <a:gridCol w="135835"/>
              </a:tblGrid>
              <a:tr h="486673"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TN05-3027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4J105-3-4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5M20-2-5-2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CL0J095-4-6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CL0J173-6-8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HS6-3976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Prohio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LD00-3309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LD01-5907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LD02-4485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LD02-9050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Magellan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Maverick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S06-13640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NE3001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Skylla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U03-100612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LG03-2979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LG03-3191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LG04-4717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LG05-4292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LG05-4317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LG05-4464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LG05-4832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LG90-2550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LG92-1255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LG94-1128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LG94-1906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LG97-7012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LG98-1605 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LG00-3372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LG04-6000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398.881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427.136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437.169B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507.681B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518.751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561.370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404.188A 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 574.486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IA3023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Archer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Minsoy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Noir1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Wm82_ISU_01</a:t>
                      </a:r>
                      <a:endParaRPr lang="en-US" sz="6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Bert_MN01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WPT 389-2-2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111"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  <a:endParaRPr lang="en-US" sz="6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+/+</a:t>
                      </a:r>
                    </a:p>
                  </a:txBody>
                  <a:tcPr marL="12700" marR="12700" marT="12700" marB="0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34" name="Picture 33" descr="GelDoc Users 2014-07-21 11hr 38min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4" t="4767" r="18883" b="83982"/>
          <a:stretch/>
        </p:blipFill>
        <p:spPr>
          <a:xfrm>
            <a:off x="1132705" y="2071625"/>
            <a:ext cx="1795410" cy="221812"/>
          </a:xfrm>
          <a:prstGeom prst="rect">
            <a:avLst/>
          </a:prstGeom>
        </p:spPr>
      </p:pic>
      <p:pic>
        <p:nvPicPr>
          <p:cNvPr id="35" name="Picture 34" descr="GelDoc Users 2014-07-21 11hr 38min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3" t="40308" r="19945" b="48517"/>
          <a:stretch/>
        </p:blipFill>
        <p:spPr>
          <a:xfrm>
            <a:off x="2932048" y="2071624"/>
            <a:ext cx="1781954" cy="221813"/>
          </a:xfrm>
          <a:prstGeom prst="rect">
            <a:avLst/>
          </a:prstGeom>
        </p:spPr>
      </p:pic>
      <p:pic>
        <p:nvPicPr>
          <p:cNvPr id="36" name="Picture 35" descr="GelDoc Users 2014-07-21 11hr 38min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t="76426" r="24580" b="12580"/>
          <a:stretch/>
        </p:blipFill>
        <p:spPr>
          <a:xfrm>
            <a:off x="4715706" y="2071626"/>
            <a:ext cx="1702172" cy="221811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90959" y="1925253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del</a:t>
            </a:r>
            <a:r>
              <a:rPr lang="en-US" sz="1300" dirty="0">
                <a:latin typeface="Helvetica"/>
                <a:cs typeface="Helvetica"/>
              </a:rPr>
              <a:t> 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851062" y="2138144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851062" y="2215653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73512" y="1405663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8835" y="2530342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b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5004" y="3467799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c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5537" y="3055278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del</a:t>
            </a:r>
            <a:r>
              <a:rPr lang="en-US" sz="1300" dirty="0">
                <a:latin typeface="Helvetica"/>
                <a:cs typeface="Helvetica"/>
              </a:rPr>
              <a:t> 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08009" y="4171902"/>
            <a:ext cx="8024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err="1" smtClean="0">
                <a:latin typeface="Helvetica"/>
                <a:cs typeface="Helvetica"/>
              </a:rPr>
              <a:t>F</a:t>
            </a:r>
            <a:r>
              <a:rPr lang="en-US" sz="1300" baseline="-25000" dirty="0" err="1" smtClean="0">
                <a:latin typeface="Helvetica"/>
                <a:cs typeface="Helvetica"/>
              </a:rPr>
              <a:t>dup</a:t>
            </a:r>
            <a:r>
              <a:rPr lang="en-US" sz="1300" dirty="0" smtClean="0">
                <a:latin typeface="Helvetica"/>
                <a:cs typeface="Helvetica"/>
              </a:rPr>
              <a:t> </a:t>
            </a:r>
            <a:r>
              <a:rPr lang="en-US" sz="1300" dirty="0">
                <a:latin typeface="Helvetica"/>
                <a:cs typeface="Helvetica"/>
              </a:rPr>
              <a:t>- R</a:t>
            </a:r>
            <a:endParaRPr lang="en-US" sz="1300" baseline="-25000" dirty="0">
              <a:latin typeface="Helvetica"/>
              <a:cs typeface="Helvetica"/>
            </a:endParaRPr>
          </a:p>
          <a:p>
            <a:r>
              <a:rPr lang="en-US" sz="1300" dirty="0">
                <a:latin typeface="Helvetica"/>
                <a:cs typeface="Helvetica"/>
              </a:rPr>
              <a:t>F</a:t>
            </a:r>
            <a:r>
              <a:rPr lang="en-US" sz="1300" baseline="-25000" dirty="0">
                <a:latin typeface="Helvetica"/>
                <a:cs typeface="Helvetica"/>
              </a:rPr>
              <a:t>wt</a:t>
            </a:r>
            <a:r>
              <a:rPr lang="en-US" sz="1300" dirty="0">
                <a:latin typeface="Helvetica"/>
                <a:cs typeface="Helvetica"/>
              </a:rPr>
              <a:t> - R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907517" y="4386147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907517" y="4481159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77107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488529"/>
            <a:ext cx="675870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5026" indent="-255026"/>
            <a:r>
              <a:rPr lang="en-US" sz="1100" b="1" dirty="0" smtClean="0">
                <a:latin typeface="Helvetica"/>
                <a:cs typeface="Helvetica"/>
              </a:rPr>
              <a:t>Figure S5</a:t>
            </a:r>
            <a:r>
              <a:rPr lang="en-US" sz="1100" dirty="0" smtClean="0">
                <a:latin typeface="Helvetica"/>
                <a:cs typeface="Helvetica"/>
              </a:rPr>
              <a:t>. Novel deletion on chromosome 11 in transgenic plant WPT_389-2-2</a:t>
            </a:r>
            <a:r>
              <a:rPr lang="en-US" sz="1100" dirty="0">
                <a:latin typeface="Helvetica"/>
                <a:cs typeface="Helvetica"/>
              </a:rPr>
              <a:t>. A graphical interpretation shows the </a:t>
            </a:r>
            <a:r>
              <a:rPr lang="en-US" sz="1100" dirty="0" err="1" smtClean="0">
                <a:latin typeface="Helvetica"/>
                <a:cs typeface="Helvetica"/>
              </a:rPr>
              <a:t>hemizygous</a:t>
            </a:r>
            <a:r>
              <a:rPr lang="en-US" sz="1100" dirty="0" smtClean="0">
                <a:latin typeface="Helvetica"/>
                <a:cs typeface="Helvetica"/>
              </a:rPr>
              <a:t> deletion </a:t>
            </a:r>
            <a:r>
              <a:rPr lang="en-US" sz="1100" dirty="0">
                <a:latin typeface="Helvetica"/>
                <a:cs typeface="Helvetica"/>
              </a:rPr>
              <a:t>found in </a:t>
            </a:r>
            <a:r>
              <a:rPr lang="en-US" sz="1100" dirty="0" smtClean="0">
                <a:latin typeface="Helvetica"/>
                <a:cs typeface="Helvetica"/>
              </a:rPr>
              <a:t>WPT_389-2-2 overlapping four genes. The </a:t>
            </a:r>
            <a:r>
              <a:rPr lang="en-US" sz="1100" dirty="0">
                <a:latin typeface="Helvetica"/>
                <a:cs typeface="Helvetica"/>
              </a:rPr>
              <a:t>b</a:t>
            </a:r>
            <a:r>
              <a:rPr lang="en-US" sz="1100" dirty="0" smtClean="0">
                <a:latin typeface="Helvetica"/>
                <a:cs typeface="Helvetica"/>
              </a:rPr>
              <a:t>lack </a:t>
            </a:r>
            <a:r>
              <a:rPr lang="en-US" sz="1100" dirty="0">
                <a:latin typeface="Helvetica"/>
                <a:cs typeface="Helvetica"/>
              </a:rPr>
              <a:t>arrows indicate </a:t>
            </a:r>
            <a:r>
              <a:rPr lang="en-US" sz="1100" dirty="0" smtClean="0">
                <a:latin typeface="Helvetica"/>
                <a:cs typeface="Helvetica"/>
              </a:rPr>
              <a:t>the orientation </a:t>
            </a:r>
            <a:r>
              <a:rPr lang="en-US" sz="1100" dirty="0">
                <a:latin typeface="Helvetica"/>
                <a:cs typeface="Helvetica"/>
              </a:rPr>
              <a:t>and location of genotyping primers </a:t>
            </a:r>
            <a:r>
              <a:rPr lang="en-US" sz="1100" dirty="0" err="1">
                <a:latin typeface="Helvetica"/>
                <a:cs typeface="Helvetica"/>
              </a:rPr>
              <a:t>F</a:t>
            </a:r>
            <a:r>
              <a:rPr lang="en-US" sz="1100" baseline="-25000" dirty="0" err="1">
                <a:latin typeface="Helvetica"/>
                <a:cs typeface="Helvetica"/>
              </a:rPr>
              <a:t>del</a:t>
            </a:r>
            <a:r>
              <a:rPr lang="en-US" sz="1100" dirty="0">
                <a:latin typeface="Helvetica"/>
                <a:cs typeface="Helvetica"/>
              </a:rPr>
              <a:t>, </a:t>
            </a:r>
            <a:r>
              <a:rPr lang="en-US" sz="1100" dirty="0" err="1">
                <a:latin typeface="Helvetica"/>
                <a:cs typeface="Helvetica"/>
              </a:rPr>
              <a:t>F</a:t>
            </a:r>
            <a:r>
              <a:rPr lang="en-US" sz="1100" baseline="-25000" dirty="0" err="1">
                <a:latin typeface="Helvetica"/>
                <a:cs typeface="Helvetica"/>
              </a:rPr>
              <a:t>wt</a:t>
            </a:r>
            <a:r>
              <a:rPr lang="en-US" sz="1100" dirty="0">
                <a:latin typeface="Helvetica"/>
                <a:cs typeface="Helvetica"/>
              </a:rPr>
              <a:t>, and R.  </a:t>
            </a:r>
            <a:r>
              <a:rPr lang="en-US" sz="1100" dirty="0" smtClean="0">
                <a:latin typeface="Helvetica"/>
                <a:cs typeface="Helvetica"/>
              </a:rPr>
              <a:t>The pedigree </a:t>
            </a:r>
            <a:r>
              <a:rPr lang="en-US" sz="1100" dirty="0">
                <a:latin typeface="Helvetica"/>
                <a:cs typeface="Helvetica"/>
              </a:rPr>
              <a:t>and genotyping data show </a:t>
            </a:r>
            <a:r>
              <a:rPr lang="en-US" sz="1100" dirty="0" smtClean="0">
                <a:latin typeface="Helvetica"/>
                <a:cs typeface="Helvetica"/>
              </a:rPr>
              <a:t>this deletion’s </a:t>
            </a:r>
            <a:r>
              <a:rPr lang="en-US" sz="1100" dirty="0">
                <a:latin typeface="Helvetica"/>
                <a:cs typeface="Helvetica"/>
              </a:rPr>
              <a:t>stability across generations. </a:t>
            </a:r>
            <a:r>
              <a:rPr lang="en-US" sz="1100" dirty="0" smtClean="0">
                <a:latin typeface="Helvetica"/>
                <a:cs typeface="Helvetica"/>
              </a:rPr>
              <a:t>The electrophoresis </a:t>
            </a:r>
            <a:r>
              <a:rPr lang="en-US" sz="1100" dirty="0">
                <a:latin typeface="Helvetica"/>
                <a:cs typeface="Helvetica"/>
              </a:rPr>
              <a:t>gels demonstrate genotyping the deletion band (</a:t>
            </a:r>
            <a:r>
              <a:rPr lang="en-US" sz="1100" dirty="0" smtClean="0">
                <a:latin typeface="Helvetica"/>
                <a:cs typeface="Helvetica"/>
              </a:rPr>
              <a:t>406 bp</a:t>
            </a:r>
            <a:r>
              <a:rPr lang="en-US" sz="1100" dirty="0">
                <a:latin typeface="Helvetica"/>
                <a:cs typeface="Helvetica"/>
              </a:rPr>
              <a:t>) and internal band </a:t>
            </a:r>
            <a:r>
              <a:rPr lang="en-US" sz="1100" dirty="0" smtClean="0">
                <a:latin typeface="Helvetica"/>
                <a:cs typeface="Helvetica"/>
              </a:rPr>
              <a:t>(285 bp</a:t>
            </a:r>
            <a:r>
              <a:rPr lang="en-US" sz="1100" dirty="0">
                <a:latin typeface="Helvetica"/>
                <a:cs typeface="Helvetica"/>
              </a:rPr>
              <a:t>) </a:t>
            </a:r>
            <a:r>
              <a:rPr lang="en-US" sz="1100" dirty="0" smtClean="0">
                <a:latin typeface="Helvetica"/>
                <a:cs typeface="Helvetica"/>
              </a:rPr>
              <a:t>for the </a:t>
            </a:r>
            <a:r>
              <a:rPr lang="en-US" sz="1100" dirty="0">
                <a:latin typeface="Helvetica"/>
                <a:cs typeface="Helvetica"/>
              </a:rPr>
              <a:t>individuals labeled in the pedigree. </a:t>
            </a:r>
            <a:r>
              <a:rPr lang="en-US" sz="1100" dirty="0" smtClean="0">
                <a:latin typeface="Helvetica"/>
                <a:cs typeface="Helvetica"/>
              </a:rPr>
              <a:t>Bands were </a:t>
            </a:r>
            <a:r>
              <a:rPr lang="en-US" sz="1100" dirty="0">
                <a:latin typeface="Helvetica"/>
                <a:cs typeface="Helvetica"/>
              </a:rPr>
              <a:t>scored as present (P) or absent (A)</a:t>
            </a:r>
            <a:r>
              <a:rPr lang="en-US" sz="1100" dirty="0" smtClean="0">
                <a:latin typeface="Helvetica"/>
                <a:cs typeface="Helvetica"/>
              </a:rPr>
              <a:t>.</a:t>
            </a:r>
            <a:endParaRPr lang="en-US" sz="1100" dirty="0">
              <a:latin typeface="Helvetica"/>
              <a:cs typeface="Helvetica"/>
            </a:endParaRPr>
          </a:p>
          <a:p>
            <a:pPr marL="255026" indent="-255026"/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27826" y="3187600"/>
            <a:ext cx="415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del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853533" y="3813639"/>
            <a:ext cx="29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R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97723" y="3211777"/>
            <a:ext cx="381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wt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799917" y="3558555"/>
            <a:ext cx="5568626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799917" y="3820849"/>
            <a:ext cx="5568626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8291" y="2738758"/>
            <a:ext cx="1621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WPT_389-2-2</a:t>
            </a:r>
            <a:endParaRPr lang="en-US" dirty="0">
              <a:latin typeface="Helvetica"/>
              <a:cs typeface="Helvetica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2747598" y="3847988"/>
            <a:ext cx="1907999" cy="0"/>
          </a:xfrm>
          <a:prstGeom prst="line">
            <a:avLst/>
          </a:prstGeom>
          <a:ln w="76200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3" name="Group 42"/>
          <p:cNvGrpSpPr/>
          <p:nvPr/>
        </p:nvGrpSpPr>
        <p:grpSpPr>
          <a:xfrm>
            <a:off x="2747597" y="3822587"/>
            <a:ext cx="1907999" cy="226045"/>
            <a:chOff x="2831172" y="5152143"/>
            <a:chExt cx="1548000" cy="226045"/>
          </a:xfrm>
        </p:grpSpPr>
        <p:cxnSp>
          <p:nvCxnSpPr>
            <p:cNvPr id="44" name="Straight Connector 43"/>
            <p:cNvCxnSpPr/>
            <p:nvPr/>
          </p:nvCxnSpPr>
          <p:spPr>
            <a:xfrm flipH="1">
              <a:off x="3602597" y="5152143"/>
              <a:ext cx="776575" cy="226045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 flipV="1">
              <a:off x="2831172" y="5152144"/>
              <a:ext cx="771425" cy="226044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6" name="TextBox 45"/>
          <p:cNvSpPr txBox="1"/>
          <p:nvPr/>
        </p:nvSpPr>
        <p:spPr>
          <a:xfrm>
            <a:off x="2165539" y="3972851"/>
            <a:ext cx="8906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12,183,589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181914" y="3972851"/>
            <a:ext cx="8906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12,308,817</a:t>
            </a:r>
            <a:endParaRPr lang="en-US" sz="1100" dirty="0">
              <a:latin typeface="Helvetica"/>
              <a:cs typeface="Helvetica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2509568" y="3436423"/>
            <a:ext cx="189860" cy="36182"/>
            <a:chOff x="2374191" y="4802161"/>
            <a:chExt cx="189860" cy="36182"/>
          </a:xfrm>
        </p:grpSpPr>
        <p:cxnSp>
          <p:nvCxnSpPr>
            <p:cNvPr id="49" name="Straight Connector 48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1" name="Group 50"/>
          <p:cNvGrpSpPr/>
          <p:nvPr/>
        </p:nvGrpSpPr>
        <p:grpSpPr>
          <a:xfrm>
            <a:off x="4402996" y="3454514"/>
            <a:ext cx="189860" cy="36182"/>
            <a:chOff x="2374191" y="4802161"/>
            <a:chExt cx="189860" cy="36182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4" name="Group 53"/>
          <p:cNvGrpSpPr/>
          <p:nvPr/>
        </p:nvGrpSpPr>
        <p:grpSpPr>
          <a:xfrm rot="10800000">
            <a:off x="4699543" y="3888205"/>
            <a:ext cx="189860" cy="36182"/>
            <a:chOff x="2374191" y="4802161"/>
            <a:chExt cx="189860" cy="36182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1" name="Pentagon 90"/>
          <p:cNvSpPr/>
          <p:nvPr/>
        </p:nvSpPr>
        <p:spPr>
          <a:xfrm>
            <a:off x="2666477" y="3511031"/>
            <a:ext cx="146266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92" name="Pentagon 91"/>
          <p:cNvSpPr/>
          <p:nvPr/>
        </p:nvSpPr>
        <p:spPr>
          <a:xfrm>
            <a:off x="3556608" y="3511031"/>
            <a:ext cx="45719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93" name="Pentagon 92"/>
          <p:cNvSpPr/>
          <p:nvPr/>
        </p:nvSpPr>
        <p:spPr>
          <a:xfrm>
            <a:off x="3602327" y="3511031"/>
            <a:ext cx="364752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94" name="Pentagon 93"/>
          <p:cNvSpPr/>
          <p:nvPr/>
        </p:nvSpPr>
        <p:spPr>
          <a:xfrm>
            <a:off x="4219302" y="3514208"/>
            <a:ext cx="189860" cy="88696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95" name="Pentagon 94"/>
          <p:cNvSpPr/>
          <p:nvPr/>
        </p:nvSpPr>
        <p:spPr>
          <a:xfrm>
            <a:off x="4891036" y="3511031"/>
            <a:ext cx="431999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96" name="Pentagon 95"/>
          <p:cNvSpPr/>
          <p:nvPr/>
        </p:nvSpPr>
        <p:spPr>
          <a:xfrm rot="10800000">
            <a:off x="902677" y="3514843"/>
            <a:ext cx="104712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01" name="Pentagon 100"/>
          <p:cNvSpPr/>
          <p:nvPr/>
        </p:nvSpPr>
        <p:spPr>
          <a:xfrm>
            <a:off x="4891036" y="3776204"/>
            <a:ext cx="431999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02" name="Pentagon 101"/>
          <p:cNvSpPr/>
          <p:nvPr/>
        </p:nvSpPr>
        <p:spPr>
          <a:xfrm rot="10800000">
            <a:off x="902677" y="3780016"/>
            <a:ext cx="104712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2666477" y="3773157"/>
            <a:ext cx="62951" cy="9886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grpSp>
        <p:nvGrpSpPr>
          <p:cNvPr id="7" name="Group 6"/>
          <p:cNvGrpSpPr/>
          <p:nvPr/>
        </p:nvGrpSpPr>
        <p:grpSpPr>
          <a:xfrm flipH="1">
            <a:off x="531140" y="4236628"/>
            <a:ext cx="3276004" cy="1925038"/>
            <a:chOff x="279892" y="5427985"/>
            <a:chExt cx="3276004" cy="1925038"/>
          </a:xfrm>
        </p:grpSpPr>
        <p:sp>
          <p:nvSpPr>
            <p:cNvPr id="119" name="TextBox 118"/>
            <p:cNvSpPr txBox="1"/>
            <p:nvPr/>
          </p:nvSpPr>
          <p:spPr>
            <a:xfrm>
              <a:off x="2333486" y="5427985"/>
              <a:ext cx="12224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Bert_MN01</a:t>
              </a:r>
              <a:endParaRPr lang="en-US" sz="1600" dirty="0">
                <a:latin typeface="Helvetica"/>
                <a:cs typeface="Helvetica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1165092" y="5704905"/>
              <a:ext cx="112810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dirty="0" smtClean="0">
                  <a:latin typeface="Helvetica"/>
                  <a:cs typeface="Helvetica"/>
                </a:rPr>
                <a:t>Transformation</a:t>
              </a:r>
              <a:endParaRPr lang="en-US" sz="1100" dirty="0">
                <a:latin typeface="Helvetica"/>
                <a:cs typeface="Helvetica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33708" y="5926807"/>
              <a:ext cx="3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Helvetica"/>
                  <a:cs typeface="Helvetica"/>
                </a:rPr>
                <a:t>T</a:t>
              </a:r>
              <a:r>
                <a:rPr lang="en-US" sz="1200" baseline="-25000" dirty="0" smtClean="0">
                  <a:latin typeface="Helvetica"/>
                  <a:cs typeface="Helvetica"/>
                </a:rPr>
                <a:t>0</a:t>
              </a:r>
              <a:endParaRPr lang="en-US" sz="1200" baseline="-25000" dirty="0">
                <a:latin typeface="Helvetica"/>
                <a:cs typeface="Helvetica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79892" y="6206682"/>
              <a:ext cx="14670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Helvetica"/>
                  <a:cs typeface="Helvetica"/>
                </a:rPr>
                <a:t>WPT_389-</a:t>
              </a:r>
              <a:r>
                <a:rPr lang="en-US" sz="1600" dirty="0">
                  <a:latin typeface="Helvetica"/>
                  <a:cs typeface="Helvetica"/>
                </a:rPr>
                <a:t>2</a:t>
              </a:r>
              <a:r>
                <a:rPr lang="en-US" sz="1600" dirty="0" smtClean="0">
                  <a:latin typeface="Helvetica"/>
                  <a:cs typeface="Helvetica"/>
                </a:rPr>
                <a:t>-</a:t>
              </a:r>
              <a:r>
                <a:rPr lang="en-US" sz="1600" dirty="0"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315733" y="7076024"/>
              <a:ext cx="29579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D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136305" y="6681930"/>
              <a:ext cx="28730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B</a:t>
              </a: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1667707" y="7076024"/>
              <a:ext cx="3000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636171" y="6681930"/>
              <a:ext cx="30008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Helvetica"/>
                  <a:cs typeface="Helvetica"/>
                </a:rPr>
                <a:t>A</a:t>
              </a: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164576" y="5517182"/>
              <a:ext cx="251353" cy="22993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27" name="Straight Arrow Connector 126"/>
            <p:cNvCxnSpPr>
              <a:stCxn id="126" idx="2"/>
            </p:cNvCxnSpPr>
            <p:nvPr/>
          </p:nvCxnSpPr>
          <p:spPr>
            <a:xfrm>
              <a:off x="2290253" y="5747117"/>
              <a:ext cx="0" cy="20380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angle 127"/>
            <p:cNvSpPr/>
            <p:nvPr/>
          </p:nvSpPr>
          <p:spPr>
            <a:xfrm>
              <a:off x="1715829" y="6481181"/>
              <a:ext cx="251353" cy="229935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29" name="Straight Connector 128"/>
            <p:cNvCxnSpPr/>
            <p:nvPr/>
          </p:nvCxnSpPr>
          <p:spPr>
            <a:xfrm flipH="1">
              <a:off x="1835054" y="6319523"/>
              <a:ext cx="94246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0" name="Rectangle 129"/>
            <p:cNvSpPr/>
            <p:nvPr/>
          </p:nvSpPr>
          <p:spPr>
            <a:xfrm>
              <a:off x="1717980" y="6874968"/>
              <a:ext cx="251353" cy="229935"/>
            </a:xfrm>
            <a:prstGeom prst="rect">
              <a:avLst/>
            </a:prstGeom>
            <a:solidFill>
              <a:srgbClr val="00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31" name="Straight Connector 130"/>
            <p:cNvCxnSpPr>
              <a:endCxn id="128" idx="0"/>
            </p:cNvCxnSpPr>
            <p:nvPr/>
          </p:nvCxnSpPr>
          <p:spPr>
            <a:xfrm>
              <a:off x="1841506" y="6316107"/>
              <a:ext cx="0" cy="16507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stCxn id="137" idx="2"/>
            </p:cNvCxnSpPr>
            <p:nvPr/>
          </p:nvCxnSpPr>
          <p:spPr>
            <a:xfrm>
              <a:off x="2292954" y="6188210"/>
              <a:ext cx="0" cy="29297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/>
            <p:nvPr/>
          </p:nvCxnSpPr>
          <p:spPr>
            <a:xfrm>
              <a:off x="2765743" y="6319523"/>
              <a:ext cx="0" cy="161658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endCxn id="138" idx="0"/>
            </p:cNvCxnSpPr>
            <p:nvPr/>
          </p:nvCxnSpPr>
          <p:spPr>
            <a:xfrm>
              <a:off x="1475062" y="6779280"/>
              <a:ext cx="0" cy="9568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stCxn id="128" idx="2"/>
              <a:endCxn id="130" idx="0"/>
            </p:cNvCxnSpPr>
            <p:nvPr/>
          </p:nvCxnSpPr>
          <p:spPr>
            <a:xfrm>
              <a:off x="1841506" y="6711116"/>
              <a:ext cx="2151" cy="16385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6" name="Straight Connector 135"/>
            <p:cNvCxnSpPr/>
            <p:nvPr/>
          </p:nvCxnSpPr>
          <p:spPr>
            <a:xfrm flipH="1">
              <a:off x="1468407" y="6779280"/>
              <a:ext cx="37525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37" name="Rectangle 136"/>
            <p:cNvSpPr/>
            <p:nvPr/>
          </p:nvSpPr>
          <p:spPr>
            <a:xfrm>
              <a:off x="2167277" y="5958276"/>
              <a:ext cx="251353" cy="229935"/>
            </a:xfrm>
            <a:prstGeom prst="rect">
              <a:avLst/>
            </a:prstGeom>
            <a:gradFill flip="none" rotWithShape="1">
              <a:gsLst>
                <a:gs pos="0">
                  <a:schemeClr val="lt1"/>
                </a:gs>
                <a:gs pos="10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1349385" y="6874968"/>
              <a:ext cx="251353" cy="229935"/>
            </a:xfrm>
            <a:prstGeom prst="rect">
              <a:avLst/>
            </a:prstGeom>
            <a:solidFill>
              <a:srgbClr val="000000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961973" y="6434116"/>
              <a:ext cx="3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Helvetica"/>
                  <a:cs typeface="Helvetica"/>
                </a:rPr>
                <a:t>T</a:t>
              </a:r>
              <a:r>
                <a:rPr lang="en-US" sz="1200" baseline="-25000" dirty="0"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974229" y="683933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Helvetica"/>
                  <a:cs typeface="Helvetica"/>
                </a:rPr>
                <a:t>T</a:t>
              </a:r>
              <a:r>
                <a:rPr lang="en-US" sz="1200" baseline="-25000" dirty="0"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2172260" y="6481181"/>
              <a:ext cx="251353" cy="229935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2639481" y="6481180"/>
              <a:ext cx="251353" cy="229935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</p:grpSp>
      <p:pic>
        <p:nvPicPr>
          <p:cNvPr id="144" name="Picture 143" descr="GelDoc Users 2014-07-22 11hr 23min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3" t="6085" r="72969" b="88703"/>
          <a:stretch/>
        </p:blipFill>
        <p:spPr>
          <a:xfrm>
            <a:off x="4353720" y="5729312"/>
            <a:ext cx="522187" cy="280933"/>
          </a:xfrm>
          <a:prstGeom prst="rect">
            <a:avLst/>
          </a:prstGeom>
        </p:spPr>
      </p:pic>
      <p:pic>
        <p:nvPicPr>
          <p:cNvPr id="145" name="Picture 144" descr="GelDoc Users 2014-07-22 11hr 25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65" t="33449" r="72137" b="60612"/>
          <a:stretch/>
        </p:blipFill>
        <p:spPr>
          <a:xfrm>
            <a:off x="4886376" y="5728330"/>
            <a:ext cx="1061988" cy="280935"/>
          </a:xfrm>
          <a:prstGeom prst="rect">
            <a:avLst/>
          </a:prstGeom>
        </p:spPr>
      </p:pic>
      <p:graphicFrame>
        <p:nvGraphicFramePr>
          <p:cNvPr id="146" name="Table 1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327377"/>
              </p:ext>
            </p:extLst>
          </p:nvPr>
        </p:nvGraphicFramePr>
        <p:xfrm>
          <a:off x="4345537" y="4472057"/>
          <a:ext cx="1602828" cy="1293983"/>
        </p:xfrm>
        <a:graphic>
          <a:graphicData uri="http://schemas.openxmlformats.org/drawingml/2006/table">
            <a:tbl>
              <a:tblPr/>
              <a:tblGrid>
                <a:gridCol w="267138"/>
                <a:gridCol w="267138"/>
                <a:gridCol w="267138"/>
                <a:gridCol w="267138"/>
                <a:gridCol w="267138"/>
                <a:gridCol w="267138"/>
              </a:tblGrid>
              <a:tr h="1025258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WPT</a:t>
                      </a:r>
                      <a:r>
                        <a:rPr 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_</a:t>
                      </a: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389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-2-2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Bert_MN01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687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r>
                        <a:rPr lang="en-US" sz="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  <a:r>
                        <a:rPr lang="en-US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r>
                        <a:rPr lang="en-US" sz="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r>
                        <a:rPr lang="en-US" sz="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r>
                        <a:rPr lang="en-US" sz="5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r>
                        <a:rPr lang="en-US" sz="5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</a:txBody>
                  <a:tcPr marL="12700" marR="12700" marT="1270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152" name="TextBox 151"/>
          <p:cNvSpPr txBox="1"/>
          <p:nvPr/>
        </p:nvSpPr>
        <p:spPr>
          <a:xfrm>
            <a:off x="3487682" y="5604667"/>
            <a:ext cx="86359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 smtClean="0">
                <a:latin typeface="Helvetica"/>
                <a:cs typeface="Helvetica"/>
              </a:rPr>
              <a:t>F</a:t>
            </a:r>
            <a:r>
              <a:rPr lang="en-US" sz="1300" baseline="-25000" dirty="0" smtClean="0">
                <a:latin typeface="Helvetica"/>
                <a:cs typeface="Helvetica"/>
              </a:rPr>
              <a:t>del</a:t>
            </a:r>
            <a:r>
              <a:rPr lang="en-US" sz="1300" dirty="0" smtClean="0">
                <a:latin typeface="Helvetica"/>
                <a:cs typeface="Helvetica"/>
              </a:rPr>
              <a:t> - R</a:t>
            </a:r>
            <a:endParaRPr lang="en-US" sz="1300" baseline="-25000" dirty="0" smtClean="0">
              <a:latin typeface="Helvetica"/>
              <a:cs typeface="Helvetica"/>
            </a:endParaRPr>
          </a:p>
          <a:p>
            <a:r>
              <a:rPr lang="en-US" sz="1300" dirty="0" smtClean="0">
                <a:latin typeface="Helvetica"/>
                <a:cs typeface="Helvetica"/>
              </a:rPr>
              <a:t>F</a:t>
            </a:r>
            <a:r>
              <a:rPr lang="en-US" sz="1300" baseline="-25000" dirty="0" smtClean="0">
                <a:latin typeface="Helvetica"/>
                <a:cs typeface="Helvetica"/>
              </a:rPr>
              <a:t>wt</a:t>
            </a:r>
            <a:r>
              <a:rPr lang="en-US" sz="1300" dirty="0" smtClean="0">
                <a:latin typeface="Helvetica"/>
                <a:cs typeface="Helvetica"/>
              </a:rPr>
              <a:t> - R</a:t>
            </a:r>
            <a:endParaRPr lang="en-US" sz="1300" dirty="0">
              <a:latin typeface="Helvetica"/>
              <a:cs typeface="Helvetica"/>
            </a:endParaRPr>
          </a:p>
        </p:txBody>
      </p:sp>
      <p:cxnSp>
        <p:nvCxnSpPr>
          <p:cNvPr id="153" name="Straight Arrow Connector 152"/>
          <p:cNvCxnSpPr/>
          <p:nvPr/>
        </p:nvCxnSpPr>
        <p:spPr>
          <a:xfrm flipV="1">
            <a:off x="4112016" y="5788085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/>
          <p:nvPr/>
        </p:nvCxnSpPr>
        <p:spPr>
          <a:xfrm flipV="1">
            <a:off x="4112016" y="5953609"/>
            <a:ext cx="154496" cy="20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5" name="TextBox 154"/>
          <p:cNvSpPr txBox="1"/>
          <p:nvPr/>
        </p:nvSpPr>
        <p:spPr>
          <a:xfrm>
            <a:off x="3540084" y="5423286"/>
            <a:ext cx="851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Genotype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924753" y="2987080"/>
            <a:ext cx="130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Glyma11g16370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689695" y="3181537"/>
            <a:ext cx="130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Glyma11g16460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862112" y="2647470"/>
            <a:ext cx="137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Glyma11g163911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3217778" y="2810686"/>
            <a:ext cx="1291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Glyma11g16411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845632" y="3018724"/>
            <a:ext cx="130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Glyma11g16430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21745" y="3181786"/>
            <a:ext cx="1302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Glyma11g16320</a:t>
            </a:r>
            <a:endParaRPr lang="en-US" sz="1200" dirty="0">
              <a:latin typeface="Helvetica"/>
              <a:cs typeface="Helvetica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733647" y="3734503"/>
            <a:ext cx="0" cy="253738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4664149" y="3734503"/>
            <a:ext cx="0" cy="253738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 rot="16200000">
            <a:off x="5538814" y="4558990"/>
            <a:ext cx="100822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Helvetica"/>
                <a:cs typeface="Helvetica"/>
              </a:rPr>
              <a:t>100 </a:t>
            </a:r>
            <a:r>
              <a:rPr lang="en-US" sz="1050" dirty="0" err="1" smtClean="0">
                <a:latin typeface="Helvetica"/>
                <a:cs typeface="Helvetica"/>
              </a:rPr>
              <a:t>bp</a:t>
            </a:r>
            <a:r>
              <a:rPr lang="en-US" sz="1050" dirty="0" smtClean="0">
                <a:latin typeface="Helvetica"/>
                <a:cs typeface="Helvetica"/>
              </a:rPr>
              <a:t> ladder</a:t>
            </a:r>
            <a:endParaRPr lang="en-US" sz="1050" dirty="0">
              <a:latin typeface="Helvetica"/>
              <a:cs typeface="Helvetica"/>
            </a:endParaRPr>
          </a:p>
        </p:txBody>
      </p:sp>
      <p:pic>
        <p:nvPicPr>
          <p:cNvPr id="75" name="Picture 74" descr="GelDoc Users 2014-07-22 11hr 25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" t="19720" r="94128" b="54114"/>
          <a:stretch/>
        </p:blipFill>
        <p:spPr>
          <a:xfrm>
            <a:off x="5963697" y="5125882"/>
            <a:ext cx="187781" cy="123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5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4082600" y="2319017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Glyma13g17740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498551" y="2346726"/>
            <a:ext cx="4539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dup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427051" y="2358278"/>
            <a:ext cx="381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F</a:t>
            </a:r>
            <a:r>
              <a:rPr lang="en-US" sz="1200" baseline="-25000" dirty="0" smtClean="0">
                <a:latin typeface="Helvetica"/>
                <a:cs typeface="Helvetica"/>
              </a:rPr>
              <a:t>wt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0342" y="1968849"/>
            <a:ext cx="1749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Helvetica"/>
                <a:cs typeface="Helvetica"/>
              </a:rPr>
              <a:t>WPT_301-</a:t>
            </a:r>
            <a:r>
              <a:rPr lang="en-US" dirty="0">
                <a:latin typeface="Helvetica"/>
                <a:cs typeface="Helvetica"/>
              </a:rPr>
              <a:t>3</a:t>
            </a:r>
            <a:r>
              <a:rPr lang="en-US" dirty="0" smtClean="0">
                <a:latin typeface="Helvetica"/>
                <a:cs typeface="Helvetica"/>
              </a:rPr>
              <a:t>-13</a:t>
            </a:r>
            <a:endParaRPr lang="en-US" dirty="0">
              <a:latin typeface="Helvetica"/>
              <a:cs typeface="Helvetica"/>
            </a:endParaRPr>
          </a:p>
        </p:txBody>
      </p:sp>
      <p:grpSp>
        <p:nvGrpSpPr>
          <p:cNvPr id="67" name="Group 66"/>
          <p:cNvGrpSpPr/>
          <p:nvPr/>
        </p:nvGrpSpPr>
        <p:grpSpPr>
          <a:xfrm>
            <a:off x="3696575" y="2616648"/>
            <a:ext cx="189860" cy="36182"/>
            <a:chOff x="2374191" y="4802161"/>
            <a:chExt cx="189860" cy="36182"/>
          </a:xfrm>
        </p:grpSpPr>
        <p:cxnSp>
          <p:nvCxnSpPr>
            <p:cNvPr id="68" name="Straight Connector 67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70" name="Group 69"/>
          <p:cNvGrpSpPr/>
          <p:nvPr/>
        </p:nvGrpSpPr>
        <p:grpSpPr>
          <a:xfrm>
            <a:off x="2617260" y="2610287"/>
            <a:ext cx="189860" cy="36182"/>
            <a:chOff x="2374191" y="4802161"/>
            <a:chExt cx="189860" cy="36182"/>
          </a:xfrm>
        </p:grpSpPr>
        <p:cxnSp>
          <p:nvCxnSpPr>
            <p:cNvPr id="71" name="Straight Connector 70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1" name="TextBox 80"/>
          <p:cNvSpPr txBox="1"/>
          <p:nvPr/>
        </p:nvSpPr>
        <p:spPr>
          <a:xfrm>
            <a:off x="2340466" y="2125536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Glyma13g17730</a:t>
            </a:r>
            <a:endParaRPr lang="en-US" sz="1400" dirty="0">
              <a:latin typeface="Helvetica"/>
              <a:cs typeface="Helvetic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836593" y="2279425"/>
            <a:ext cx="150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Glyma13g17720</a:t>
            </a:r>
            <a:endParaRPr lang="en-US" sz="1400" dirty="0">
              <a:latin typeface="Helvetica"/>
              <a:cs typeface="Helvetica"/>
            </a:endParaRPr>
          </a:p>
        </p:txBody>
      </p:sp>
      <p:cxnSp>
        <p:nvCxnSpPr>
          <p:cNvPr id="109" name="Straight Connector 108"/>
          <p:cNvCxnSpPr/>
          <p:nvPr/>
        </p:nvCxnSpPr>
        <p:spPr>
          <a:xfrm>
            <a:off x="764498" y="3014481"/>
            <a:ext cx="4932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0" name="Pentagon 109"/>
          <p:cNvSpPr/>
          <p:nvPr/>
        </p:nvSpPr>
        <p:spPr>
          <a:xfrm>
            <a:off x="836593" y="2960732"/>
            <a:ext cx="1511849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11" name="Pentagon 110"/>
          <p:cNvSpPr/>
          <p:nvPr/>
        </p:nvSpPr>
        <p:spPr>
          <a:xfrm>
            <a:off x="2563532" y="2960732"/>
            <a:ext cx="757140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12" name="Pentagon 111"/>
          <p:cNvSpPr/>
          <p:nvPr/>
        </p:nvSpPr>
        <p:spPr>
          <a:xfrm>
            <a:off x="3650684" y="2960732"/>
            <a:ext cx="1478688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cxnSp>
        <p:nvCxnSpPr>
          <p:cNvPr id="113" name="Straight Connector 112"/>
          <p:cNvCxnSpPr/>
          <p:nvPr/>
        </p:nvCxnSpPr>
        <p:spPr>
          <a:xfrm>
            <a:off x="764498" y="3335415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5" name="Pentagon 114"/>
          <p:cNvSpPr/>
          <p:nvPr/>
        </p:nvSpPr>
        <p:spPr>
          <a:xfrm>
            <a:off x="2563532" y="3281666"/>
            <a:ext cx="757140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16" name="Pentagon 115"/>
          <p:cNvSpPr/>
          <p:nvPr/>
        </p:nvSpPr>
        <p:spPr>
          <a:xfrm>
            <a:off x="3650684" y="3281666"/>
            <a:ext cx="1478688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cxnSp>
        <p:nvCxnSpPr>
          <p:cNvPr id="121" name="Straight Connector 120"/>
          <p:cNvCxnSpPr/>
          <p:nvPr/>
        </p:nvCxnSpPr>
        <p:spPr>
          <a:xfrm>
            <a:off x="2904281" y="3217709"/>
            <a:ext cx="0" cy="229173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/>
          <p:nvPr/>
        </p:nvCxnSpPr>
        <p:spPr>
          <a:xfrm>
            <a:off x="764498" y="2753383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0" name="Pentagon 129"/>
          <p:cNvSpPr/>
          <p:nvPr/>
        </p:nvSpPr>
        <p:spPr>
          <a:xfrm>
            <a:off x="836593" y="2699634"/>
            <a:ext cx="1511849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31" name="Pentagon 130"/>
          <p:cNvSpPr/>
          <p:nvPr/>
        </p:nvSpPr>
        <p:spPr>
          <a:xfrm>
            <a:off x="2563532" y="2699634"/>
            <a:ext cx="757140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32" name="Pentagon 131"/>
          <p:cNvSpPr/>
          <p:nvPr/>
        </p:nvSpPr>
        <p:spPr>
          <a:xfrm>
            <a:off x="3650684" y="2699634"/>
            <a:ext cx="1478688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/>
              <a:cs typeface="Helvetica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135287" y="3337397"/>
            <a:ext cx="2957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R</a:t>
            </a:r>
            <a:endParaRPr lang="en-US" sz="1200" dirty="0">
              <a:latin typeface="Helvetica"/>
              <a:cs typeface="Helvetica"/>
            </a:endParaRPr>
          </a:p>
        </p:txBody>
      </p:sp>
      <p:grpSp>
        <p:nvGrpSpPr>
          <p:cNvPr id="135" name="Group 134"/>
          <p:cNvGrpSpPr/>
          <p:nvPr/>
        </p:nvGrpSpPr>
        <p:grpSpPr>
          <a:xfrm rot="10800000">
            <a:off x="2981297" y="3440185"/>
            <a:ext cx="189860" cy="36182"/>
            <a:chOff x="2374191" y="4802161"/>
            <a:chExt cx="189860" cy="36182"/>
          </a:xfrm>
        </p:grpSpPr>
        <p:cxnSp>
          <p:nvCxnSpPr>
            <p:cNvPr id="136" name="Straight Connector 135"/>
            <p:cNvCxnSpPr/>
            <p:nvPr/>
          </p:nvCxnSpPr>
          <p:spPr>
            <a:xfrm>
              <a:off x="2374191" y="4838343"/>
              <a:ext cx="189860" cy="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7" name="Straight Connector 136"/>
            <p:cNvCxnSpPr/>
            <p:nvPr/>
          </p:nvCxnSpPr>
          <p:spPr>
            <a:xfrm>
              <a:off x="2486170" y="4802161"/>
              <a:ext cx="72000" cy="36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6" name="TextBox 35"/>
          <p:cNvSpPr txBox="1"/>
          <p:nvPr/>
        </p:nvSpPr>
        <p:spPr>
          <a:xfrm>
            <a:off x="20528" y="6133752"/>
            <a:ext cx="684053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699" indent="-311699"/>
            <a:r>
              <a:rPr lang="en-US" sz="1100" b="1" dirty="0" smtClean="0">
                <a:latin typeface="Helvetica"/>
                <a:cs typeface="Helvetica"/>
              </a:rPr>
              <a:t>Figure S6</a:t>
            </a:r>
            <a:r>
              <a:rPr lang="en-US" sz="1100" dirty="0" smtClean="0">
                <a:latin typeface="Helvetica"/>
                <a:cs typeface="Helvetica"/>
              </a:rPr>
              <a:t>. Novel duplication on chromosome 13 in transgenic plant WPT_301-3-13. </a:t>
            </a:r>
            <a:r>
              <a:rPr lang="en-US" sz="1100" dirty="0">
                <a:latin typeface="Helvetica"/>
                <a:cs typeface="Helvetica"/>
              </a:rPr>
              <a:t>A graphical interpretation shows the </a:t>
            </a:r>
            <a:r>
              <a:rPr lang="en-US" sz="1100" dirty="0" smtClean="0">
                <a:latin typeface="Helvetica"/>
                <a:cs typeface="Helvetica"/>
              </a:rPr>
              <a:t>duplication </a:t>
            </a:r>
            <a:r>
              <a:rPr lang="en-US" sz="1100" dirty="0">
                <a:latin typeface="Helvetica"/>
                <a:cs typeface="Helvetica"/>
              </a:rPr>
              <a:t>found in </a:t>
            </a:r>
            <a:r>
              <a:rPr lang="en-US" sz="1100" dirty="0" smtClean="0">
                <a:latin typeface="Helvetica"/>
                <a:cs typeface="Helvetica"/>
              </a:rPr>
              <a:t>WPT_301-3-13 </a:t>
            </a:r>
            <a:r>
              <a:rPr lang="en-US" sz="1100" dirty="0">
                <a:latin typeface="Helvetica"/>
                <a:cs typeface="Helvetica"/>
              </a:rPr>
              <a:t>overlapping </a:t>
            </a:r>
            <a:r>
              <a:rPr lang="en-US" sz="1100" dirty="0" smtClean="0">
                <a:latin typeface="Helvetica"/>
                <a:cs typeface="Helvetica"/>
              </a:rPr>
              <a:t>two genes. The black arrows indicate the orientation and location of the genotyping primers </a:t>
            </a:r>
            <a:r>
              <a:rPr lang="en-US" sz="1100" dirty="0" err="1" smtClean="0">
                <a:latin typeface="Helvetica"/>
                <a:cs typeface="Helvetica"/>
              </a:rPr>
              <a:t>F</a:t>
            </a:r>
            <a:r>
              <a:rPr lang="en-US" sz="1100" baseline="-25000" dirty="0" err="1" smtClean="0">
                <a:latin typeface="Helvetica"/>
                <a:cs typeface="Helvetica"/>
              </a:rPr>
              <a:t>dup</a:t>
            </a:r>
            <a:r>
              <a:rPr lang="en-US" sz="1100" dirty="0" smtClean="0">
                <a:latin typeface="Helvetica"/>
                <a:cs typeface="Helvetica"/>
              </a:rPr>
              <a:t>, </a:t>
            </a:r>
            <a:r>
              <a:rPr lang="en-US" sz="1100" dirty="0" err="1" smtClean="0">
                <a:latin typeface="Helvetica"/>
                <a:cs typeface="Helvetica"/>
              </a:rPr>
              <a:t>F</a:t>
            </a:r>
            <a:r>
              <a:rPr lang="en-US" sz="1100" baseline="-25000" dirty="0" err="1" smtClean="0">
                <a:latin typeface="Helvetica"/>
                <a:cs typeface="Helvetica"/>
              </a:rPr>
              <a:t>wt</a:t>
            </a:r>
            <a:r>
              <a:rPr lang="en-US" sz="1100" dirty="0" smtClean="0">
                <a:latin typeface="Helvetica"/>
                <a:cs typeface="Helvetica"/>
              </a:rPr>
              <a:t>, and R. The pedigree </a:t>
            </a:r>
            <a:r>
              <a:rPr lang="en-US" sz="1100" dirty="0">
                <a:latin typeface="Helvetica"/>
                <a:cs typeface="Helvetica"/>
              </a:rPr>
              <a:t>and genotyping data </a:t>
            </a:r>
            <a:r>
              <a:rPr lang="en-US" sz="1100" dirty="0" smtClean="0">
                <a:latin typeface="Helvetica"/>
                <a:cs typeface="Helvetica"/>
              </a:rPr>
              <a:t>show the duplication’s lack of segregation across generations. In this case, the </a:t>
            </a:r>
            <a:r>
              <a:rPr lang="en-US" sz="1100" dirty="0" err="1" smtClean="0">
                <a:latin typeface="Helvetica"/>
                <a:cs typeface="Helvetica"/>
              </a:rPr>
              <a:t>F</a:t>
            </a:r>
            <a:r>
              <a:rPr lang="en-US" sz="1100" baseline="-25000" dirty="0" err="1" smtClean="0">
                <a:latin typeface="Helvetica"/>
                <a:cs typeface="Helvetica"/>
              </a:rPr>
              <a:t>wt</a:t>
            </a:r>
            <a:r>
              <a:rPr lang="en-US" sz="1100" dirty="0" smtClean="0">
                <a:latin typeface="Helvetica"/>
                <a:cs typeface="Helvetica"/>
              </a:rPr>
              <a:t>-R primer combo can only confirm DNA quality and can not aid in genotyping heterozygotes. This is because these primers will create a band for both the individuals carrying the reference version and those individuals with the duplication. The electrophoresis </a:t>
            </a:r>
            <a:r>
              <a:rPr lang="en-US" sz="1100" dirty="0">
                <a:latin typeface="Helvetica"/>
                <a:cs typeface="Helvetica"/>
              </a:rPr>
              <a:t>gels </a:t>
            </a:r>
            <a:r>
              <a:rPr lang="en-US" sz="1100" dirty="0" smtClean="0">
                <a:latin typeface="Helvetica"/>
                <a:cs typeface="Helvetica"/>
              </a:rPr>
              <a:t>show the duplication band (929 bp</a:t>
            </a:r>
            <a:r>
              <a:rPr lang="en-US" sz="1100" dirty="0">
                <a:latin typeface="Helvetica"/>
                <a:cs typeface="Helvetica"/>
              </a:rPr>
              <a:t>) and internal band </a:t>
            </a:r>
            <a:r>
              <a:rPr lang="en-US" sz="1100" dirty="0" smtClean="0">
                <a:latin typeface="Helvetica"/>
                <a:cs typeface="Helvetica"/>
              </a:rPr>
              <a:t>(329 bp</a:t>
            </a:r>
            <a:r>
              <a:rPr lang="en-US" sz="1100" dirty="0">
                <a:latin typeface="Helvetica"/>
                <a:cs typeface="Helvetica"/>
              </a:rPr>
              <a:t>) </a:t>
            </a:r>
            <a:r>
              <a:rPr lang="en-US" sz="1100" dirty="0" smtClean="0">
                <a:latin typeface="Helvetica"/>
                <a:cs typeface="Helvetica"/>
              </a:rPr>
              <a:t>corresponding to the individuals </a:t>
            </a:r>
            <a:r>
              <a:rPr lang="en-US" sz="1100" dirty="0">
                <a:latin typeface="Helvetica"/>
                <a:cs typeface="Helvetica"/>
              </a:rPr>
              <a:t>labeled in the pedigree</a:t>
            </a:r>
            <a:r>
              <a:rPr lang="en-US" sz="1100" dirty="0" smtClean="0">
                <a:latin typeface="Helvetica"/>
                <a:cs typeface="Helvetica"/>
              </a:rPr>
              <a:t>. The bands are </a:t>
            </a:r>
            <a:r>
              <a:rPr lang="en-US" sz="1100" dirty="0">
                <a:latin typeface="Helvetica"/>
                <a:cs typeface="Helvetica"/>
              </a:rPr>
              <a:t>scored as present (P) or absent (A</a:t>
            </a:r>
            <a:r>
              <a:rPr lang="en-US" sz="1100" dirty="0" smtClean="0">
                <a:latin typeface="Helvetica"/>
                <a:cs typeface="Helvetica"/>
              </a:rPr>
              <a:t>).</a:t>
            </a:r>
            <a:endParaRPr lang="en-US" sz="1100" dirty="0">
              <a:latin typeface="Helvetica"/>
              <a:cs typeface="Helvetica"/>
            </a:endParaRPr>
          </a:p>
        </p:txBody>
      </p:sp>
      <p:pic>
        <p:nvPicPr>
          <p:cNvPr id="77" name="Picture 76" descr="GelDoc Users 2014-07-23 12hr 37min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85" t="47327" r="1174" b="30179"/>
          <a:stretch/>
        </p:blipFill>
        <p:spPr>
          <a:xfrm>
            <a:off x="4002565" y="5228167"/>
            <a:ext cx="1956465" cy="591626"/>
          </a:xfrm>
          <a:prstGeom prst="rect">
            <a:avLst/>
          </a:prstGeom>
        </p:spPr>
      </p:pic>
      <p:pic>
        <p:nvPicPr>
          <p:cNvPr id="78" name="Picture 77" descr="GelDoc Users 2014-07-08 11hr 00min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9" t="71608" r="77507" b="17572"/>
          <a:stretch/>
        </p:blipFill>
        <p:spPr>
          <a:xfrm>
            <a:off x="5986560" y="5522093"/>
            <a:ext cx="562238" cy="297699"/>
          </a:xfrm>
          <a:prstGeom prst="rect">
            <a:avLst/>
          </a:prstGeom>
        </p:spPr>
      </p:pic>
      <p:pic>
        <p:nvPicPr>
          <p:cNvPr id="79" name="Picture 78" descr="GelDoc Users 2014-07-09 10hr 52min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27" t="67929" r="22516" b="22066"/>
          <a:stretch/>
        </p:blipFill>
        <p:spPr>
          <a:xfrm>
            <a:off x="5991564" y="5227676"/>
            <a:ext cx="557234" cy="275282"/>
          </a:xfrm>
          <a:prstGeom prst="rect">
            <a:avLst/>
          </a:prstGeom>
        </p:spPr>
      </p:pic>
      <p:pic>
        <p:nvPicPr>
          <p:cNvPr id="80" name="Picture 79" descr="GelDoc Users 2014-07-16 15hr 16min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42" t="61590" r="63556" b="29595"/>
          <a:stretch/>
        </p:blipFill>
        <p:spPr>
          <a:xfrm>
            <a:off x="3549481" y="5226602"/>
            <a:ext cx="420347" cy="276356"/>
          </a:xfrm>
          <a:prstGeom prst="rect">
            <a:avLst/>
          </a:prstGeom>
        </p:spPr>
      </p:pic>
      <p:pic>
        <p:nvPicPr>
          <p:cNvPr id="82" name="Picture 81" descr="GelDoc Users 2014-07-17 10hr 21min.jpg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7207" r="39987" b="13446"/>
          <a:stretch/>
        </p:blipFill>
        <p:spPr>
          <a:xfrm>
            <a:off x="3549481" y="5522093"/>
            <a:ext cx="423348" cy="297700"/>
          </a:xfrm>
          <a:prstGeom prst="rect">
            <a:avLst/>
          </a:prstGeom>
        </p:spPr>
      </p:pic>
      <p:graphicFrame>
        <p:nvGraphicFramePr>
          <p:cNvPr id="83" name="Table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2416188"/>
              </p:ext>
            </p:extLst>
          </p:nvPr>
        </p:nvGraphicFramePr>
        <p:xfrm>
          <a:off x="3529967" y="3936195"/>
          <a:ext cx="3041250" cy="1273568"/>
        </p:xfrm>
        <a:graphic>
          <a:graphicData uri="http://schemas.openxmlformats.org/drawingml/2006/table">
            <a:tbl>
              <a:tblPr/>
              <a:tblGrid>
                <a:gridCol w="231258"/>
                <a:gridCol w="231258"/>
                <a:gridCol w="494927"/>
                <a:gridCol w="494927"/>
                <a:gridCol w="494927"/>
                <a:gridCol w="494927"/>
                <a:gridCol w="299513"/>
                <a:gridCol w="299513"/>
              </a:tblGrid>
              <a:tr h="925588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WPT 301-3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WPT 301-3-13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Wm82_ISU01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WPT 301-3-13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C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vert="vert27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86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</a:p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 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 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 P</a:t>
                      </a: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 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A</a:t>
                      </a:r>
                    </a:p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Helvetica"/>
                          <a:cs typeface="Helvetica"/>
                        </a:rPr>
                        <a:t>P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Helvetica"/>
                        <a:cs typeface="Helvetica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88" name="Straight Arrow Connector 87"/>
          <p:cNvCxnSpPr/>
          <p:nvPr/>
        </p:nvCxnSpPr>
        <p:spPr>
          <a:xfrm flipV="1">
            <a:off x="3384089" y="5325640"/>
            <a:ext cx="162391" cy="17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V="1">
            <a:off x="3384089" y="5683344"/>
            <a:ext cx="162391" cy="172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0" name="Group 89"/>
          <p:cNvGrpSpPr/>
          <p:nvPr/>
        </p:nvGrpSpPr>
        <p:grpSpPr>
          <a:xfrm>
            <a:off x="1017750" y="3995837"/>
            <a:ext cx="1549168" cy="1587721"/>
            <a:chOff x="679103" y="1432321"/>
            <a:chExt cx="2606099" cy="2879673"/>
          </a:xfrm>
        </p:grpSpPr>
        <p:sp>
          <p:nvSpPr>
            <p:cNvPr id="91" name="Rectangle 90"/>
            <p:cNvSpPr/>
            <p:nvPr/>
          </p:nvSpPr>
          <p:spPr>
            <a:xfrm>
              <a:off x="2050464" y="1432321"/>
              <a:ext cx="422840" cy="4170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92" name="Straight Arrow Connector 91"/>
            <p:cNvCxnSpPr>
              <a:stCxn id="91" idx="2"/>
            </p:cNvCxnSpPr>
            <p:nvPr/>
          </p:nvCxnSpPr>
          <p:spPr>
            <a:xfrm>
              <a:off x="2261885" y="1849358"/>
              <a:ext cx="0" cy="369646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Rectangle 92"/>
            <p:cNvSpPr/>
            <p:nvPr/>
          </p:nvSpPr>
          <p:spPr>
            <a:xfrm>
              <a:off x="1295556" y="3180740"/>
              <a:ext cx="422841" cy="417036"/>
            </a:xfrm>
            <a:prstGeom prst="rect">
              <a:avLst/>
            </a:prstGeom>
            <a:gradFill flip="none" rotWithShape="1">
              <a:gsLst>
                <a:gs pos="49000">
                  <a:schemeClr val="lt1"/>
                </a:gs>
                <a:gs pos="50000">
                  <a:srgbClr val="000000"/>
                </a:gs>
              </a:gsLst>
              <a:lin ang="0" scaled="1"/>
              <a:tileRect/>
            </a:gra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94" name="Straight Connector 93"/>
            <p:cNvCxnSpPr/>
            <p:nvPr/>
          </p:nvCxnSpPr>
          <p:spPr>
            <a:xfrm flipH="1">
              <a:off x="1496123" y="2887538"/>
              <a:ext cx="1585476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5" name="Rectangle 94"/>
            <p:cNvSpPr/>
            <p:nvPr/>
          </p:nvSpPr>
          <p:spPr>
            <a:xfrm>
              <a:off x="2055008" y="3180740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1299174" y="3894958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97" name="Straight Connector 96"/>
            <p:cNvCxnSpPr>
              <a:endCxn id="93" idx="0"/>
            </p:cNvCxnSpPr>
            <p:nvPr/>
          </p:nvCxnSpPr>
          <p:spPr>
            <a:xfrm>
              <a:off x="1506977" y="2881343"/>
              <a:ext cx="0" cy="29939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>
              <a:stCxn id="118" idx="2"/>
              <a:endCxn id="95" idx="0"/>
            </p:cNvCxnSpPr>
            <p:nvPr/>
          </p:nvCxnSpPr>
          <p:spPr>
            <a:xfrm>
              <a:off x="2266429" y="2649375"/>
              <a:ext cx="0" cy="531364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>
              <a:endCxn id="117" idx="0"/>
            </p:cNvCxnSpPr>
            <p:nvPr/>
          </p:nvCxnSpPr>
          <p:spPr>
            <a:xfrm>
              <a:off x="3073782" y="2887538"/>
              <a:ext cx="0" cy="29320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>
              <a:endCxn id="119" idx="0"/>
            </p:cNvCxnSpPr>
            <p:nvPr/>
          </p:nvCxnSpPr>
          <p:spPr>
            <a:xfrm>
              <a:off x="890524" y="3721406"/>
              <a:ext cx="0" cy="17355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>
              <a:stCxn id="93" idx="2"/>
              <a:endCxn id="96" idx="0"/>
            </p:cNvCxnSpPr>
            <p:nvPr/>
          </p:nvCxnSpPr>
          <p:spPr>
            <a:xfrm>
              <a:off x="1506977" y="3597776"/>
              <a:ext cx="3618" cy="29718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 flipH="1">
              <a:off x="879328" y="3721406"/>
              <a:ext cx="631267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17" name="Rectangle 116"/>
            <p:cNvSpPr/>
            <p:nvPr/>
          </p:nvSpPr>
          <p:spPr>
            <a:xfrm>
              <a:off x="2862361" y="3180740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18" name="Rectangle 117"/>
            <p:cNvSpPr/>
            <p:nvPr/>
          </p:nvSpPr>
          <p:spPr>
            <a:xfrm>
              <a:off x="2055008" y="2232339"/>
              <a:ext cx="422840" cy="41703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679103" y="3894958"/>
              <a:ext cx="422841" cy="41703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</p:grpSp>
      <p:sp>
        <p:nvSpPr>
          <p:cNvPr id="120" name="TextBox 119"/>
          <p:cNvSpPr txBox="1"/>
          <p:nvPr/>
        </p:nvSpPr>
        <p:spPr>
          <a:xfrm>
            <a:off x="549772" y="3914843"/>
            <a:ext cx="138203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Helvetica"/>
                <a:cs typeface="Helvetica"/>
              </a:rPr>
              <a:t>Wm82_ISU01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71629" y="4658188"/>
            <a:ext cx="148901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Helvetica"/>
                <a:cs typeface="Helvetica"/>
              </a:rPr>
              <a:t>WPT_301-3-13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81066" y="4336938"/>
            <a:ext cx="1210995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 smtClean="0">
                <a:latin typeface="Helvetica"/>
                <a:cs typeface="Helvetica"/>
              </a:rPr>
              <a:t>WPT_301-3</a:t>
            </a:r>
            <a:endParaRPr lang="en-US" sz="1500" dirty="0">
              <a:latin typeface="Helvetica"/>
              <a:cs typeface="Helvetica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046252" y="4175977"/>
            <a:ext cx="11281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Transformation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2266293" y="4397879"/>
            <a:ext cx="3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 smtClean="0">
                <a:latin typeface="Helvetica"/>
                <a:cs typeface="Helvetica"/>
              </a:rPr>
              <a:t>0</a:t>
            </a:r>
            <a:endParaRPr lang="en-US" sz="1200" baseline="-25000" dirty="0">
              <a:latin typeface="Helvetica"/>
              <a:cs typeface="Helvetica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2549112" y="4891060"/>
            <a:ext cx="3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>
                <a:latin typeface="Helvetica"/>
                <a:cs typeface="Helvetica"/>
              </a:rPr>
              <a:t>1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2450866" y="536463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T</a:t>
            </a:r>
            <a:r>
              <a:rPr lang="en-US" sz="1200" baseline="-25000" dirty="0">
                <a:latin typeface="Helvetica"/>
                <a:cs typeface="Helvetica"/>
              </a:rPr>
              <a:t>2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1008164" y="5562153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A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827959" y="5168059"/>
            <a:ext cx="314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C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1370482" y="5562153"/>
            <a:ext cx="3044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B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2327976" y="5168059"/>
            <a:ext cx="3143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D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2802611" y="5230416"/>
            <a:ext cx="682053" cy="543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 smtClean="0">
                <a:latin typeface="Helvetica"/>
                <a:cs typeface="Helvetica"/>
              </a:rPr>
              <a:t>F</a:t>
            </a:r>
            <a:r>
              <a:rPr lang="en-US" sz="1100" baseline="-25000" dirty="0" err="1" smtClean="0">
                <a:latin typeface="Helvetica"/>
                <a:cs typeface="Helvetica"/>
              </a:rPr>
              <a:t>dup</a:t>
            </a:r>
            <a:r>
              <a:rPr lang="en-US" sz="1100" dirty="0">
                <a:latin typeface="Helvetica"/>
                <a:cs typeface="Helvetica"/>
              </a:rPr>
              <a:t>-</a:t>
            </a:r>
            <a:r>
              <a:rPr lang="en-US" sz="1100" dirty="0" smtClean="0">
                <a:latin typeface="Helvetica"/>
                <a:cs typeface="Helvetica"/>
              </a:rPr>
              <a:t> R</a:t>
            </a:r>
          </a:p>
          <a:p>
            <a:endParaRPr lang="en-US" sz="1100" baseline="-25000" dirty="0">
              <a:latin typeface="Helvetica"/>
              <a:cs typeface="Helvetica"/>
            </a:endParaRPr>
          </a:p>
          <a:p>
            <a:r>
              <a:rPr lang="en-US" sz="1100" dirty="0" err="1">
                <a:latin typeface="Helvetica"/>
                <a:cs typeface="Helvetica"/>
              </a:rPr>
              <a:t>F</a:t>
            </a:r>
            <a:r>
              <a:rPr lang="en-US" sz="1100" baseline="-25000" dirty="0" err="1">
                <a:latin typeface="Helvetica"/>
                <a:cs typeface="Helvetica"/>
              </a:rPr>
              <a:t>wt</a:t>
            </a:r>
            <a:r>
              <a:rPr lang="en-US" sz="1100" dirty="0">
                <a:latin typeface="Helvetica"/>
                <a:cs typeface="Helvetica"/>
              </a:rPr>
              <a:t> </a:t>
            </a:r>
            <a:r>
              <a:rPr lang="en-US" sz="1100" dirty="0" smtClean="0">
                <a:latin typeface="Helvetica"/>
                <a:cs typeface="Helvetica"/>
              </a:rPr>
              <a:t>- R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3" name="Left Brace 2"/>
          <p:cNvSpPr/>
          <p:nvPr/>
        </p:nvSpPr>
        <p:spPr>
          <a:xfrm rot="16200000">
            <a:off x="3376786" y="3066336"/>
            <a:ext cx="157380" cy="1096119"/>
          </a:xfrm>
          <a:prstGeom prst="leftBrac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79199" y="3617061"/>
            <a:ext cx="190202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 smtClean="0">
                <a:latin typeface="Helvetica"/>
                <a:cs typeface="Helvetica"/>
              </a:rPr>
              <a:t>Tandemly</a:t>
            </a:r>
            <a:r>
              <a:rPr lang="en-US" sz="1100" dirty="0" smtClean="0">
                <a:latin typeface="Helvetica"/>
                <a:cs typeface="Helvetica"/>
              </a:rPr>
              <a:t> duplicated region</a:t>
            </a:r>
            <a:endParaRPr lang="en-US" sz="1100" dirty="0">
              <a:latin typeface="Helvetica"/>
              <a:cs typeface="Helvetic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96200" y="2987137"/>
            <a:ext cx="1908632" cy="81374"/>
            <a:chOff x="3999767" y="3550700"/>
            <a:chExt cx="1908632" cy="81374"/>
          </a:xfrm>
        </p:grpSpPr>
        <p:grpSp>
          <p:nvGrpSpPr>
            <p:cNvPr id="18" name="Group 17"/>
            <p:cNvGrpSpPr/>
            <p:nvPr/>
          </p:nvGrpSpPr>
          <p:grpSpPr>
            <a:xfrm>
              <a:off x="4000400" y="3550700"/>
              <a:ext cx="1907999" cy="81374"/>
              <a:chOff x="3976230" y="5984599"/>
              <a:chExt cx="1907999" cy="81374"/>
            </a:xfrm>
          </p:grpSpPr>
          <p:cxnSp>
            <p:nvCxnSpPr>
              <p:cNvPr id="123" name="Straight Connector 122"/>
              <p:cNvCxnSpPr/>
              <p:nvPr/>
            </p:nvCxnSpPr>
            <p:spPr>
              <a:xfrm>
                <a:off x="3976230" y="5984599"/>
                <a:ext cx="1907999" cy="0"/>
              </a:xfrm>
              <a:prstGeom prst="line">
                <a:avLst/>
              </a:prstGeom>
              <a:ln w="762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>
                <a:off x="3976230" y="6065973"/>
                <a:ext cx="1907999" cy="0"/>
              </a:xfrm>
              <a:prstGeom prst="line">
                <a:avLst/>
              </a:prstGeom>
              <a:ln w="762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56" name="Straight Connector 155"/>
            <p:cNvCxnSpPr/>
            <p:nvPr/>
          </p:nvCxnSpPr>
          <p:spPr>
            <a:xfrm>
              <a:off x="3999767" y="3591640"/>
              <a:ext cx="1907999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4" name="TextBox 153"/>
          <p:cNvSpPr txBox="1"/>
          <p:nvPr/>
        </p:nvSpPr>
        <p:spPr>
          <a:xfrm>
            <a:off x="2819444" y="4912772"/>
            <a:ext cx="8519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Genotype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951294" y="2772693"/>
            <a:ext cx="8906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21,465,382</a:t>
            </a:r>
            <a:endParaRPr lang="en-US" sz="1100" dirty="0">
              <a:latin typeface="Helvetica"/>
              <a:cs typeface="Helvetic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81066" y="3306681"/>
            <a:ext cx="2214575" cy="74075"/>
            <a:chOff x="681066" y="3306681"/>
            <a:chExt cx="2214575" cy="74075"/>
          </a:xfrm>
        </p:grpSpPr>
        <p:grpSp>
          <p:nvGrpSpPr>
            <p:cNvPr id="126" name="Group 125"/>
            <p:cNvGrpSpPr/>
            <p:nvPr/>
          </p:nvGrpSpPr>
          <p:grpSpPr>
            <a:xfrm>
              <a:off x="718134" y="3306681"/>
              <a:ext cx="2177507" cy="74075"/>
              <a:chOff x="3976230" y="5991898"/>
              <a:chExt cx="1907999" cy="74075"/>
            </a:xfrm>
          </p:grpSpPr>
          <p:cxnSp>
            <p:nvCxnSpPr>
              <p:cNvPr id="127" name="Straight Connector 126"/>
              <p:cNvCxnSpPr/>
              <p:nvPr/>
            </p:nvCxnSpPr>
            <p:spPr>
              <a:xfrm>
                <a:off x="3976230" y="5991898"/>
                <a:ext cx="1907999" cy="0"/>
              </a:xfrm>
              <a:prstGeom prst="line">
                <a:avLst/>
              </a:prstGeom>
              <a:ln w="762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3976230" y="6065973"/>
                <a:ext cx="1907999" cy="0"/>
              </a:xfrm>
              <a:prstGeom prst="line">
                <a:avLst/>
              </a:prstGeom>
              <a:ln w="76200" cmpd="sng">
                <a:solidFill>
                  <a:schemeClr val="bg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4" name="Straight Connector 83"/>
            <p:cNvCxnSpPr/>
            <p:nvPr/>
          </p:nvCxnSpPr>
          <p:spPr>
            <a:xfrm>
              <a:off x="681066" y="3337397"/>
              <a:ext cx="2177507" cy="0"/>
            </a:xfrm>
            <a:prstGeom prst="line">
              <a:avLst/>
            </a:prstGeom>
            <a:ln w="76200" cmpd="sng">
              <a:solidFill>
                <a:schemeClr val="bg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eform 24"/>
          <p:cNvSpPr/>
          <p:nvPr/>
        </p:nvSpPr>
        <p:spPr>
          <a:xfrm>
            <a:off x="2609152" y="3020289"/>
            <a:ext cx="1649884" cy="306906"/>
          </a:xfrm>
          <a:custGeom>
            <a:avLst/>
            <a:gdLst>
              <a:gd name="connsiteX0" fmla="*/ 1510108 w 1762057"/>
              <a:gd name="connsiteY0" fmla="*/ 0 h 639914"/>
              <a:gd name="connsiteX1" fmla="*/ 1652854 w 1762057"/>
              <a:gd name="connsiteY1" fmla="*/ 246121 h 639914"/>
              <a:gd name="connsiteX2" fmla="*/ 102329 w 1762057"/>
              <a:gd name="connsiteY2" fmla="*/ 403638 h 639914"/>
              <a:gd name="connsiteX3" fmla="*/ 274609 w 1762057"/>
              <a:gd name="connsiteY3" fmla="*/ 639914 h 639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057" h="639914">
                <a:moveTo>
                  <a:pt x="1510108" y="0"/>
                </a:moveTo>
                <a:cubicBezTo>
                  <a:pt x="1698796" y="89424"/>
                  <a:pt x="1887484" y="178848"/>
                  <a:pt x="1652854" y="246121"/>
                </a:cubicBezTo>
                <a:cubicBezTo>
                  <a:pt x="1418224" y="313394"/>
                  <a:pt x="332036" y="338006"/>
                  <a:pt x="102329" y="403638"/>
                </a:cubicBezTo>
                <a:cubicBezTo>
                  <a:pt x="-127378" y="469270"/>
                  <a:pt x="73615" y="554592"/>
                  <a:pt x="274609" y="639914"/>
                </a:cubicBezTo>
              </a:path>
            </a:pathLst>
          </a:custGeom>
          <a:ln w="31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084563" y="3276797"/>
            <a:ext cx="89067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/>
                <a:cs typeface="Helvetica"/>
              </a:rPr>
              <a:t>21,458,513</a:t>
            </a:r>
            <a:endParaRPr lang="en-US" sz="1100" dirty="0">
              <a:latin typeface="Helvetica"/>
              <a:cs typeface="Helvetica"/>
            </a:endParaRPr>
          </a:p>
        </p:txBody>
      </p:sp>
      <p:cxnSp>
        <p:nvCxnSpPr>
          <p:cNvPr id="122" name="Straight Connector 121"/>
          <p:cNvCxnSpPr/>
          <p:nvPr/>
        </p:nvCxnSpPr>
        <p:spPr>
          <a:xfrm>
            <a:off x="3995703" y="2879335"/>
            <a:ext cx="0" cy="251999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1696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4968" y="4298303"/>
            <a:ext cx="6489793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9400" indent="-279400"/>
            <a:r>
              <a:rPr lang="en-US" sz="1100" b="1" dirty="0" smtClean="0">
                <a:latin typeface="Helvetica"/>
                <a:cs typeface="Helvetica"/>
              </a:rPr>
              <a:t>Figure S7. </a:t>
            </a:r>
            <a:r>
              <a:rPr lang="en-US" sz="1100" dirty="0" smtClean="0">
                <a:latin typeface="Helvetica"/>
                <a:cs typeface="Helvetica"/>
              </a:rPr>
              <a:t>Southern blot analysis of </a:t>
            </a:r>
            <a:r>
              <a:rPr lang="en-US" sz="1100" i="1" dirty="0" err="1" smtClean="0">
                <a:latin typeface="Helvetica"/>
                <a:cs typeface="Helvetica"/>
              </a:rPr>
              <a:t>Hind</a:t>
            </a:r>
            <a:r>
              <a:rPr lang="en-US" sz="1100" dirty="0" err="1" smtClean="0">
                <a:latin typeface="Helvetica"/>
                <a:cs typeface="Helvetica"/>
              </a:rPr>
              <a:t>III</a:t>
            </a:r>
            <a:r>
              <a:rPr lang="en-US" sz="1100" dirty="0" smtClean="0">
                <a:latin typeface="Helvetica"/>
                <a:cs typeface="Helvetica"/>
              </a:rPr>
              <a:t> digested genomic DNA. The probe used for these southern blots is located in the BAR gene, a component found in each vector background. The black bands seen in the blots correspond to a T-DNA insertion. For the T-DNA of all three constructs, the BAR gene is located between the left border and a </a:t>
            </a:r>
            <a:r>
              <a:rPr lang="en-US" sz="1100" i="1" dirty="0" err="1" smtClean="0">
                <a:latin typeface="Helvetica"/>
                <a:cs typeface="Helvetica"/>
              </a:rPr>
              <a:t>Hind</a:t>
            </a:r>
            <a:r>
              <a:rPr lang="en-US" sz="1100" dirty="0" err="1" smtClean="0">
                <a:latin typeface="Helvetica"/>
                <a:cs typeface="Helvetica"/>
              </a:rPr>
              <a:t>III</a:t>
            </a:r>
            <a:r>
              <a:rPr lang="en-US" sz="1100" dirty="0" smtClean="0">
                <a:latin typeface="Helvetica"/>
                <a:cs typeface="Helvetica"/>
              </a:rPr>
              <a:t> site. Therefore, a single black band in a single lane suggests only one T-DNA insertion in the genome, while multiple black bands in a single lane suggest </a:t>
            </a:r>
            <a:r>
              <a:rPr lang="en-US" sz="1100" dirty="0">
                <a:latin typeface="Helvetica"/>
                <a:cs typeface="Helvetica"/>
              </a:rPr>
              <a:t>m</a:t>
            </a:r>
            <a:r>
              <a:rPr lang="en-US" sz="1100" dirty="0" smtClean="0">
                <a:latin typeface="Helvetica"/>
                <a:cs typeface="Helvetica"/>
              </a:rPr>
              <a:t>ultiple T-DNA insertions. A lack of signal resulting in no bands means no T-DNA are present. </a:t>
            </a:r>
            <a:r>
              <a:rPr lang="en-US" sz="1100" b="1" dirty="0" smtClean="0">
                <a:latin typeface="Helvetica"/>
                <a:cs typeface="Helvetica"/>
              </a:rPr>
              <a:t>(a)</a:t>
            </a:r>
            <a:r>
              <a:rPr lang="en-US" sz="1100" dirty="0" smtClean="0">
                <a:latin typeface="Helvetica"/>
                <a:cs typeface="Helvetica"/>
              </a:rPr>
              <a:t> Siblings to WPT_301-3-13 segregate for a single T-DNA insertion as shown by the same size band occurring in multiple plants. </a:t>
            </a:r>
            <a:r>
              <a:rPr lang="en-US" sz="1100" b="1" dirty="0" smtClean="0">
                <a:latin typeface="Helvetica"/>
                <a:cs typeface="Helvetica"/>
              </a:rPr>
              <a:t>(b</a:t>
            </a:r>
            <a:r>
              <a:rPr lang="en-US" sz="1100" b="1" dirty="0">
                <a:latin typeface="Helvetica"/>
                <a:cs typeface="Helvetica"/>
              </a:rPr>
              <a:t>) </a:t>
            </a:r>
            <a:r>
              <a:rPr lang="en-US" sz="1100" dirty="0" smtClean="0">
                <a:latin typeface="Helvetica"/>
                <a:cs typeface="Helvetica"/>
              </a:rPr>
              <a:t>Controls </a:t>
            </a:r>
            <a:r>
              <a:rPr lang="en-US" sz="1100" dirty="0">
                <a:latin typeface="Helvetica"/>
                <a:cs typeface="Helvetica"/>
              </a:rPr>
              <a:t>show no T-DNA in </a:t>
            </a:r>
            <a:r>
              <a:rPr lang="en-US" sz="1100" dirty="0" smtClean="0">
                <a:latin typeface="Helvetica"/>
                <a:cs typeface="Helvetica"/>
              </a:rPr>
              <a:t>the transformation parents ‘Bert </a:t>
            </a:r>
            <a:r>
              <a:rPr lang="en-US" sz="1100" dirty="0">
                <a:latin typeface="Helvetica"/>
                <a:cs typeface="Helvetica"/>
              </a:rPr>
              <a:t>MN01’ and ‘Wm82_ISU_01</a:t>
            </a:r>
            <a:r>
              <a:rPr lang="en-US" sz="1100" dirty="0" smtClean="0">
                <a:latin typeface="Helvetica"/>
                <a:cs typeface="Helvetica"/>
              </a:rPr>
              <a:t>’. </a:t>
            </a:r>
            <a:r>
              <a:rPr lang="en-US" sz="1100" b="1" dirty="0">
                <a:latin typeface="Helvetica"/>
                <a:cs typeface="Helvetica"/>
              </a:rPr>
              <a:t>(c)</a:t>
            </a:r>
            <a:r>
              <a:rPr lang="en-US" sz="1100" dirty="0" smtClean="0">
                <a:latin typeface="Helvetica"/>
                <a:cs typeface="Helvetica"/>
              </a:rPr>
              <a:t> Parent of WPT 389-2-2 (labeled WPT 389-2) has a single T-DNA insertion. </a:t>
            </a:r>
            <a:r>
              <a:rPr lang="en-US" sz="1100" b="1" dirty="0" smtClean="0">
                <a:latin typeface="Helvetica"/>
                <a:cs typeface="Helvetica"/>
              </a:rPr>
              <a:t>(</a:t>
            </a:r>
            <a:r>
              <a:rPr lang="en-US" sz="1100" b="1" dirty="0">
                <a:latin typeface="Helvetica"/>
                <a:cs typeface="Helvetica"/>
              </a:rPr>
              <a:t>d)</a:t>
            </a:r>
            <a:r>
              <a:rPr lang="en-US" sz="1100" dirty="0">
                <a:latin typeface="Helvetica"/>
                <a:cs typeface="Helvetica"/>
              </a:rPr>
              <a:t> Sibling </a:t>
            </a:r>
            <a:r>
              <a:rPr lang="en-US" sz="1100" dirty="0" smtClean="0">
                <a:latin typeface="Helvetica"/>
                <a:cs typeface="Helvetica"/>
              </a:rPr>
              <a:t>of WPT 312-5-126 (labeled WPT 312-5-69) has a single T-DNA insertion. </a:t>
            </a: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4397101" y="1141584"/>
            <a:ext cx="1533901" cy="7201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dirty="0" smtClean="0">
                <a:solidFill>
                  <a:schemeClr val="tx1"/>
                </a:solidFill>
                <a:latin typeface="Helvetica"/>
                <a:cs typeface="Helvetica"/>
              </a:rPr>
              <a:t>WPT 389-2</a:t>
            </a:r>
          </a:p>
          <a:p>
            <a:pPr>
              <a:lnSpc>
                <a:spcPct val="120000"/>
              </a:lnSpc>
            </a:pPr>
            <a:endParaRPr lang="en-US" sz="1000" dirty="0" smtClean="0">
              <a:solidFill>
                <a:schemeClr val="tx1"/>
              </a:solidFill>
              <a:latin typeface="Helvetica"/>
              <a:cs typeface="Helvetica"/>
            </a:endParaRPr>
          </a:p>
          <a:p>
            <a:pPr>
              <a:lnSpc>
                <a:spcPct val="120000"/>
              </a:lnSpc>
            </a:pPr>
            <a:r>
              <a:rPr lang="en-US" sz="1200" dirty="0" smtClean="0">
                <a:solidFill>
                  <a:schemeClr val="tx1"/>
                </a:solidFill>
                <a:latin typeface="Helvetica"/>
                <a:cs typeface="Helvetica"/>
              </a:rPr>
              <a:t>WPT 312-5-69</a:t>
            </a:r>
            <a:endParaRPr lang="en-US" sz="1200" dirty="0">
              <a:solidFill>
                <a:schemeClr val="tx1"/>
              </a:solidFill>
              <a:latin typeface="Helvetica"/>
              <a:cs typeface="Helvetica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1971735" y="361910"/>
            <a:ext cx="1533901" cy="227954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220" dirty="0" smtClean="0">
                <a:latin typeface="Helvetica"/>
                <a:cs typeface="Helvetica"/>
              </a:rPr>
              <a:t>WPT 301-3-3</a:t>
            </a:r>
          </a:p>
          <a:p>
            <a:pPr>
              <a:lnSpc>
                <a:spcPct val="130000"/>
              </a:lnSpc>
            </a:pPr>
            <a:r>
              <a:rPr lang="en-US" sz="1220" dirty="0">
                <a:latin typeface="Helvetica"/>
                <a:cs typeface="Helvetica"/>
              </a:rPr>
              <a:t>WPT 301-3</a:t>
            </a:r>
            <a:r>
              <a:rPr lang="en-US" sz="1220" dirty="0" smtClean="0">
                <a:latin typeface="Helvetica"/>
                <a:cs typeface="Helvetica"/>
              </a:rPr>
              <a:t>-4</a:t>
            </a:r>
          </a:p>
          <a:p>
            <a:pPr>
              <a:lnSpc>
                <a:spcPct val="130000"/>
              </a:lnSpc>
            </a:pPr>
            <a:r>
              <a:rPr lang="en-US" sz="1220" dirty="0">
                <a:latin typeface="Helvetica"/>
                <a:cs typeface="Helvetica"/>
              </a:rPr>
              <a:t>WPT 301-3</a:t>
            </a:r>
            <a:r>
              <a:rPr lang="en-US" sz="1220" dirty="0" smtClean="0">
                <a:latin typeface="Helvetica"/>
                <a:cs typeface="Helvetica"/>
              </a:rPr>
              <a:t>-5</a:t>
            </a:r>
          </a:p>
          <a:p>
            <a:pPr>
              <a:lnSpc>
                <a:spcPct val="130000"/>
              </a:lnSpc>
            </a:pPr>
            <a:r>
              <a:rPr lang="en-US" sz="1220" dirty="0">
                <a:latin typeface="Helvetica"/>
                <a:cs typeface="Helvetica"/>
              </a:rPr>
              <a:t>WPT 301-3</a:t>
            </a:r>
            <a:r>
              <a:rPr lang="en-US" sz="1220" dirty="0" smtClean="0">
                <a:latin typeface="Helvetica"/>
                <a:cs typeface="Helvetica"/>
              </a:rPr>
              <a:t>-6</a:t>
            </a:r>
          </a:p>
          <a:p>
            <a:pPr>
              <a:lnSpc>
                <a:spcPct val="130000"/>
              </a:lnSpc>
            </a:pPr>
            <a:r>
              <a:rPr lang="en-US" sz="1220" dirty="0">
                <a:latin typeface="Helvetica"/>
                <a:cs typeface="Helvetica"/>
              </a:rPr>
              <a:t>WPT 301-3</a:t>
            </a:r>
            <a:r>
              <a:rPr lang="en-US" sz="1220" dirty="0" smtClean="0">
                <a:latin typeface="Helvetica"/>
                <a:cs typeface="Helvetica"/>
              </a:rPr>
              <a:t>-7</a:t>
            </a:r>
            <a:endParaRPr lang="en-US" sz="1220" dirty="0">
              <a:latin typeface="Helvetica"/>
              <a:cs typeface="Helvetica"/>
            </a:endParaRPr>
          </a:p>
          <a:p>
            <a:pPr>
              <a:lnSpc>
                <a:spcPct val="130000"/>
              </a:lnSpc>
            </a:pPr>
            <a:r>
              <a:rPr lang="en-US" sz="1220" dirty="0" smtClean="0">
                <a:solidFill>
                  <a:srgbClr val="000000"/>
                </a:solidFill>
                <a:latin typeface="Helvetica"/>
                <a:cs typeface="Helvetica"/>
              </a:rPr>
              <a:t>WPT</a:t>
            </a:r>
            <a:r>
              <a:rPr lang="en-US" sz="1220" dirty="0" smtClean="0">
                <a:latin typeface="Helvetica"/>
                <a:cs typeface="Helvetica"/>
              </a:rPr>
              <a:t> </a:t>
            </a:r>
            <a:r>
              <a:rPr lang="en-US" sz="1220" dirty="0">
                <a:latin typeface="Helvetica"/>
                <a:cs typeface="Helvetica"/>
              </a:rPr>
              <a:t>301-3</a:t>
            </a:r>
            <a:r>
              <a:rPr lang="en-US" sz="1220" dirty="0" smtClean="0">
                <a:latin typeface="Helvetica"/>
                <a:cs typeface="Helvetica"/>
              </a:rPr>
              <a:t>-9</a:t>
            </a:r>
          </a:p>
          <a:p>
            <a:pPr>
              <a:lnSpc>
                <a:spcPct val="130000"/>
              </a:lnSpc>
            </a:pPr>
            <a:r>
              <a:rPr lang="en-US" sz="1220" dirty="0" smtClean="0">
                <a:latin typeface="Helvetica"/>
                <a:cs typeface="Helvetica"/>
              </a:rPr>
              <a:t>WPT </a:t>
            </a:r>
            <a:r>
              <a:rPr lang="en-US" sz="1220" dirty="0">
                <a:latin typeface="Helvetica"/>
                <a:cs typeface="Helvetica"/>
              </a:rPr>
              <a:t>301-3</a:t>
            </a:r>
            <a:r>
              <a:rPr lang="en-US" sz="1220" dirty="0" smtClean="0">
                <a:latin typeface="Helvetica"/>
                <a:cs typeface="Helvetica"/>
              </a:rPr>
              <a:t>-11</a:t>
            </a:r>
          </a:p>
          <a:p>
            <a:pPr>
              <a:lnSpc>
                <a:spcPct val="130000"/>
              </a:lnSpc>
            </a:pPr>
            <a:r>
              <a:rPr lang="en-US" sz="1220" dirty="0" smtClean="0">
                <a:latin typeface="Helvetica"/>
                <a:cs typeface="Helvetica"/>
              </a:rPr>
              <a:t>Bert MN01</a:t>
            </a:r>
          </a:p>
          <a:p>
            <a:pPr>
              <a:lnSpc>
                <a:spcPct val="130000"/>
              </a:lnSpc>
            </a:pPr>
            <a:r>
              <a:rPr lang="en-US" sz="1220" dirty="0" smtClean="0">
                <a:latin typeface="Helvetica"/>
                <a:cs typeface="Helvetica"/>
              </a:rPr>
              <a:t>Wm82_ISU_01</a:t>
            </a:r>
            <a:endParaRPr lang="en-US" sz="1220" dirty="0">
              <a:latin typeface="Helvetica"/>
              <a:cs typeface="Helvetica"/>
            </a:endParaRPr>
          </a:p>
        </p:txBody>
      </p:sp>
      <p:pic>
        <p:nvPicPr>
          <p:cNvPr id="5" name="Picture 4" descr="WPT3301_CenH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1" t="11265" r="8174" b="61990"/>
          <a:stretch/>
        </p:blipFill>
        <p:spPr>
          <a:xfrm>
            <a:off x="1668271" y="2209767"/>
            <a:ext cx="2266036" cy="178548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>
          <a:xfrm rot="5400000">
            <a:off x="2278550" y="73018"/>
            <a:ext cx="504000" cy="1630478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72824" y="295303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3200" y="29530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/>
                <a:cs typeface="Helvetica"/>
              </a:rPr>
              <a:t>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04302" y="2953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/>
                <a:cs typeface="Helvetica"/>
              </a:rPr>
              <a:t>d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4941032" y="636257"/>
            <a:ext cx="0" cy="4881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56355" y="636257"/>
            <a:ext cx="0" cy="4881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437240" y="2953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/>
                <a:cs typeface="Helvetica"/>
              </a:rPr>
              <a:t>b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3589293" y="636257"/>
            <a:ext cx="108000" cy="4881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3484409" y="636257"/>
            <a:ext cx="108000" cy="48813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4" name="Picture 23" descr="WPT312_ZF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7" t="33915" r="79816" b="45022"/>
          <a:stretch/>
        </p:blipFill>
        <p:spPr>
          <a:xfrm>
            <a:off x="4841261" y="2209767"/>
            <a:ext cx="254000" cy="1785480"/>
          </a:xfrm>
          <a:prstGeom prst="rect">
            <a:avLst/>
          </a:prstGeom>
        </p:spPr>
      </p:pic>
      <p:pic>
        <p:nvPicPr>
          <p:cNvPr id="25" name="Picture 24" descr="WPT312_ZF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67" t="33915" r="58406" b="45022"/>
          <a:stretch/>
        </p:blipFill>
        <p:spPr>
          <a:xfrm>
            <a:off x="5258032" y="2209767"/>
            <a:ext cx="228600" cy="1785480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1447499" y="255638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1447499" y="265962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447499" y="2802195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447499" y="2895603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447499" y="3038171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447499" y="3249563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447499" y="3529779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447499" y="372150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030475" y="2418452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10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01008" y="256102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01008" y="2683924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6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101008" y="2796996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1008" y="291990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101008" y="312146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3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1008" y="340168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95209" y="3593408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1.5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603044" y="265962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603044" y="2772699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603044" y="291526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4603044" y="301850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4603044" y="317090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603044" y="3372467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4603044" y="3662515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603044" y="3844411"/>
            <a:ext cx="186813" cy="0"/>
          </a:xfrm>
          <a:prstGeom prst="line">
            <a:avLst/>
          </a:prstGeom>
          <a:ln>
            <a:solidFill>
              <a:srgbClr val="0C1E0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186020" y="2521692"/>
            <a:ext cx="4956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10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56553" y="266426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8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56553" y="2806828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6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256553" y="2919900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5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256553" y="3042804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4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256553" y="3244364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3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56553" y="3524584"/>
            <a:ext cx="4251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2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150754" y="3716312"/>
            <a:ext cx="5309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Helvetica" panose="020B0604020202020204" pitchFamily="34" charset="0"/>
                <a:cs typeface="Helvetica" panose="020B0604020202020204" pitchFamily="34" charset="0"/>
              </a:rPr>
              <a:t>1.5 kb</a:t>
            </a:r>
            <a:endParaRPr lang="en-US" sz="10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1907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TextBox 43"/>
          <p:cNvSpPr txBox="1"/>
          <p:nvPr/>
        </p:nvSpPr>
        <p:spPr>
          <a:xfrm>
            <a:off x="-10296" y="1581501"/>
            <a:ext cx="6868295" cy="2816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WPT_301-3-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13, T-DNA Construct: </a:t>
            </a:r>
            <a:r>
              <a:rPr lang="en-US" sz="1200" dirty="0" err="1" smtClean="0">
                <a:solidFill>
                  <a:srgbClr val="000000"/>
                </a:solidFill>
                <a:latin typeface="Helvetica"/>
                <a:cs typeface="Helvetica"/>
              </a:rPr>
              <a:t>GFP</a:t>
            </a:r>
            <a:r>
              <a:rPr lang="en-US" sz="1200" dirty="0" err="1">
                <a:solidFill>
                  <a:srgbClr val="000000"/>
                </a:solidFill>
                <a:latin typeface="Helvetica"/>
                <a:cs typeface="Helvetica"/>
              </a:rPr>
              <a:t>+RNAi</a:t>
            </a:r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Hairpin, Non</a:t>
            </a:r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-genic 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insertion</a:t>
            </a:r>
            <a:endParaRPr lang="en-US" sz="1200" dirty="0">
              <a:latin typeface="Helvetica"/>
              <a:cs typeface="Helvetica"/>
            </a:endParaRPr>
          </a:p>
          <a:p>
            <a:r>
              <a:rPr lang="en-US" sz="1000" dirty="0" smtClean="0">
                <a:latin typeface="Helvetica"/>
                <a:cs typeface="Helvetica"/>
              </a:rPr>
              <a:t>Breakpoint </a:t>
            </a:r>
            <a:r>
              <a:rPr lang="en-US" sz="1000" dirty="0">
                <a:latin typeface="Helvetica"/>
                <a:cs typeface="Helvetica"/>
              </a:rPr>
              <a:t>Sequencing </a:t>
            </a:r>
            <a:r>
              <a:rPr lang="en-US" sz="1000" dirty="0">
                <a:latin typeface="Courier New"/>
                <a:cs typeface="Courier New"/>
              </a:rPr>
              <a:t>		CACAATATATGAATGA </a:t>
            </a:r>
          </a:p>
          <a:p>
            <a:r>
              <a:rPr lang="en-US" sz="1000" dirty="0">
                <a:latin typeface="Helvetica"/>
                <a:cs typeface="Helvetica"/>
              </a:rPr>
              <a:t>Left </a:t>
            </a:r>
            <a:r>
              <a:rPr lang="en-US" sz="1000" dirty="0" smtClean="0">
                <a:latin typeface="Helvetica"/>
                <a:cs typeface="Helvetica"/>
              </a:rPr>
              <a:t>Border </a:t>
            </a:r>
            <a:r>
              <a:rPr lang="en-US" sz="1000" dirty="0">
                <a:latin typeface="Helvetica"/>
                <a:cs typeface="Helvetica"/>
              </a:rPr>
              <a:t>Sequence</a:t>
            </a:r>
            <a:r>
              <a:rPr lang="en-US" sz="1000" dirty="0">
                <a:latin typeface="Courier New"/>
                <a:cs typeface="Courier New"/>
              </a:rPr>
              <a:t>		CACAATATAT------</a:t>
            </a:r>
          </a:p>
          <a:p>
            <a:r>
              <a:rPr lang="en-US" sz="1000" dirty="0">
                <a:latin typeface="Helvetica"/>
                <a:cs typeface="Helvetica"/>
              </a:rPr>
              <a:t>Gm04:</a:t>
            </a:r>
            <a:r>
              <a:rPr lang="en-US" sz="1000" dirty="0" smtClean="0">
                <a:latin typeface="Helvetica"/>
                <a:cs typeface="Helvetica"/>
              </a:rPr>
              <a:t>2,695,263</a:t>
            </a:r>
            <a:r>
              <a:rPr lang="en-US" sz="1000" dirty="0">
                <a:latin typeface="Helvetica"/>
                <a:cs typeface="Helvetica"/>
              </a:rPr>
              <a:t>..</a:t>
            </a:r>
            <a:r>
              <a:rPr lang="en-US" sz="1000" dirty="0" smtClean="0">
                <a:latin typeface="Helvetica"/>
                <a:cs typeface="Helvetica"/>
              </a:rPr>
              <a:t>2,695,270</a:t>
            </a:r>
            <a:r>
              <a:rPr lang="en-US" sz="1000" dirty="0">
                <a:cs typeface="Courier New"/>
              </a:rPr>
              <a:t>	</a:t>
            </a:r>
            <a:r>
              <a:rPr lang="en-US" sz="1000" dirty="0">
                <a:latin typeface="Courier New"/>
                <a:cs typeface="Courier New"/>
              </a:rPr>
              <a:t>--------</a:t>
            </a:r>
            <a:r>
              <a:rPr lang="en-US" sz="1000" dirty="0" smtClean="0">
                <a:latin typeface="Courier New"/>
                <a:cs typeface="Courier New"/>
              </a:rPr>
              <a:t>ATGAATGA</a:t>
            </a:r>
            <a:endParaRPr lang="en-US" sz="1000" dirty="0" smtClean="0">
              <a:solidFill>
                <a:srgbClr val="000000"/>
              </a:solidFill>
              <a:latin typeface="Helvetica"/>
              <a:cs typeface="Helvetica"/>
            </a:endParaRPr>
          </a:p>
          <a:p>
            <a:endParaRPr lang="en-US" sz="1100" dirty="0">
              <a:solidFill>
                <a:srgbClr val="000000"/>
              </a:solidFill>
              <a:latin typeface="Helvetica"/>
              <a:cs typeface="Helvetica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WPT_391</a:t>
            </a:r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-1-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6, </a:t>
            </a:r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T-DNA Construct: Magnesium Chelatase RNAi Hairpin, Non-genic insertion</a:t>
            </a:r>
          </a:p>
          <a:p>
            <a:r>
              <a:rPr lang="en-US" sz="1000" dirty="0" smtClean="0">
                <a:latin typeface="Helvetica"/>
                <a:cs typeface="Helvetica"/>
              </a:rPr>
              <a:t>Breakpoint sequencing		</a:t>
            </a:r>
            <a:r>
              <a:rPr lang="en-US" sz="1000" dirty="0">
                <a:latin typeface="Courier New"/>
                <a:cs typeface="Courier New"/>
              </a:rPr>
              <a:t>CCACAATATGTGTAAAG</a:t>
            </a:r>
          </a:p>
          <a:p>
            <a:r>
              <a:rPr lang="en-US" sz="1000" dirty="0" smtClean="0">
                <a:latin typeface="Helvetica"/>
                <a:cs typeface="Helvetica"/>
              </a:rPr>
              <a:t>Left Border Sequence		</a:t>
            </a:r>
            <a:r>
              <a:rPr lang="en-US" sz="1000" dirty="0">
                <a:latin typeface="Courier New"/>
                <a:cs typeface="Courier New"/>
              </a:rPr>
              <a:t>CCACAATAT</a:t>
            </a:r>
            <a:r>
              <a:rPr lang="en-US" sz="1000" b="1" dirty="0">
                <a:latin typeface="Courier New"/>
                <a:cs typeface="Courier New"/>
              </a:rPr>
              <a:t>A</a:t>
            </a:r>
            <a:r>
              <a:rPr lang="en-US" sz="1000" dirty="0">
                <a:latin typeface="Courier New"/>
                <a:cs typeface="Courier New"/>
              </a:rPr>
              <a:t>T------ </a:t>
            </a:r>
          </a:p>
          <a:p>
            <a:r>
              <a:rPr lang="en-US" sz="1000" dirty="0">
                <a:latin typeface="Helvetica"/>
                <a:cs typeface="Helvetica"/>
              </a:rPr>
              <a:t>Gm05:</a:t>
            </a:r>
            <a:r>
              <a:rPr lang="en-US" sz="1000" dirty="0" smtClean="0">
                <a:latin typeface="Helvetica"/>
                <a:cs typeface="Helvetica"/>
              </a:rPr>
              <a:t>38,834,281</a:t>
            </a:r>
            <a:r>
              <a:rPr lang="en-US" sz="1000" dirty="0">
                <a:latin typeface="Helvetica"/>
                <a:cs typeface="Helvetica"/>
              </a:rPr>
              <a:t>..</a:t>
            </a:r>
            <a:r>
              <a:rPr lang="en-US" sz="1000" dirty="0" smtClean="0">
                <a:latin typeface="Helvetica"/>
                <a:cs typeface="Helvetica"/>
              </a:rPr>
              <a:t>38,834,291</a:t>
            </a:r>
            <a:r>
              <a:rPr lang="en-US" sz="1000" dirty="0">
                <a:latin typeface="Helvetica"/>
                <a:cs typeface="Helvetica"/>
              </a:rPr>
              <a:t>	</a:t>
            </a:r>
            <a:r>
              <a:rPr lang="en-US" sz="1000" dirty="0">
                <a:latin typeface="Courier New"/>
                <a:cs typeface="Courier New"/>
              </a:rPr>
              <a:t>------</a:t>
            </a:r>
            <a:r>
              <a:rPr lang="en-US" sz="1000" dirty="0" smtClean="0">
                <a:latin typeface="Courier New"/>
                <a:cs typeface="Courier New"/>
              </a:rPr>
              <a:t>TATGTGTAAAG</a:t>
            </a:r>
          </a:p>
          <a:p>
            <a:endParaRPr lang="en-US" sz="1000" dirty="0" smtClean="0">
              <a:latin typeface="Courier New"/>
              <a:cs typeface="Courier New"/>
            </a:endParaRPr>
          </a:p>
          <a:p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WPT_384-1-</a:t>
            </a:r>
            <a:r>
              <a:rPr lang="en-US" sz="1200" dirty="0" smtClean="0">
                <a:solidFill>
                  <a:srgbClr val="000000"/>
                </a:solidFill>
                <a:latin typeface="Helvetica"/>
                <a:cs typeface="Helvetica"/>
              </a:rPr>
              <a:t>1, </a:t>
            </a:r>
            <a:r>
              <a:rPr lang="en-US" sz="1200" dirty="0">
                <a:solidFill>
                  <a:srgbClr val="000000"/>
                </a:solidFill>
                <a:latin typeface="Helvetica"/>
                <a:cs typeface="Helvetica"/>
              </a:rPr>
              <a:t>T-DNA Construct: TALEN, Non-genic insertion</a:t>
            </a:r>
          </a:p>
          <a:p>
            <a:r>
              <a:rPr lang="en-US" sz="1000" dirty="0" smtClean="0">
                <a:latin typeface="Helvetica"/>
                <a:cs typeface="Helvetica"/>
              </a:rPr>
              <a:t>Breakpoint </a:t>
            </a:r>
            <a:r>
              <a:rPr lang="en-US" sz="1000" dirty="0">
                <a:latin typeface="Helvetica"/>
                <a:cs typeface="Helvetica"/>
              </a:rPr>
              <a:t>Sequencing </a:t>
            </a:r>
            <a:r>
              <a:rPr lang="en-US" sz="1000" dirty="0">
                <a:latin typeface="Courier New"/>
                <a:cs typeface="Courier New"/>
              </a:rPr>
              <a:t>		GCCCGTCTCAATTTGTGAGCCAATCACGCTAGAAGGT------------TGAGTTATA</a:t>
            </a:r>
          </a:p>
          <a:p>
            <a:r>
              <a:rPr lang="en-US" sz="1000" dirty="0">
                <a:latin typeface="Helvetica"/>
                <a:cs typeface="Helvetica"/>
              </a:rPr>
              <a:t>Left </a:t>
            </a:r>
            <a:r>
              <a:rPr lang="en-US" sz="1000" dirty="0" smtClean="0">
                <a:latin typeface="Helvetica"/>
                <a:cs typeface="Helvetica"/>
              </a:rPr>
              <a:t>Border </a:t>
            </a:r>
            <a:r>
              <a:rPr lang="en-US" sz="1000" dirty="0">
                <a:latin typeface="Helvetica"/>
                <a:cs typeface="Helvetica"/>
              </a:rPr>
              <a:t>Sequence</a:t>
            </a:r>
            <a:r>
              <a:rPr lang="en-US" sz="1000" dirty="0">
                <a:latin typeface="Courier New"/>
                <a:cs typeface="Courier New"/>
              </a:rPr>
              <a:t>		GCCCGTCTC-A</a:t>
            </a:r>
            <a:r>
              <a:rPr lang="en-US" sz="1000" b="1" dirty="0">
                <a:latin typeface="Courier New"/>
                <a:cs typeface="Courier New"/>
              </a:rPr>
              <a:t>C</a:t>
            </a:r>
            <a:r>
              <a:rPr lang="en-US" sz="1000" dirty="0">
                <a:latin typeface="Courier New"/>
                <a:cs typeface="Courier New"/>
              </a:rPr>
              <a:t>TGGTGA----------------------------------------</a:t>
            </a:r>
          </a:p>
          <a:p>
            <a:r>
              <a:rPr lang="en-US" sz="1000" dirty="0">
                <a:latin typeface="Helvetica"/>
                <a:cs typeface="Helvetica"/>
              </a:rPr>
              <a:t>Gm07:</a:t>
            </a:r>
            <a:r>
              <a:rPr lang="en-US" sz="1000" dirty="0" smtClean="0">
                <a:latin typeface="Helvetica"/>
                <a:cs typeface="Helvetica"/>
              </a:rPr>
              <a:t>35,729,562</a:t>
            </a:r>
            <a:r>
              <a:rPr lang="en-US" sz="1000" dirty="0">
                <a:latin typeface="Helvetica"/>
                <a:cs typeface="Helvetica"/>
              </a:rPr>
              <a:t>..</a:t>
            </a:r>
            <a:r>
              <a:rPr lang="en-US" sz="1000" dirty="0" smtClean="0">
                <a:latin typeface="Helvetica"/>
                <a:cs typeface="Helvetica"/>
              </a:rPr>
              <a:t>35,729,615</a:t>
            </a:r>
            <a:r>
              <a:rPr lang="en-US" sz="1000" dirty="0">
                <a:cs typeface="Courier New"/>
              </a:rPr>
              <a:t>	</a:t>
            </a:r>
            <a:r>
              <a:rPr lang="en-US" sz="1000" dirty="0">
                <a:latin typeface="Courier New"/>
                <a:cs typeface="Courier New"/>
              </a:rPr>
              <a:t>----</a:t>
            </a:r>
            <a:r>
              <a:rPr lang="en-US" sz="1000" dirty="0" smtClean="0">
                <a:latin typeface="Courier New"/>
                <a:cs typeface="Courier New"/>
              </a:rPr>
              <a:t>GTCC</a:t>
            </a:r>
            <a:r>
              <a:rPr lang="en-US" sz="1000" b="1" dirty="0" smtClean="0">
                <a:latin typeface="Courier New"/>
                <a:cs typeface="Courier New"/>
              </a:rPr>
              <a:t>A</a:t>
            </a:r>
            <a:r>
              <a:rPr lang="en-US" sz="1000" dirty="0" smtClean="0">
                <a:latin typeface="Courier New"/>
                <a:cs typeface="Courier New"/>
              </a:rPr>
              <a:t>AATTTGTGAGCCAATCACGCTAGAAGGTCACACATGCTTCT</a:t>
            </a:r>
            <a:r>
              <a:rPr lang="en-US" sz="1000" b="1" dirty="0" smtClean="0">
                <a:latin typeface="Courier New"/>
                <a:cs typeface="Courier New"/>
              </a:rPr>
              <a:t>CT</a:t>
            </a:r>
            <a:r>
              <a:rPr lang="en-US" sz="1000" dirty="0" smtClean="0">
                <a:latin typeface="Courier New"/>
                <a:cs typeface="Courier New"/>
              </a:rPr>
              <a:t>GCTATA</a:t>
            </a:r>
          </a:p>
          <a:p>
            <a:endParaRPr lang="en-US" sz="1000" dirty="0">
              <a:latin typeface="Courier New"/>
              <a:cs typeface="Courier New"/>
            </a:endParaRPr>
          </a:p>
          <a:p>
            <a:endParaRPr lang="en-US" sz="1000" dirty="0">
              <a:latin typeface="Courier New"/>
              <a:cs typeface="Courier New"/>
            </a:endParaRPr>
          </a:p>
          <a:p>
            <a:endParaRPr lang="en-US" sz="1000" dirty="0">
              <a:latin typeface="Courier New"/>
              <a:cs typeface="Courier New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2464687"/>
            <a:ext cx="2326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000" dirty="0" smtClean="0">
              <a:latin typeface="Courier New"/>
              <a:cs typeface="Courier New"/>
            </a:endParaRPr>
          </a:p>
          <a:p>
            <a:endParaRPr lang="en-US" sz="1000" dirty="0">
              <a:cs typeface="Courier New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39661" y="3019637"/>
            <a:ext cx="1268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>
                <a:latin typeface="Helvetica"/>
                <a:cs typeface="Helvetica"/>
              </a:rPr>
              <a:t>12 bp deleted </a:t>
            </a:r>
            <a:endParaRPr lang="en-US" sz="1000" dirty="0">
              <a:latin typeface="Helvetica"/>
              <a:cs typeface="Helvetica"/>
            </a:endParaRPr>
          </a:p>
        </p:txBody>
      </p:sp>
      <p:sp>
        <p:nvSpPr>
          <p:cNvPr id="48" name="Left Brace 47"/>
          <p:cNvSpPr/>
          <p:nvPr/>
        </p:nvSpPr>
        <p:spPr>
          <a:xfrm rot="5400000">
            <a:off x="5125218" y="2913164"/>
            <a:ext cx="108000" cy="874945"/>
          </a:xfrm>
          <a:prstGeom prst="leftBrace">
            <a:avLst/>
          </a:prstGeom>
          <a:ln w="317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05556" y="4287633"/>
            <a:ext cx="65765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/>
            <a:r>
              <a:rPr lang="en-US" sz="1100" b="1" dirty="0" smtClean="0">
                <a:latin typeface="Helvetica" charset="0"/>
                <a:ea typeface="Helvetica" charset="0"/>
                <a:cs typeface="Helvetica" charset="0"/>
              </a:rPr>
              <a:t>Figure S8. </a:t>
            </a:r>
            <a:r>
              <a:rPr lang="en-US" sz="1100" dirty="0" err="1" smtClean="0">
                <a:latin typeface="Helvetica" charset="0"/>
                <a:ea typeface="Helvetica" charset="0"/>
                <a:cs typeface="Helvetica" charset="0"/>
              </a:rPr>
              <a:t>Microhomology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 of sequences at the T-DNA left border and the sites of genomic integration for three transgenic plants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.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Nucleotide sites in bold are not homologous. </a:t>
            </a: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12599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27315" y="6175529"/>
            <a:ext cx="684053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699" indent="-311699"/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Figure S9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. Structure of the heterozygous transgene insertion on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chromosome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05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in transgenic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plant WPT_391-1-6. </a:t>
            </a:r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(a) </a:t>
            </a:r>
            <a:r>
              <a:rPr lang="en-US" sz="1100" dirty="0">
                <a:latin typeface="Helvetica"/>
                <a:cs typeface="Helvetica"/>
              </a:rPr>
              <a:t>A graphical interpretation </a:t>
            </a:r>
            <a:r>
              <a:rPr lang="en-US" sz="1100" dirty="0" smtClean="0">
                <a:latin typeface="Helvetica"/>
                <a:cs typeface="Helvetica"/>
              </a:rPr>
              <a:t>shows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the location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and orientation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of the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transgene and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the deletion in WPT_391-1-6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a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ccording to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the orphaned read pair mapping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results. These results suggested the transgene is adjacent to a 1,200 </a:t>
            </a:r>
            <a:r>
              <a:rPr lang="en-US" sz="1100" dirty="0" err="1" smtClean="0">
                <a:solidFill>
                  <a:srgbClr val="000000"/>
                </a:solidFill>
                <a:latin typeface="Helvetica"/>
                <a:cs typeface="Helvetica"/>
              </a:rPr>
              <a:t>bp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 deletion and the transgene and deletion only occur on the same chromosome</a:t>
            </a:r>
            <a:r>
              <a:rPr lang="en-US" sz="1100" dirty="0" smtClean="0">
                <a:latin typeface="Helvetica"/>
                <a:cs typeface="Helvetica"/>
              </a:rPr>
              <a:t>.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 </a:t>
            </a:r>
            <a:r>
              <a:rPr lang="en-US" sz="1100" b="1" dirty="0" smtClean="0">
                <a:latin typeface="Helvetica"/>
                <a:cs typeface="Helvetica"/>
              </a:rPr>
              <a:t>(</a:t>
            </a:r>
            <a:r>
              <a:rPr lang="en-US" sz="1100" b="1" dirty="0">
                <a:latin typeface="Helvetica"/>
                <a:cs typeface="Helvetica"/>
              </a:rPr>
              <a:t>b</a:t>
            </a:r>
            <a:r>
              <a:rPr lang="en-US" sz="1100" b="1" dirty="0" smtClean="0">
                <a:latin typeface="Helvetica"/>
                <a:cs typeface="Helvetica"/>
              </a:rPr>
              <a:t>)</a:t>
            </a:r>
            <a:r>
              <a:rPr lang="en-US" sz="1100" dirty="0" smtClean="0">
                <a:latin typeface="Helvetica"/>
                <a:cs typeface="Helvetica"/>
              </a:rPr>
              <a:t> A plot of the read depth shows the coverage of this genomic region in WPT_391-1-6 </a:t>
            </a:r>
            <a:r>
              <a:rPr lang="en-US" sz="1100" dirty="0">
                <a:latin typeface="Helvetica"/>
                <a:cs typeface="Helvetica"/>
              </a:rPr>
              <a:t>and Bert-MN01 </a:t>
            </a:r>
            <a:r>
              <a:rPr lang="en-US" sz="1100" dirty="0" smtClean="0">
                <a:latin typeface="Helvetica"/>
                <a:cs typeface="Helvetica"/>
              </a:rPr>
              <a:t>as mapped with BWA. The vertical black lines represent the edges of the proposed 1,200 </a:t>
            </a:r>
            <a:r>
              <a:rPr lang="en-US" sz="1100" dirty="0" err="1" smtClean="0">
                <a:latin typeface="Helvetica"/>
                <a:cs typeface="Helvetica"/>
              </a:rPr>
              <a:t>bp</a:t>
            </a:r>
            <a:r>
              <a:rPr lang="en-US" sz="1100" dirty="0">
                <a:latin typeface="Helvetica"/>
                <a:cs typeface="Helvetica"/>
              </a:rPr>
              <a:t> </a:t>
            </a:r>
            <a:r>
              <a:rPr lang="en-US" sz="1100" dirty="0" err="1">
                <a:latin typeface="Helvetica"/>
                <a:cs typeface="Helvetica"/>
              </a:rPr>
              <a:t>hemizygous</a:t>
            </a:r>
            <a:r>
              <a:rPr lang="en-US" sz="1100" dirty="0">
                <a:latin typeface="Helvetica"/>
                <a:cs typeface="Helvetica"/>
              </a:rPr>
              <a:t> deletion</a:t>
            </a:r>
            <a:r>
              <a:rPr lang="en-US" sz="1100" dirty="0" smtClean="0">
                <a:latin typeface="Helvetica"/>
                <a:cs typeface="Helvetica"/>
              </a:rPr>
              <a:t>. The genome-wide </a:t>
            </a:r>
            <a:r>
              <a:rPr lang="en-US" sz="1100" dirty="0">
                <a:latin typeface="Helvetica"/>
                <a:cs typeface="Helvetica"/>
              </a:rPr>
              <a:t>a</a:t>
            </a:r>
            <a:r>
              <a:rPr lang="en-US" sz="1100" dirty="0" smtClean="0">
                <a:latin typeface="Helvetica"/>
                <a:cs typeface="Helvetica"/>
              </a:rPr>
              <a:t>verage </a:t>
            </a:r>
            <a:r>
              <a:rPr lang="en-US" sz="1100" dirty="0">
                <a:latin typeface="Helvetica"/>
                <a:cs typeface="Helvetica"/>
              </a:rPr>
              <a:t>coverage </a:t>
            </a:r>
            <a:r>
              <a:rPr lang="en-US" sz="1100" dirty="0" smtClean="0">
                <a:latin typeface="Helvetica"/>
                <a:cs typeface="Helvetica"/>
              </a:rPr>
              <a:t>was 21x </a:t>
            </a:r>
            <a:r>
              <a:rPr lang="en-US" sz="1100" dirty="0">
                <a:latin typeface="Helvetica"/>
                <a:cs typeface="Helvetica"/>
              </a:rPr>
              <a:t>in both </a:t>
            </a:r>
            <a:r>
              <a:rPr lang="en-US" sz="1100" dirty="0" smtClean="0">
                <a:latin typeface="Helvetica"/>
                <a:cs typeface="Helvetica"/>
              </a:rPr>
              <a:t>‘Bert’ </a:t>
            </a:r>
            <a:r>
              <a:rPr lang="en-US" sz="1100" dirty="0">
                <a:latin typeface="Helvetica"/>
                <a:cs typeface="Helvetica"/>
              </a:rPr>
              <a:t>and </a:t>
            </a:r>
            <a:r>
              <a:rPr lang="en-US" sz="1100" dirty="0" smtClean="0">
                <a:latin typeface="Helvetica"/>
                <a:cs typeface="Helvetica"/>
              </a:rPr>
              <a:t>WPT_391</a:t>
            </a:r>
            <a:r>
              <a:rPr lang="en-US" sz="1100" dirty="0">
                <a:latin typeface="Helvetica"/>
                <a:cs typeface="Helvetica"/>
              </a:rPr>
              <a:t>-1-6 BWA </a:t>
            </a:r>
            <a:r>
              <a:rPr lang="en-US" sz="1100" dirty="0" smtClean="0">
                <a:latin typeface="Helvetica"/>
                <a:cs typeface="Helvetica"/>
              </a:rPr>
              <a:t>alignments as labeled by the horizontal dotted line. The reduction in read depth in WPT_391-1-6 corresponding to the proposed deletion breakpoints validates the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orphaned read pair mapping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results.</a:t>
            </a:r>
            <a:endParaRPr lang="en-US" sz="1100" strike="sngStrike" dirty="0">
              <a:solidFill>
                <a:srgbClr val="FF0000"/>
              </a:solidFill>
              <a:latin typeface="Helvetica"/>
              <a:cs typeface="Helvetica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-5757" y="3340473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b</a:t>
            </a:r>
            <a:endParaRPr lang="en-US" b="1" dirty="0">
              <a:latin typeface="Helvetica"/>
              <a:cs typeface="Helvetica"/>
            </a:endParaRPr>
          </a:p>
        </p:txBody>
      </p:sp>
      <p:cxnSp>
        <p:nvCxnSpPr>
          <p:cNvPr id="135" name="Straight Connector 134"/>
          <p:cNvCxnSpPr/>
          <p:nvPr/>
        </p:nvCxnSpPr>
        <p:spPr>
          <a:xfrm>
            <a:off x="982674" y="2439792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3" name="Group 22"/>
          <p:cNvGrpSpPr/>
          <p:nvPr/>
        </p:nvGrpSpPr>
        <p:grpSpPr>
          <a:xfrm>
            <a:off x="2389314" y="2118378"/>
            <a:ext cx="2879989" cy="645909"/>
            <a:chOff x="2072781" y="3656502"/>
            <a:chExt cx="3499972" cy="645909"/>
          </a:xfrm>
        </p:grpSpPr>
        <p:sp>
          <p:nvSpPr>
            <p:cNvPr id="14" name="Rectangle 13"/>
            <p:cNvSpPr/>
            <p:nvPr/>
          </p:nvSpPr>
          <p:spPr>
            <a:xfrm>
              <a:off x="2072781" y="3656502"/>
              <a:ext cx="3499972" cy="6459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/>
                <a:cs typeface="Helvetica"/>
              </a:endParaRPr>
            </a:p>
          </p:txBody>
        </p:sp>
        <p:cxnSp>
          <p:nvCxnSpPr>
            <p:cNvPr id="16" name="Straight Connector 15"/>
            <p:cNvCxnSpPr>
              <a:stCxn id="14" idx="1"/>
              <a:endCxn id="14" idx="2"/>
            </p:cNvCxnSpPr>
            <p:nvPr/>
          </p:nvCxnSpPr>
          <p:spPr>
            <a:xfrm>
              <a:off x="2072781" y="3979457"/>
              <a:ext cx="1749986" cy="322954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>
              <a:stCxn id="14" idx="2"/>
              <a:endCxn id="14" idx="3"/>
            </p:cNvCxnSpPr>
            <p:nvPr/>
          </p:nvCxnSpPr>
          <p:spPr>
            <a:xfrm flipV="1">
              <a:off x="3822767" y="3979457"/>
              <a:ext cx="1749986" cy="322954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203" name="Straight Connector 202"/>
          <p:cNvCxnSpPr/>
          <p:nvPr/>
        </p:nvCxnSpPr>
        <p:spPr>
          <a:xfrm>
            <a:off x="2389314" y="2367792"/>
            <a:ext cx="0" cy="144000"/>
          </a:xfrm>
          <a:prstGeom prst="line">
            <a:avLst/>
          </a:prstGeom>
          <a:ln w="285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5" name="Straight Connector 204"/>
          <p:cNvCxnSpPr/>
          <p:nvPr/>
        </p:nvCxnSpPr>
        <p:spPr>
          <a:xfrm>
            <a:off x="5269303" y="2367793"/>
            <a:ext cx="0" cy="144000"/>
          </a:xfrm>
          <a:prstGeom prst="line">
            <a:avLst/>
          </a:prstGeom>
          <a:ln w="285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9" name="TextBox 238"/>
          <p:cNvSpPr txBox="1"/>
          <p:nvPr/>
        </p:nvSpPr>
        <p:spPr>
          <a:xfrm>
            <a:off x="-5757" y="160255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/>
                <a:cs typeface="Helvetica"/>
              </a:rPr>
              <a:t>a</a:t>
            </a:r>
            <a:endParaRPr lang="en-US" b="1" dirty="0">
              <a:latin typeface="Helvetica"/>
              <a:cs typeface="Helvetic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693909" y="2269194"/>
            <a:ext cx="1617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/>
                <a:cs typeface="Helvetica"/>
              </a:rPr>
              <a:t>~1200 bp deletion</a:t>
            </a:r>
            <a:endParaRPr lang="en-US" sz="1400" dirty="0">
              <a:latin typeface="Helvetica"/>
              <a:cs typeface="Helvetica"/>
            </a:endParaRPr>
          </a:p>
        </p:txBody>
      </p:sp>
      <p:cxnSp>
        <p:nvCxnSpPr>
          <p:cNvPr id="220" name="Straight Connector 219"/>
          <p:cNvCxnSpPr/>
          <p:nvPr/>
        </p:nvCxnSpPr>
        <p:spPr>
          <a:xfrm>
            <a:off x="2785660" y="1793998"/>
            <a:ext cx="0" cy="1956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1" name="Straight Connector 220"/>
          <p:cNvCxnSpPr/>
          <p:nvPr/>
        </p:nvCxnSpPr>
        <p:spPr>
          <a:xfrm>
            <a:off x="6367120" y="1793998"/>
            <a:ext cx="0" cy="19569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2" name="TextBox 221"/>
          <p:cNvSpPr txBox="1"/>
          <p:nvPr/>
        </p:nvSpPr>
        <p:spPr>
          <a:xfrm>
            <a:off x="2568006" y="1568041"/>
            <a:ext cx="54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RB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6242384" y="1568041"/>
            <a:ext cx="5467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Helvetica"/>
                <a:cs typeface="Helvetica"/>
              </a:rPr>
              <a:t>L</a:t>
            </a:r>
            <a:r>
              <a:rPr lang="en-US" sz="1200" dirty="0" smtClean="0">
                <a:latin typeface="Helvetica"/>
                <a:cs typeface="Helvetica"/>
              </a:rPr>
              <a:t>B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224" name="Isosceles Triangle 223"/>
          <p:cNvSpPr/>
          <p:nvPr/>
        </p:nvSpPr>
        <p:spPr>
          <a:xfrm rot="10800000">
            <a:off x="2785660" y="2046044"/>
            <a:ext cx="3576882" cy="252000"/>
          </a:xfrm>
          <a:prstGeom prst="triangle">
            <a:avLst>
              <a:gd name="adj" fmla="val 31044"/>
            </a:avLst>
          </a:prstGeom>
          <a:solidFill>
            <a:schemeClr val="bg1">
              <a:lumMod val="75000"/>
            </a:schemeClr>
          </a:solidFill>
          <a:ln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/>
              <a:cs typeface="Helvetica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569331" y="2156478"/>
            <a:ext cx="1219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Helvetica"/>
                <a:cs typeface="Helvetica"/>
              </a:rPr>
              <a:t>Glyma05g34530</a:t>
            </a:r>
          </a:p>
        </p:txBody>
      </p:sp>
      <p:cxnSp>
        <p:nvCxnSpPr>
          <p:cNvPr id="118" name="Straight Connector 117"/>
          <p:cNvCxnSpPr/>
          <p:nvPr/>
        </p:nvCxnSpPr>
        <p:spPr>
          <a:xfrm>
            <a:off x="982674" y="2955209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19" name="Group 118"/>
          <p:cNvGrpSpPr/>
          <p:nvPr/>
        </p:nvGrpSpPr>
        <p:grpSpPr>
          <a:xfrm>
            <a:off x="1484605" y="3153499"/>
            <a:ext cx="4269550" cy="108001"/>
            <a:chOff x="662464" y="6323022"/>
            <a:chExt cx="4222564" cy="108001"/>
          </a:xfrm>
          <a:effectLst/>
        </p:grpSpPr>
        <p:cxnSp>
          <p:nvCxnSpPr>
            <p:cNvPr id="120" name="Straight Connector 119"/>
            <p:cNvCxnSpPr/>
            <p:nvPr/>
          </p:nvCxnSpPr>
          <p:spPr>
            <a:xfrm>
              <a:off x="662464" y="6323023"/>
              <a:ext cx="0" cy="108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Straight Connector 123"/>
            <p:cNvCxnSpPr/>
            <p:nvPr/>
          </p:nvCxnSpPr>
          <p:spPr>
            <a:xfrm>
              <a:off x="1718105" y="6323023"/>
              <a:ext cx="0" cy="88497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2773746" y="6323023"/>
              <a:ext cx="0" cy="88497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4885028" y="6323022"/>
              <a:ext cx="0" cy="108000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3829387" y="6323023"/>
              <a:ext cx="0" cy="88497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1245835" y="3201292"/>
            <a:ext cx="4907498" cy="230832"/>
            <a:chOff x="305275" y="6409271"/>
            <a:chExt cx="4742196" cy="230832"/>
          </a:xfrm>
        </p:grpSpPr>
        <p:sp>
          <p:nvSpPr>
            <p:cNvPr id="136" name="TextBox 135"/>
            <p:cNvSpPr txBox="1"/>
            <p:nvPr/>
          </p:nvSpPr>
          <p:spPr>
            <a:xfrm>
              <a:off x="305275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38,832.5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38" name="TextBox 137"/>
            <p:cNvSpPr txBox="1"/>
            <p:nvPr/>
          </p:nvSpPr>
          <p:spPr>
            <a:xfrm>
              <a:off x="1337679" y="6409271"/>
              <a:ext cx="5195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38,833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370083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38,833.5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4434891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38,834.5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3402487" y="6409271"/>
              <a:ext cx="5195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38,834</a:t>
              </a:r>
              <a:endParaRPr lang="en-US" sz="900" dirty="0">
                <a:latin typeface="Helvetica"/>
                <a:cs typeface="Helvetica"/>
              </a:endParaRPr>
            </a:p>
          </p:txBody>
        </p:sp>
      </p:grpSp>
      <p:sp>
        <p:nvSpPr>
          <p:cNvPr id="143" name="Rectangle 142"/>
          <p:cNvSpPr/>
          <p:nvPr/>
        </p:nvSpPr>
        <p:spPr>
          <a:xfrm>
            <a:off x="6158647" y="2907550"/>
            <a:ext cx="359997" cy="95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dk1"/>
              </a:solidFill>
              <a:latin typeface="Helvetica"/>
              <a:cs typeface="Helvetica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6157389" y="2394688"/>
            <a:ext cx="359997" cy="9531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dk1"/>
              </a:solidFill>
              <a:latin typeface="Helvetica"/>
              <a:cs typeface="Helvetica"/>
            </a:endParaRPr>
          </a:p>
        </p:txBody>
      </p:sp>
      <p:cxnSp>
        <p:nvCxnSpPr>
          <p:cNvPr id="169" name="Straight Connector 168"/>
          <p:cNvCxnSpPr/>
          <p:nvPr/>
        </p:nvCxnSpPr>
        <p:spPr>
          <a:xfrm flipV="1">
            <a:off x="2776967" y="1896414"/>
            <a:ext cx="3601584" cy="1736"/>
          </a:xfrm>
          <a:prstGeom prst="line">
            <a:avLst/>
          </a:prstGeom>
          <a:ln w="12700" cmpd="sng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Right Arrow 161"/>
          <p:cNvSpPr/>
          <p:nvPr/>
        </p:nvSpPr>
        <p:spPr>
          <a:xfrm>
            <a:off x="3015593" y="1799481"/>
            <a:ext cx="610354" cy="19403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3647369" y="1799481"/>
            <a:ext cx="276675" cy="19403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600" dirty="0">
              <a:latin typeface="Helvetica"/>
              <a:cs typeface="Helvetica"/>
            </a:endParaRPr>
          </a:p>
        </p:txBody>
      </p:sp>
      <p:sp>
        <p:nvSpPr>
          <p:cNvPr id="164" name="Right Arrow 163"/>
          <p:cNvSpPr/>
          <p:nvPr/>
        </p:nvSpPr>
        <p:spPr>
          <a:xfrm flipH="1">
            <a:off x="3956409" y="1799481"/>
            <a:ext cx="287606" cy="19403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600" dirty="0">
              <a:latin typeface="Helvetica"/>
              <a:cs typeface="Helvetica"/>
            </a:endParaRPr>
          </a:p>
        </p:txBody>
      </p:sp>
      <p:sp>
        <p:nvSpPr>
          <p:cNvPr id="165" name="Right Arrow 164"/>
          <p:cNvSpPr/>
          <p:nvPr/>
        </p:nvSpPr>
        <p:spPr>
          <a:xfrm>
            <a:off x="5523933" y="1799481"/>
            <a:ext cx="427611" cy="194034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endParaRPr lang="en-US" sz="1100" dirty="0">
              <a:latin typeface="Helvetica"/>
              <a:cs typeface="Helvetica"/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2778355" y="1384887"/>
            <a:ext cx="1532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>
                <a:latin typeface="Helvetica"/>
                <a:cs typeface="Helvetica"/>
              </a:rPr>
              <a:t>GmUbi</a:t>
            </a:r>
            <a:r>
              <a:rPr lang="en-US" sz="1200" dirty="0" smtClean="0">
                <a:latin typeface="Helvetica"/>
                <a:cs typeface="Helvetica"/>
              </a:rPr>
              <a:t> promoter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3424383" y="1566617"/>
            <a:ext cx="1262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Inverted Hairpin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96735" y="1571399"/>
            <a:ext cx="845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BAR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2552644" y="3346020"/>
            <a:ext cx="2117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Chromosome 5 position (kb)</a:t>
            </a:r>
            <a:endParaRPr lang="en-US" sz="1200" dirty="0">
              <a:latin typeface="Helvetica"/>
              <a:cs typeface="Helvetica"/>
            </a:endParaRPr>
          </a:p>
        </p:txBody>
      </p:sp>
      <p:pic>
        <p:nvPicPr>
          <p:cNvPr id="90" name="Picture 89" descr="Gm05_Transgene_CoveragePlo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" t="25590" r="20722" b="1449"/>
          <a:stretch/>
        </p:blipFill>
        <p:spPr>
          <a:xfrm>
            <a:off x="58156" y="3697360"/>
            <a:ext cx="6264000" cy="1893371"/>
          </a:xfrm>
          <a:prstGeom prst="rect">
            <a:avLst/>
          </a:prstGeom>
        </p:spPr>
      </p:pic>
      <p:grpSp>
        <p:nvGrpSpPr>
          <p:cNvPr id="97" name="Group 96"/>
          <p:cNvGrpSpPr/>
          <p:nvPr/>
        </p:nvGrpSpPr>
        <p:grpSpPr>
          <a:xfrm>
            <a:off x="1192550" y="5400350"/>
            <a:ext cx="4907498" cy="230832"/>
            <a:chOff x="305275" y="6409271"/>
            <a:chExt cx="4742196" cy="230832"/>
          </a:xfrm>
        </p:grpSpPr>
        <p:sp>
          <p:nvSpPr>
            <p:cNvPr id="98" name="TextBox 97"/>
            <p:cNvSpPr txBox="1"/>
            <p:nvPr/>
          </p:nvSpPr>
          <p:spPr>
            <a:xfrm>
              <a:off x="305275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38,832.5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337679" y="6409271"/>
              <a:ext cx="5195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38,833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2370083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38,833.5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4434891" y="6409271"/>
              <a:ext cx="612580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38,834.5</a:t>
              </a:r>
              <a:endParaRPr lang="en-US" sz="900" dirty="0">
                <a:latin typeface="Helvetica"/>
                <a:cs typeface="Helvetica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3402487" y="6409271"/>
              <a:ext cx="51956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 smtClean="0">
                  <a:latin typeface="Helvetica"/>
                  <a:cs typeface="Helvetica"/>
                </a:rPr>
                <a:t>38,834</a:t>
              </a:r>
              <a:endParaRPr lang="en-US" sz="900" dirty="0">
                <a:latin typeface="Helvetica"/>
                <a:cs typeface="Helvetica"/>
              </a:endParaRPr>
            </a:p>
          </p:txBody>
        </p:sp>
      </p:grpSp>
      <p:sp>
        <p:nvSpPr>
          <p:cNvPr id="103" name="TextBox 102"/>
          <p:cNvSpPr txBox="1"/>
          <p:nvPr/>
        </p:nvSpPr>
        <p:spPr>
          <a:xfrm>
            <a:off x="2552644" y="5569561"/>
            <a:ext cx="21175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Chromosome 5 position (kb)</a:t>
            </a:r>
            <a:endParaRPr lang="en-US" sz="1200" dirty="0">
              <a:latin typeface="Helvetica"/>
              <a:cs typeface="Helvetica"/>
            </a:endParaRPr>
          </a:p>
        </p:txBody>
      </p:sp>
      <p:pic>
        <p:nvPicPr>
          <p:cNvPr id="87" name="Picture 86" descr="Gm05_Transgene_CoveragePlot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30" t="42159" r="2637" b="41960"/>
          <a:stretch/>
        </p:blipFill>
        <p:spPr>
          <a:xfrm>
            <a:off x="4217084" y="3697360"/>
            <a:ext cx="1069132" cy="566275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355151" y="1633019"/>
            <a:ext cx="1621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Helvetica"/>
                <a:cs typeface="Helvetica"/>
              </a:rPr>
              <a:t>WPT_391-1-</a:t>
            </a:r>
            <a:r>
              <a:rPr lang="en-US" dirty="0" smtClean="0">
                <a:solidFill>
                  <a:srgbClr val="000000"/>
                </a:solidFill>
                <a:latin typeface="Helvetica"/>
                <a:cs typeface="Helvetica"/>
              </a:rPr>
              <a:t>6</a:t>
            </a:r>
            <a:r>
              <a:rPr lang="en-US" dirty="0">
                <a:latin typeface="Helvetica"/>
                <a:cs typeface="Helvetica"/>
              </a:rPr>
              <a:t> </a:t>
            </a:r>
            <a:endParaRPr lang="en-US" dirty="0" smtClean="0"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434" y="2672833"/>
            <a:ext cx="3031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Homologous chromosome without T-DNA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3434" y="2133821"/>
            <a:ext cx="2813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Helvetica"/>
                <a:cs typeface="Helvetica"/>
              </a:rPr>
              <a:t>Homologous chromosome with T-DNA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69331" y="2645940"/>
            <a:ext cx="12198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Helvetica"/>
                <a:cs typeface="Helvetica"/>
              </a:rPr>
              <a:t>Glyma05g34530</a:t>
            </a:r>
          </a:p>
        </p:txBody>
      </p:sp>
      <p:cxnSp>
        <p:nvCxnSpPr>
          <p:cNvPr id="56" name="Straight Connector 55"/>
          <p:cNvCxnSpPr/>
          <p:nvPr/>
        </p:nvCxnSpPr>
        <p:spPr>
          <a:xfrm>
            <a:off x="2386657" y="3548866"/>
            <a:ext cx="2657" cy="1795169"/>
          </a:xfrm>
          <a:prstGeom prst="line">
            <a:avLst/>
          </a:prstGeom>
          <a:ln w="285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5266646" y="3548867"/>
            <a:ext cx="2657" cy="1795168"/>
          </a:xfrm>
          <a:prstGeom prst="line">
            <a:avLst/>
          </a:prstGeom>
          <a:ln w="28575" cmpd="sng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548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/>
          <p:cNvSpPr txBox="1"/>
          <p:nvPr/>
        </p:nvSpPr>
        <p:spPr>
          <a:xfrm>
            <a:off x="69494" y="7244422"/>
            <a:ext cx="684053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11699" indent="-311699"/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Figure S10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. Transgene insertion on chromosome 13 in transgenic plant WPT_389-2-2. </a:t>
            </a:r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(a)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A graphical interpretation of the WPT_389-2-2 construct shows the four primary elements between the left and right Borders: Pong, mPing, Tpase, and BAR. A visual display in IGV shows the paired end reads as mapped to the transgene using Bowtie. Nine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paired end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reads,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outlined in blue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boxes, span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most of the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Pong and </a:t>
            </a:r>
            <a:r>
              <a:rPr lang="en-US" sz="1100" dirty="0" err="1" smtClean="0">
                <a:solidFill>
                  <a:srgbClr val="000000"/>
                </a:solidFill>
                <a:latin typeface="Helvetica"/>
                <a:cs typeface="Helvetica"/>
              </a:rPr>
              <a:t>mPing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 regions of </a:t>
            </a:r>
            <a:r>
              <a:rPr lang="en-US" sz="1100" dirty="0">
                <a:solidFill>
                  <a:srgbClr val="000000"/>
                </a:solidFill>
                <a:latin typeface="Helvetica"/>
                <a:cs typeface="Helvetica"/>
              </a:rPr>
              <a:t>the T-DNA.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This suggests one of the transgene copies has lost approximately 2kb corresponding to the Pong and mPing regions of the T-DNA. </a:t>
            </a:r>
            <a:r>
              <a:rPr lang="en-US" sz="1100" b="1" dirty="0" smtClean="0">
                <a:solidFill>
                  <a:srgbClr val="000000"/>
                </a:solidFill>
                <a:latin typeface="Helvetica"/>
                <a:cs typeface="Helvetica"/>
              </a:rPr>
              <a:t>(b) 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A g</a:t>
            </a:r>
            <a:r>
              <a:rPr lang="en-US" sz="1100" dirty="0" smtClean="0">
                <a:latin typeface="Helvetica"/>
                <a:cs typeface="Helvetica"/>
              </a:rPr>
              <a:t>raphical </a:t>
            </a:r>
            <a:r>
              <a:rPr lang="en-US" sz="1100" dirty="0">
                <a:latin typeface="Helvetica"/>
                <a:cs typeface="Helvetica"/>
              </a:rPr>
              <a:t>interpretation </a:t>
            </a:r>
            <a:r>
              <a:rPr lang="en-US" sz="1100" dirty="0" smtClean="0">
                <a:latin typeface="Helvetica"/>
                <a:cs typeface="Helvetica"/>
              </a:rPr>
              <a:t>shows the homologous chromosomes at the T-DNA insertion site. The top chromosome represents the full T-DNA version while the other has a copy with a vacated </a:t>
            </a:r>
            <a:r>
              <a:rPr lang="en-US" sz="1100" dirty="0" err="1" smtClean="0">
                <a:latin typeface="Helvetica"/>
                <a:cs typeface="Helvetica"/>
              </a:rPr>
              <a:t>mPing</a:t>
            </a:r>
            <a:r>
              <a:rPr lang="en-US" sz="1100" dirty="0" smtClean="0">
                <a:latin typeface="Helvetica"/>
                <a:cs typeface="Helvetica"/>
              </a:rPr>
              <a:t>-Pong component</a:t>
            </a:r>
            <a:r>
              <a:rPr lang="en-US" sz="1100" dirty="0" smtClean="0">
                <a:solidFill>
                  <a:srgbClr val="000000"/>
                </a:solidFill>
                <a:latin typeface="Helvetica"/>
                <a:cs typeface="Helvetica"/>
              </a:rPr>
              <a:t>. </a:t>
            </a:r>
          </a:p>
          <a:p>
            <a:pPr marL="311699" indent="-311699"/>
            <a:endParaRPr lang="en-US" sz="1100" dirty="0">
              <a:solidFill>
                <a:srgbClr val="FF0000"/>
              </a:solidFill>
              <a:latin typeface="Helvetica"/>
              <a:cs typeface="Helvetica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110623" y="3531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Helvetica" charset="0"/>
                <a:ea typeface="Helvetica" charset="0"/>
                <a:cs typeface="Helvetica" charset="0"/>
              </a:rPr>
              <a:t>a</a:t>
            </a:r>
            <a:endParaRPr lang="en-US" b="1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239" name="TextBox 238"/>
          <p:cNvSpPr txBox="1"/>
          <p:nvPr/>
        </p:nvSpPr>
        <p:spPr>
          <a:xfrm>
            <a:off x="69494" y="3862354"/>
            <a:ext cx="325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" charset="0"/>
                <a:ea typeface="Helvetica" charset="0"/>
                <a:cs typeface="Helvetica" charset="0"/>
              </a:rPr>
              <a:t>b</a:t>
            </a:r>
          </a:p>
        </p:txBody>
      </p:sp>
      <p:cxnSp>
        <p:nvCxnSpPr>
          <p:cNvPr id="123" name="Straight Connector 122"/>
          <p:cNvCxnSpPr/>
          <p:nvPr/>
        </p:nvCxnSpPr>
        <p:spPr>
          <a:xfrm>
            <a:off x="1421993" y="6493607"/>
            <a:ext cx="0" cy="88497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>
            <a:off x="2489380" y="6493607"/>
            <a:ext cx="0" cy="88497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7" name="Straight Connector 126"/>
          <p:cNvCxnSpPr/>
          <p:nvPr/>
        </p:nvCxnSpPr>
        <p:spPr>
          <a:xfrm>
            <a:off x="3556768" y="6493607"/>
            <a:ext cx="0" cy="88497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>
            <a:off x="5691543" y="6493607"/>
            <a:ext cx="0" cy="88497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>
            <a:off x="4624156" y="6493607"/>
            <a:ext cx="0" cy="88497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1" name="TextBox 130"/>
          <p:cNvSpPr txBox="1"/>
          <p:nvPr/>
        </p:nvSpPr>
        <p:spPr>
          <a:xfrm>
            <a:off x="1050545" y="6549096"/>
            <a:ext cx="7479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35,612.5k</a:t>
            </a:r>
            <a:endParaRPr lang="en-US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2166321" y="6549096"/>
            <a:ext cx="6410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3,5613k</a:t>
            </a:r>
            <a:endParaRPr lang="en-US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3187328" y="6549096"/>
            <a:ext cx="7479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3,5613.5k</a:t>
            </a:r>
            <a:endParaRPr lang="en-US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39" name="TextBox 138"/>
          <p:cNvSpPr txBox="1"/>
          <p:nvPr/>
        </p:nvSpPr>
        <p:spPr>
          <a:xfrm>
            <a:off x="5324110" y="6549096"/>
            <a:ext cx="7479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3,1614.5k</a:t>
            </a:r>
            <a:endParaRPr lang="en-US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0" name="TextBox 139"/>
          <p:cNvSpPr txBox="1"/>
          <p:nvPr/>
        </p:nvSpPr>
        <p:spPr>
          <a:xfrm>
            <a:off x="4293627" y="6549096"/>
            <a:ext cx="64102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latin typeface="Helvetica" charset="0"/>
                <a:ea typeface="Helvetica" charset="0"/>
                <a:cs typeface="Helvetica" charset="0"/>
              </a:rPr>
              <a:t>3,5614k</a:t>
            </a:r>
            <a:endParaRPr lang="en-US" sz="10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2801207" y="6729306"/>
            <a:ext cx="17528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Chromosome 13 position</a:t>
            </a: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6686" y="5128212"/>
            <a:ext cx="6586429" cy="1350098"/>
            <a:chOff x="106686" y="3790505"/>
            <a:chExt cx="6586429" cy="1350098"/>
          </a:xfrm>
        </p:grpSpPr>
        <p:sp>
          <p:nvSpPr>
            <p:cNvPr id="198" name="TextBox 197"/>
            <p:cNvSpPr txBox="1"/>
            <p:nvPr/>
          </p:nvSpPr>
          <p:spPr>
            <a:xfrm>
              <a:off x="5379158" y="4641549"/>
              <a:ext cx="13139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>
                  <a:latin typeface="Helvetica" charset="0"/>
                  <a:ea typeface="Helvetica" charset="0"/>
                  <a:cs typeface="Helvetica" charset="0"/>
                </a:rPr>
                <a:t>Glyma13g33960</a:t>
              </a:r>
              <a:endParaRPr lang="en-US" sz="12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199" name="Straight Connector 198"/>
            <p:cNvCxnSpPr/>
            <p:nvPr/>
          </p:nvCxnSpPr>
          <p:spPr>
            <a:xfrm>
              <a:off x="920062" y="4628138"/>
              <a:ext cx="5544000" cy="1"/>
            </a:xfrm>
            <a:prstGeom prst="line">
              <a:avLst/>
            </a:prstGeom>
            <a:ln w="1270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0" name="Pentagon 199"/>
            <p:cNvSpPr/>
            <p:nvPr/>
          </p:nvSpPr>
          <p:spPr>
            <a:xfrm>
              <a:off x="5035764" y="4574389"/>
              <a:ext cx="1190688" cy="95050"/>
            </a:xfrm>
            <a:prstGeom prst="homePlat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1928411" y="4303712"/>
              <a:ext cx="3362223" cy="64590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230" name="Straight Connector 229"/>
            <p:cNvCxnSpPr>
              <a:stCxn id="201" idx="1"/>
              <a:endCxn id="201" idx="2"/>
            </p:cNvCxnSpPr>
            <p:nvPr/>
          </p:nvCxnSpPr>
          <p:spPr>
            <a:xfrm>
              <a:off x="1928411" y="4626667"/>
              <a:ext cx="1681112" cy="322954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>
              <a:stCxn id="201" idx="2"/>
              <a:endCxn id="201" idx="3"/>
            </p:cNvCxnSpPr>
            <p:nvPr/>
          </p:nvCxnSpPr>
          <p:spPr>
            <a:xfrm flipV="1">
              <a:off x="3609523" y="4626667"/>
              <a:ext cx="1681111" cy="322954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>
              <a:off x="1934918" y="4555112"/>
              <a:ext cx="0" cy="144000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7" name="Rectangle 236"/>
            <p:cNvSpPr/>
            <p:nvPr/>
          </p:nvSpPr>
          <p:spPr>
            <a:xfrm>
              <a:off x="5374924" y="4359252"/>
              <a:ext cx="45719" cy="5276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238" name="Straight Connector 237"/>
            <p:cNvCxnSpPr/>
            <p:nvPr/>
          </p:nvCxnSpPr>
          <p:spPr>
            <a:xfrm>
              <a:off x="5428383" y="4554667"/>
              <a:ext cx="0" cy="144000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>
              <a:off x="5374924" y="4555288"/>
              <a:ext cx="0" cy="144000"/>
            </a:xfrm>
            <a:prstGeom prst="line">
              <a:avLst/>
            </a:prstGeom>
            <a:ln w="28575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>
              <a:stCxn id="237" idx="1"/>
              <a:endCxn id="237" idx="2"/>
            </p:cNvCxnSpPr>
            <p:nvPr/>
          </p:nvCxnSpPr>
          <p:spPr>
            <a:xfrm>
              <a:off x="5374924" y="4623068"/>
              <a:ext cx="22860" cy="263816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>
              <a:stCxn id="237" idx="3"/>
              <a:endCxn id="237" idx="2"/>
            </p:cNvCxnSpPr>
            <p:nvPr/>
          </p:nvCxnSpPr>
          <p:spPr>
            <a:xfrm flipH="1">
              <a:off x="5397784" y="4623068"/>
              <a:ext cx="22859" cy="263816"/>
            </a:xfrm>
            <a:prstGeom prst="line">
              <a:avLst/>
            </a:prstGeom>
            <a:ln w="6350" cmpd="sng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46" name="Isosceles Triangle 245"/>
            <p:cNvSpPr/>
            <p:nvPr/>
          </p:nvSpPr>
          <p:spPr>
            <a:xfrm rot="10800000">
              <a:off x="2723048" y="4365361"/>
              <a:ext cx="3576882" cy="153063"/>
            </a:xfrm>
            <a:prstGeom prst="triangle">
              <a:avLst>
                <a:gd name="adj" fmla="val 24914"/>
              </a:avLst>
            </a:prstGeom>
            <a:solidFill>
              <a:schemeClr val="bg1">
                <a:lumMod val="75000"/>
              </a:schemeClr>
            </a:solidFill>
            <a:ln>
              <a:solidFill>
                <a:srgbClr val="BFBFB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grpSp>
          <p:nvGrpSpPr>
            <p:cNvPr id="247" name="Group 246"/>
            <p:cNvGrpSpPr/>
            <p:nvPr/>
          </p:nvGrpSpPr>
          <p:grpSpPr>
            <a:xfrm>
              <a:off x="2335654" y="3790505"/>
              <a:ext cx="4149754" cy="476503"/>
              <a:chOff x="2242796" y="2142394"/>
              <a:chExt cx="4149754" cy="476503"/>
            </a:xfrm>
          </p:grpSpPr>
          <p:cxnSp>
            <p:nvCxnSpPr>
              <p:cNvPr id="248" name="Straight Connector 247"/>
              <p:cNvCxnSpPr/>
              <p:nvPr/>
            </p:nvCxnSpPr>
            <p:spPr>
              <a:xfrm>
                <a:off x="2626059" y="2496076"/>
                <a:ext cx="3585591" cy="0"/>
              </a:xfrm>
              <a:prstGeom prst="line">
                <a:avLst/>
              </a:prstGeom>
              <a:ln w="12700" cmpd="sng">
                <a:solidFill>
                  <a:srgbClr val="00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Straight Connector 248"/>
              <p:cNvCxnSpPr/>
              <p:nvPr/>
            </p:nvCxnSpPr>
            <p:spPr>
              <a:xfrm>
                <a:off x="6211650" y="2398229"/>
                <a:ext cx="0" cy="195693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50" name="TextBox 249"/>
              <p:cNvSpPr txBox="1"/>
              <p:nvPr/>
            </p:nvSpPr>
            <p:spPr>
              <a:xfrm>
                <a:off x="2242796" y="2177017"/>
                <a:ext cx="73101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 smtClean="0">
                    <a:latin typeface="Helvetica" charset="0"/>
                    <a:ea typeface="Helvetica" charset="0"/>
                    <a:cs typeface="Helvetica" charset="0"/>
                  </a:rPr>
                  <a:t>RB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6014759" y="2177018"/>
                <a:ext cx="37779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>
                    <a:latin typeface="Helvetica" charset="0"/>
                    <a:ea typeface="Helvetica" charset="0"/>
                    <a:cs typeface="Helvetica" charset="0"/>
                  </a:rPr>
                  <a:t>L</a:t>
                </a:r>
                <a:r>
                  <a:rPr lang="en-US" sz="1100" dirty="0" smtClean="0">
                    <a:latin typeface="Helvetica" charset="0"/>
                    <a:ea typeface="Helvetica" charset="0"/>
                    <a:cs typeface="Helvetica" charset="0"/>
                  </a:rPr>
                  <a:t>B</a:t>
                </a:r>
                <a:endParaRPr lang="en-US" sz="11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grpSp>
            <p:nvGrpSpPr>
              <p:cNvPr id="252" name="Group 251"/>
              <p:cNvGrpSpPr>
                <a:grpSpLocks noChangeAspect="1"/>
              </p:cNvGrpSpPr>
              <p:nvPr/>
            </p:nvGrpSpPr>
            <p:grpSpPr>
              <a:xfrm>
                <a:off x="4682159" y="2148696"/>
                <a:ext cx="1400885" cy="470201"/>
                <a:chOff x="4043726" y="1300063"/>
                <a:chExt cx="1909291" cy="640844"/>
              </a:xfrm>
            </p:grpSpPr>
            <p:sp>
              <p:nvSpPr>
                <p:cNvPr id="257" name="Right Arrow 256"/>
                <p:cNvSpPr/>
                <p:nvPr/>
              </p:nvSpPr>
              <p:spPr>
                <a:xfrm>
                  <a:off x="4043726" y="1607907"/>
                  <a:ext cx="793666" cy="332999"/>
                </a:xfrm>
                <a:prstGeom prst="rightArrow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en-US" sz="900" dirty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58" name="Right Arrow 257"/>
                <p:cNvSpPr/>
                <p:nvPr/>
              </p:nvSpPr>
              <p:spPr>
                <a:xfrm>
                  <a:off x="5372261" y="1607908"/>
                  <a:ext cx="526927" cy="332999"/>
                </a:xfrm>
                <a:prstGeom prst="rightArrow">
                  <a:avLst/>
                </a:prstGeom>
              </p:spPr>
              <p:style>
                <a:lnRef idx="1">
                  <a:schemeClr val="dk1"/>
                </a:lnRef>
                <a:fillRef idx="2">
                  <a:schemeClr val="dk1"/>
                </a:fillRef>
                <a:effectRef idx="1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en-US" sz="900" dirty="0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sp>
              <p:nvSpPr>
                <p:cNvPr id="261" name="TextBox 260"/>
                <p:cNvSpPr txBox="1"/>
                <p:nvPr/>
              </p:nvSpPr>
              <p:spPr>
                <a:xfrm>
                  <a:off x="5270081" y="1300063"/>
                  <a:ext cx="682936" cy="37752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dirty="0">
                      <a:latin typeface="Helvetica" charset="0"/>
                      <a:ea typeface="Helvetica" charset="0"/>
                      <a:cs typeface="Helvetica" charset="0"/>
                    </a:rPr>
                    <a:t>BAR</a:t>
                  </a:r>
                </a:p>
              </p:txBody>
            </p:sp>
          </p:grpSp>
          <p:sp>
            <p:nvSpPr>
              <p:cNvPr id="253" name="TextBox 252"/>
              <p:cNvSpPr txBox="1"/>
              <p:nvPr/>
            </p:nvSpPr>
            <p:spPr>
              <a:xfrm>
                <a:off x="4617750" y="2142394"/>
                <a:ext cx="61236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Tpase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cxnSp>
            <p:nvCxnSpPr>
              <p:cNvPr id="254" name="Straight Connector 253"/>
              <p:cNvCxnSpPr/>
              <p:nvPr/>
            </p:nvCxnSpPr>
            <p:spPr>
              <a:xfrm>
                <a:off x="2630190" y="2398229"/>
                <a:ext cx="0" cy="195693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4"/>
            <p:cNvGrpSpPr/>
            <p:nvPr/>
          </p:nvGrpSpPr>
          <p:grpSpPr>
            <a:xfrm>
              <a:off x="2909168" y="3907439"/>
              <a:ext cx="1331239" cy="427555"/>
              <a:chOff x="3006548" y="4063413"/>
              <a:chExt cx="1331239" cy="427555"/>
            </a:xfrm>
          </p:grpSpPr>
          <p:grpSp>
            <p:nvGrpSpPr>
              <p:cNvPr id="206" name="Group 205"/>
              <p:cNvGrpSpPr/>
              <p:nvPr/>
            </p:nvGrpSpPr>
            <p:grpSpPr>
              <a:xfrm>
                <a:off x="3006548" y="4106043"/>
                <a:ext cx="1317082" cy="384925"/>
                <a:chOff x="2072781" y="3656502"/>
                <a:chExt cx="3499972" cy="645909"/>
              </a:xfrm>
            </p:grpSpPr>
            <p:sp>
              <p:nvSpPr>
                <p:cNvPr id="207" name="Rectangle 206"/>
                <p:cNvSpPr/>
                <p:nvPr/>
              </p:nvSpPr>
              <p:spPr>
                <a:xfrm>
                  <a:off x="2072781" y="3656502"/>
                  <a:ext cx="3499972" cy="645909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Helvetica" charset="0"/>
                    <a:ea typeface="Helvetica" charset="0"/>
                    <a:cs typeface="Helvetica" charset="0"/>
                  </a:endParaRPr>
                </a:p>
              </p:txBody>
            </p:sp>
            <p:cxnSp>
              <p:nvCxnSpPr>
                <p:cNvPr id="208" name="Straight Connector 207"/>
                <p:cNvCxnSpPr>
                  <a:stCxn id="207" idx="1"/>
                  <a:endCxn id="207" idx="2"/>
                </p:cNvCxnSpPr>
                <p:nvPr/>
              </p:nvCxnSpPr>
              <p:spPr>
                <a:xfrm>
                  <a:off x="2072781" y="3979457"/>
                  <a:ext cx="1749986" cy="322954"/>
                </a:xfrm>
                <a:prstGeom prst="line">
                  <a:avLst/>
                </a:prstGeom>
                <a:ln w="6350" cmpd="sng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>
                  <a:stCxn id="207" idx="2"/>
                  <a:endCxn id="207" idx="3"/>
                </p:cNvCxnSpPr>
                <p:nvPr/>
              </p:nvCxnSpPr>
              <p:spPr>
                <a:xfrm flipV="1">
                  <a:off x="3822767" y="3979457"/>
                  <a:ext cx="1749986" cy="322954"/>
                </a:xfrm>
                <a:prstGeom prst="line">
                  <a:avLst/>
                </a:prstGeom>
                <a:ln w="6350" cmpd="sng"/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4" name="Straight Connector 233"/>
              <p:cNvCxnSpPr/>
              <p:nvPr/>
            </p:nvCxnSpPr>
            <p:spPr>
              <a:xfrm>
                <a:off x="3020435" y="4212954"/>
                <a:ext cx="0" cy="144000"/>
              </a:xfrm>
              <a:prstGeom prst="line">
                <a:avLst/>
              </a:prstGeom>
              <a:ln w="28575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35" name="Straight Connector 234"/>
              <p:cNvCxnSpPr/>
              <p:nvPr/>
            </p:nvCxnSpPr>
            <p:spPr>
              <a:xfrm>
                <a:off x="4337787" y="4212509"/>
                <a:ext cx="0" cy="144000"/>
              </a:xfrm>
              <a:prstGeom prst="line">
                <a:avLst/>
              </a:prstGeom>
              <a:ln w="28575" cmpd="sng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41" name="TextBox 240"/>
              <p:cNvSpPr txBox="1"/>
              <p:nvPr/>
            </p:nvSpPr>
            <p:spPr>
              <a:xfrm>
                <a:off x="3198189" y="4063413"/>
                <a:ext cx="110446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~2kb deletion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</p:grpSp>
        <p:sp>
          <p:nvSpPr>
            <p:cNvPr id="262" name="TextBox 261"/>
            <p:cNvSpPr txBox="1"/>
            <p:nvPr/>
          </p:nvSpPr>
          <p:spPr>
            <a:xfrm>
              <a:off x="2824431" y="4541982"/>
              <a:ext cx="156230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Helvetica" charset="0"/>
                  <a:ea typeface="Helvetica" charset="0"/>
                  <a:cs typeface="Helvetica" charset="0"/>
                </a:rPr>
                <a:t>1,533 bp deletion</a:t>
              </a:r>
              <a:endParaRPr lang="en-US" sz="1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4792696" y="4832826"/>
              <a:ext cx="13127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latin typeface="Helvetica" charset="0"/>
                  <a:ea typeface="Helvetica" charset="0"/>
                  <a:cs typeface="Helvetica" charset="0"/>
                </a:rPr>
                <a:t>37 bp deletion</a:t>
              </a:r>
              <a:endParaRPr lang="en-US" sz="1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6686" y="4234205"/>
              <a:ext cx="236593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latin typeface="Helvetica" charset="0"/>
                  <a:ea typeface="Helvetica" charset="0"/>
                  <a:cs typeface="Helvetica" charset="0"/>
                </a:rPr>
                <a:t>Homologous chromosome</a:t>
              </a:r>
              <a:endParaRPr lang="en-US" sz="14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  <p:sp>
        <p:nvSpPr>
          <p:cNvPr id="121" name="TextBox 120"/>
          <p:cNvSpPr txBox="1"/>
          <p:nvPr/>
        </p:nvSpPr>
        <p:spPr>
          <a:xfrm>
            <a:off x="5379158" y="4632316"/>
            <a:ext cx="131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>
                <a:latin typeface="Helvetica" charset="0"/>
                <a:ea typeface="Helvetica" charset="0"/>
                <a:cs typeface="Helvetica" charset="0"/>
              </a:rPr>
              <a:t>Glyma13g33960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22" name="Straight Connector 121"/>
          <p:cNvCxnSpPr/>
          <p:nvPr/>
        </p:nvCxnSpPr>
        <p:spPr>
          <a:xfrm>
            <a:off x="920062" y="4618905"/>
            <a:ext cx="5544000" cy="1"/>
          </a:xfrm>
          <a:prstGeom prst="line">
            <a:avLst/>
          </a:prstGeom>
          <a:ln w="1270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1" name="Pentagon 140"/>
          <p:cNvSpPr/>
          <p:nvPr/>
        </p:nvSpPr>
        <p:spPr>
          <a:xfrm>
            <a:off x="5035764" y="4565156"/>
            <a:ext cx="1190688" cy="95050"/>
          </a:xfrm>
          <a:prstGeom prst="homePlat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1928411" y="4294479"/>
            <a:ext cx="3362223" cy="64590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43" name="Straight Connector 142"/>
          <p:cNvCxnSpPr>
            <a:stCxn id="142" idx="1"/>
            <a:endCxn id="142" idx="2"/>
          </p:cNvCxnSpPr>
          <p:nvPr/>
        </p:nvCxnSpPr>
        <p:spPr>
          <a:xfrm>
            <a:off x="1928411" y="4617434"/>
            <a:ext cx="1681112" cy="322954"/>
          </a:xfrm>
          <a:prstGeom prst="line">
            <a:avLst/>
          </a:prstGeom>
          <a:ln w="63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42" idx="2"/>
            <a:endCxn id="142" idx="3"/>
          </p:cNvCxnSpPr>
          <p:nvPr/>
        </p:nvCxnSpPr>
        <p:spPr>
          <a:xfrm flipV="1">
            <a:off x="3609523" y="4617434"/>
            <a:ext cx="1681111" cy="322954"/>
          </a:xfrm>
          <a:prstGeom prst="line">
            <a:avLst/>
          </a:prstGeom>
          <a:ln w="63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1934918" y="4545879"/>
            <a:ext cx="0" cy="144000"/>
          </a:xfrm>
          <a:prstGeom prst="line">
            <a:avLst/>
          </a:prstGeom>
          <a:ln w="285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6" name="TextBox 145"/>
          <p:cNvSpPr txBox="1"/>
          <p:nvPr/>
        </p:nvSpPr>
        <p:spPr>
          <a:xfrm>
            <a:off x="2824431" y="4538063"/>
            <a:ext cx="1562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1,533 bp deletion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51" name="Rectangle 150"/>
          <p:cNvSpPr/>
          <p:nvPr/>
        </p:nvSpPr>
        <p:spPr>
          <a:xfrm>
            <a:off x="5374924" y="4350019"/>
            <a:ext cx="45719" cy="5276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52" name="Straight Connector 151"/>
          <p:cNvCxnSpPr/>
          <p:nvPr/>
        </p:nvCxnSpPr>
        <p:spPr>
          <a:xfrm>
            <a:off x="5428383" y="4545434"/>
            <a:ext cx="0" cy="144000"/>
          </a:xfrm>
          <a:prstGeom prst="line">
            <a:avLst/>
          </a:prstGeom>
          <a:ln w="285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5374924" y="4546055"/>
            <a:ext cx="0" cy="144000"/>
          </a:xfrm>
          <a:prstGeom prst="line">
            <a:avLst/>
          </a:prstGeom>
          <a:ln w="28575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>
            <a:stCxn id="151" idx="1"/>
            <a:endCxn id="151" idx="2"/>
          </p:cNvCxnSpPr>
          <p:nvPr/>
        </p:nvCxnSpPr>
        <p:spPr>
          <a:xfrm>
            <a:off x="5374924" y="4613835"/>
            <a:ext cx="22860" cy="263816"/>
          </a:xfrm>
          <a:prstGeom prst="line">
            <a:avLst/>
          </a:prstGeom>
          <a:ln w="63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>
            <a:stCxn id="151" idx="3"/>
            <a:endCxn id="151" idx="2"/>
          </p:cNvCxnSpPr>
          <p:nvPr/>
        </p:nvCxnSpPr>
        <p:spPr>
          <a:xfrm flipH="1">
            <a:off x="5397784" y="4613835"/>
            <a:ext cx="22859" cy="263816"/>
          </a:xfrm>
          <a:prstGeom prst="line">
            <a:avLst/>
          </a:prstGeom>
          <a:ln w="6350" cmpd="sng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9" name="Isosceles Triangle 158"/>
          <p:cNvSpPr/>
          <p:nvPr/>
        </p:nvSpPr>
        <p:spPr>
          <a:xfrm rot="10800000">
            <a:off x="2723048" y="4356128"/>
            <a:ext cx="3576882" cy="153063"/>
          </a:xfrm>
          <a:prstGeom prst="triangle">
            <a:avLst>
              <a:gd name="adj" fmla="val 24914"/>
            </a:avLst>
          </a:prstGeom>
          <a:solidFill>
            <a:schemeClr val="bg1">
              <a:lumMod val="75000"/>
            </a:schemeClr>
          </a:solidFill>
          <a:ln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160" name="TextBox 159"/>
          <p:cNvSpPr txBox="1"/>
          <p:nvPr/>
        </p:nvSpPr>
        <p:spPr>
          <a:xfrm>
            <a:off x="4792696" y="4820435"/>
            <a:ext cx="13127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37 bp deletion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162" name="Group 161"/>
          <p:cNvGrpSpPr/>
          <p:nvPr/>
        </p:nvGrpSpPr>
        <p:grpSpPr>
          <a:xfrm>
            <a:off x="2348057" y="3818892"/>
            <a:ext cx="4137351" cy="483017"/>
            <a:chOff x="2255199" y="2142394"/>
            <a:chExt cx="4137351" cy="483017"/>
          </a:xfrm>
        </p:grpSpPr>
        <p:cxnSp>
          <p:nvCxnSpPr>
            <p:cNvPr id="163" name="Straight Connector 162"/>
            <p:cNvCxnSpPr/>
            <p:nvPr/>
          </p:nvCxnSpPr>
          <p:spPr>
            <a:xfrm>
              <a:off x="2626059" y="2496076"/>
              <a:ext cx="3585591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6211650" y="2398229"/>
              <a:ext cx="0" cy="1956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165" name="TextBox 164"/>
            <p:cNvSpPr txBox="1"/>
            <p:nvPr/>
          </p:nvSpPr>
          <p:spPr>
            <a:xfrm>
              <a:off x="2255199" y="2177018"/>
              <a:ext cx="62085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Helvetica" charset="0"/>
                  <a:ea typeface="Helvetica" charset="0"/>
                  <a:cs typeface="Helvetica" charset="0"/>
                </a:rPr>
                <a:t>RB</a:t>
              </a:r>
              <a:endParaRPr lang="en-US" sz="11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6014759" y="2177018"/>
              <a:ext cx="37779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Helvetica" charset="0"/>
                  <a:ea typeface="Helvetica" charset="0"/>
                  <a:cs typeface="Helvetica" charset="0"/>
                </a:rPr>
                <a:t>L</a:t>
              </a:r>
              <a:r>
                <a:rPr lang="en-US" sz="1100" dirty="0" smtClean="0">
                  <a:latin typeface="Helvetica" charset="0"/>
                  <a:ea typeface="Helvetica" charset="0"/>
                  <a:cs typeface="Helvetica" charset="0"/>
                </a:rPr>
                <a:t>B</a:t>
              </a:r>
              <a:endParaRPr lang="en-US" sz="11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grpSp>
          <p:nvGrpSpPr>
            <p:cNvPr id="167" name="Group 166"/>
            <p:cNvGrpSpPr>
              <a:grpSpLocks noChangeAspect="1"/>
            </p:cNvGrpSpPr>
            <p:nvPr/>
          </p:nvGrpSpPr>
          <p:grpSpPr>
            <a:xfrm>
              <a:off x="2900715" y="2148695"/>
              <a:ext cx="3182329" cy="476716"/>
              <a:chOff x="1615764" y="1300063"/>
              <a:chExt cx="4337253" cy="649724"/>
            </a:xfrm>
          </p:grpSpPr>
          <p:sp>
            <p:nvSpPr>
              <p:cNvPr id="190" name="Right Arrow 189"/>
              <p:cNvSpPr/>
              <p:nvPr/>
            </p:nvSpPr>
            <p:spPr>
              <a:xfrm>
                <a:off x="1641109" y="1607907"/>
                <a:ext cx="707865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1" name="Right Arrow 190"/>
              <p:cNvSpPr/>
              <p:nvPr/>
            </p:nvSpPr>
            <p:spPr>
              <a:xfrm>
                <a:off x="2661039" y="1616788"/>
                <a:ext cx="514808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2" name="Right Arrow 191"/>
              <p:cNvSpPr/>
              <p:nvPr/>
            </p:nvSpPr>
            <p:spPr>
              <a:xfrm>
                <a:off x="4043726" y="1607907"/>
                <a:ext cx="793666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3" name="Right Arrow 192"/>
              <p:cNvSpPr/>
              <p:nvPr/>
            </p:nvSpPr>
            <p:spPr>
              <a:xfrm>
                <a:off x="5372261" y="1607908"/>
                <a:ext cx="526927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4" name="TextBox 193"/>
              <p:cNvSpPr txBox="1"/>
              <p:nvPr/>
            </p:nvSpPr>
            <p:spPr>
              <a:xfrm>
                <a:off x="1615764" y="1300063"/>
                <a:ext cx="741514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Pong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2412553" y="1300063"/>
                <a:ext cx="846178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mPing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5270081" y="1300063"/>
                <a:ext cx="682936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charset="0"/>
                    <a:ea typeface="Helvetica" charset="0"/>
                    <a:cs typeface="Helvetica" charset="0"/>
                  </a:rPr>
                  <a:t>BAR</a:t>
                </a:r>
              </a:p>
            </p:txBody>
          </p:sp>
        </p:grpSp>
        <p:sp>
          <p:nvSpPr>
            <p:cNvPr id="168" name="TextBox 167"/>
            <p:cNvSpPr txBox="1"/>
            <p:nvPr/>
          </p:nvSpPr>
          <p:spPr>
            <a:xfrm>
              <a:off x="4617750" y="2142394"/>
              <a:ext cx="612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Helvetica" charset="0"/>
                  <a:ea typeface="Helvetica" charset="0"/>
                  <a:cs typeface="Helvetica" charset="0"/>
                </a:rPr>
                <a:t>Tpase</a:t>
              </a:r>
              <a:endParaRPr lang="en-US" sz="12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188" name="Straight Connector 187"/>
            <p:cNvCxnSpPr/>
            <p:nvPr/>
          </p:nvCxnSpPr>
          <p:spPr>
            <a:xfrm>
              <a:off x="2630190" y="2398229"/>
              <a:ext cx="0" cy="1956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64" name="TextBox 263"/>
          <p:cNvSpPr txBox="1"/>
          <p:nvPr/>
        </p:nvSpPr>
        <p:spPr>
          <a:xfrm>
            <a:off x="106686" y="4202239"/>
            <a:ext cx="23659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Homologous chromosome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74585" y="602077"/>
            <a:ext cx="6343936" cy="3114407"/>
            <a:chOff x="-74585" y="602077"/>
            <a:chExt cx="6343936" cy="3114407"/>
          </a:xfrm>
        </p:grpSpPr>
        <p:pic>
          <p:nvPicPr>
            <p:cNvPr id="114" name="Picture 113" descr="Transgene_WPT389_mPing_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82" t="6194"/>
            <a:stretch/>
          </p:blipFill>
          <p:spPr>
            <a:xfrm>
              <a:off x="1054100" y="1089837"/>
              <a:ext cx="5055976" cy="2626647"/>
            </a:xfrm>
            <a:prstGeom prst="rect">
              <a:avLst/>
            </a:prstGeom>
          </p:spPr>
        </p:pic>
        <p:cxnSp>
          <p:nvCxnSpPr>
            <p:cNvPr id="88" name="Straight Connector 87"/>
            <p:cNvCxnSpPr/>
            <p:nvPr/>
          </p:nvCxnSpPr>
          <p:spPr>
            <a:xfrm>
              <a:off x="1072444" y="955759"/>
              <a:ext cx="4947305" cy="0"/>
            </a:xfrm>
            <a:prstGeom prst="line">
              <a:avLst/>
            </a:prstGeom>
            <a:ln w="12700" cmpd="sng"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6019750" y="857912"/>
              <a:ext cx="0" cy="1956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90" name="TextBox 89"/>
            <p:cNvSpPr txBox="1"/>
            <p:nvPr/>
          </p:nvSpPr>
          <p:spPr>
            <a:xfrm>
              <a:off x="797352" y="636701"/>
              <a:ext cx="5212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 smtClean="0">
                  <a:latin typeface="Helvetica" charset="0"/>
                  <a:ea typeface="Helvetica" charset="0"/>
                  <a:cs typeface="Helvetica" charset="0"/>
                </a:rPr>
                <a:t>RB</a:t>
              </a:r>
              <a:endParaRPr lang="en-US" sz="11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748085" y="636701"/>
              <a:ext cx="5212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latin typeface="Helvetica" charset="0"/>
                  <a:ea typeface="Helvetica" charset="0"/>
                  <a:cs typeface="Helvetica" charset="0"/>
                </a:rPr>
                <a:t>L</a:t>
              </a:r>
              <a:r>
                <a:rPr lang="en-US" sz="1100" dirty="0" smtClean="0">
                  <a:latin typeface="Helvetica" charset="0"/>
                  <a:ea typeface="Helvetica" charset="0"/>
                  <a:cs typeface="Helvetica" charset="0"/>
                </a:rPr>
                <a:t>B</a:t>
              </a:r>
              <a:endParaRPr lang="en-US" sz="11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grpSp>
          <p:nvGrpSpPr>
            <p:cNvPr id="92" name="Group 91"/>
            <p:cNvGrpSpPr>
              <a:grpSpLocks noChangeAspect="1"/>
            </p:cNvGrpSpPr>
            <p:nvPr/>
          </p:nvGrpSpPr>
          <p:grpSpPr>
            <a:xfrm>
              <a:off x="1440077" y="608378"/>
              <a:ext cx="4347730" cy="476716"/>
              <a:chOff x="1604572" y="1300063"/>
              <a:chExt cx="4294616" cy="649724"/>
            </a:xfrm>
          </p:grpSpPr>
          <p:sp>
            <p:nvSpPr>
              <p:cNvPr id="98" name="Right Arrow 97"/>
              <p:cNvSpPr/>
              <p:nvPr/>
            </p:nvSpPr>
            <p:spPr>
              <a:xfrm>
                <a:off x="1604572" y="1607908"/>
                <a:ext cx="707865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99" name="Right Arrow 98"/>
              <p:cNvSpPr/>
              <p:nvPr/>
            </p:nvSpPr>
            <p:spPr>
              <a:xfrm>
                <a:off x="2624504" y="1616788"/>
                <a:ext cx="514808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0" name="Right Arrow 99"/>
              <p:cNvSpPr/>
              <p:nvPr/>
            </p:nvSpPr>
            <p:spPr>
              <a:xfrm>
                <a:off x="4043726" y="1607907"/>
                <a:ext cx="793666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1" name="Right Arrow 100"/>
              <p:cNvSpPr/>
              <p:nvPr/>
            </p:nvSpPr>
            <p:spPr>
              <a:xfrm>
                <a:off x="5372261" y="1607908"/>
                <a:ext cx="526927" cy="332999"/>
              </a:xfrm>
              <a:prstGeom prst="rightArrow">
                <a:avLst/>
              </a:prstGeom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endParaRPr lang="en-US" sz="9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2" name="TextBox 101"/>
              <p:cNvSpPr txBox="1"/>
              <p:nvPr/>
            </p:nvSpPr>
            <p:spPr>
              <a:xfrm>
                <a:off x="1615764" y="1300063"/>
                <a:ext cx="537417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Pong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3" name="TextBox 102"/>
              <p:cNvSpPr txBox="1"/>
              <p:nvPr/>
            </p:nvSpPr>
            <p:spPr>
              <a:xfrm>
                <a:off x="2501460" y="1300063"/>
                <a:ext cx="613273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Helvetica" charset="0"/>
                    <a:ea typeface="Helvetica" charset="0"/>
                    <a:cs typeface="Helvetica" charset="0"/>
                  </a:rPr>
                  <a:t>mPing</a:t>
                </a:r>
                <a:endParaRPr lang="en-US" sz="1200" dirty="0">
                  <a:latin typeface="Helvetica" charset="0"/>
                  <a:ea typeface="Helvetica" charset="0"/>
                  <a:cs typeface="Helvetica" charset="0"/>
                </a:endParaRPr>
              </a:p>
            </p:txBody>
          </p:sp>
          <p:sp>
            <p:nvSpPr>
              <p:cNvPr id="104" name="TextBox 103"/>
              <p:cNvSpPr txBox="1"/>
              <p:nvPr/>
            </p:nvSpPr>
            <p:spPr>
              <a:xfrm>
                <a:off x="5270081" y="1300063"/>
                <a:ext cx="494962" cy="3775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Helvetica" charset="0"/>
                    <a:ea typeface="Helvetica" charset="0"/>
                    <a:cs typeface="Helvetica" charset="0"/>
                  </a:rPr>
                  <a:t>BAR</a:t>
                </a:r>
              </a:p>
            </p:txBody>
          </p:sp>
        </p:grpSp>
        <p:sp>
          <p:nvSpPr>
            <p:cNvPr id="93" name="TextBox 92"/>
            <p:cNvSpPr txBox="1"/>
            <p:nvPr/>
          </p:nvSpPr>
          <p:spPr>
            <a:xfrm>
              <a:off x="3942293" y="602077"/>
              <a:ext cx="6123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Helvetica" charset="0"/>
                  <a:ea typeface="Helvetica" charset="0"/>
                  <a:cs typeface="Helvetica" charset="0"/>
                </a:rPr>
                <a:t>Tpase</a:t>
              </a:r>
              <a:endParaRPr lang="en-US" sz="12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078144" y="857912"/>
              <a:ext cx="0" cy="195693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" name="Rectangle 2"/>
            <p:cNvSpPr/>
            <p:nvPr/>
          </p:nvSpPr>
          <p:spPr>
            <a:xfrm>
              <a:off x="1197005" y="1681427"/>
              <a:ext cx="1809543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7" name="Rectangle 106"/>
            <p:cNvSpPr/>
            <p:nvPr/>
          </p:nvSpPr>
          <p:spPr>
            <a:xfrm>
              <a:off x="1194725" y="2071532"/>
              <a:ext cx="1691998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1113773" y="2125048"/>
              <a:ext cx="1691997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1183000" y="2175595"/>
              <a:ext cx="1692000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0" name="Rectangle 109"/>
            <p:cNvSpPr/>
            <p:nvPr/>
          </p:nvSpPr>
          <p:spPr>
            <a:xfrm>
              <a:off x="1221243" y="2521371"/>
              <a:ext cx="1809543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1161502" y="2817901"/>
              <a:ext cx="1655999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2" name="Rectangle 111"/>
            <p:cNvSpPr/>
            <p:nvPr/>
          </p:nvSpPr>
          <p:spPr>
            <a:xfrm>
              <a:off x="1249651" y="2962064"/>
              <a:ext cx="1547998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5" name="Rectangle 114"/>
            <p:cNvSpPr/>
            <p:nvPr/>
          </p:nvSpPr>
          <p:spPr>
            <a:xfrm>
              <a:off x="1253074" y="3011701"/>
              <a:ext cx="1691999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6" name="Rectangle 115"/>
            <p:cNvSpPr/>
            <p:nvPr/>
          </p:nvSpPr>
          <p:spPr>
            <a:xfrm>
              <a:off x="1253074" y="3065247"/>
              <a:ext cx="1511998" cy="54000"/>
            </a:xfrm>
            <a:prstGeom prst="rect">
              <a:avLst/>
            </a:prstGeom>
            <a:noFill/>
            <a:ln w="1270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129313" y="1272357"/>
              <a:ext cx="889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dirty="0" smtClean="0">
                  <a:latin typeface="Helvetica" charset="0"/>
                  <a:ea typeface="Helvetica" charset="0"/>
                  <a:cs typeface="Helvetica" charset="0"/>
                </a:rPr>
                <a:t>Histogram of read coverage</a:t>
              </a: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8592" y="2474579"/>
              <a:ext cx="966931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>
                  <a:latin typeface="Helvetica" charset="0"/>
                  <a:ea typeface="Helvetica" charset="0"/>
                  <a:cs typeface="Helvetica" charset="0"/>
                </a:rPr>
                <a:t>Paired end reads</a:t>
              </a:r>
              <a:endParaRPr lang="en-US" sz="8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26" name="Right Brace 125"/>
            <p:cNvSpPr/>
            <p:nvPr/>
          </p:nvSpPr>
          <p:spPr>
            <a:xfrm rot="10800000">
              <a:off x="974700" y="1373683"/>
              <a:ext cx="65056" cy="182880"/>
            </a:xfrm>
            <a:prstGeom prst="rightBrace">
              <a:avLst/>
            </a:prstGeom>
            <a:ln w="317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32" name="Right Brace 131"/>
            <p:cNvSpPr/>
            <p:nvPr/>
          </p:nvSpPr>
          <p:spPr>
            <a:xfrm rot="10800000">
              <a:off x="977923" y="1563685"/>
              <a:ext cx="64008" cy="2045595"/>
            </a:xfrm>
            <a:prstGeom prst="rightBrace">
              <a:avLst/>
            </a:prstGeom>
            <a:ln w="3175" cmpd="sng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charset="0"/>
                <a:ea typeface="Helvetica" charset="0"/>
                <a:cs typeface="Helvetica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-74585" y="748499"/>
              <a:ext cx="118705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dirty="0" smtClean="0">
                  <a:latin typeface="Helvetica" charset="0"/>
                  <a:ea typeface="Helvetica" charset="0"/>
                  <a:cs typeface="Helvetica" charset="0"/>
                </a:rPr>
                <a:t>WPT_389-2-2</a:t>
              </a:r>
              <a:endParaRPr lang="en-US" sz="1000" dirty="0">
                <a:latin typeface="Helvetica" charset="0"/>
                <a:ea typeface="Helvetica" charset="0"/>
                <a:cs typeface="Helvetica" charset="0"/>
              </a:endParaRPr>
            </a:p>
            <a:p>
              <a:pPr algn="ctr"/>
              <a:r>
                <a:rPr lang="en-US" sz="1000" dirty="0" smtClean="0">
                  <a:latin typeface="Helvetica" charset="0"/>
                  <a:ea typeface="Helvetica" charset="0"/>
                  <a:cs typeface="Helvetica" charset="0"/>
                </a:rPr>
                <a:t>Transgene</a:t>
              </a:r>
              <a:endParaRPr lang="en-US" sz="1000" dirty="0">
                <a:latin typeface="Helvetica" charset="0"/>
                <a:ea typeface="Helvetica" charset="0"/>
                <a:cs typeface="Helvetica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4954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095991" y="148467"/>
            <a:ext cx="2666018" cy="4930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Resequencing Data on WPT line</a:t>
            </a:r>
            <a:endParaRPr lang="en-US" sz="1200" dirty="0">
              <a:latin typeface="Helvetica"/>
              <a:cs typeface="Helvetica"/>
            </a:endParaRPr>
          </a:p>
        </p:txBody>
      </p:sp>
      <p:cxnSp>
        <p:nvCxnSpPr>
          <p:cNvPr id="11" name="Straight Arrow Connector 10"/>
          <p:cNvCxnSpPr>
            <a:stCxn id="8" idx="2"/>
            <a:endCxn id="35" idx="0"/>
          </p:cNvCxnSpPr>
          <p:nvPr/>
        </p:nvCxnSpPr>
        <p:spPr>
          <a:xfrm flipH="1">
            <a:off x="1143093" y="641561"/>
            <a:ext cx="2285907" cy="856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2"/>
            <a:endCxn id="10" idx="0"/>
          </p:cNvCxnSpPr>
          <p:nvPr/>
        </p:nvCxnSpPr>
        <p:spPr>
          <a:xfrm>
            <a:off x="3429000" y="641561"/>
            <a:ext cx="1" cy="8562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2"/>
          </p:cNvCxnSpPr>
          <p:nvPr/>
        </p:nvCxnSpPr>
        <p:spPr>
          <a:xfrm>
            <a:off x="3429000" y="641561"/>
            <a:ext cx="2352037" cy="8562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698283" y="894125"/>
            <a:ext cx="2104513" cy="276612"/>
          </a:xfrm>
          <a:prstGeom prst="roundRect">
            <a:avLst/>
          </a:prstGeom>
          <a:solidFill>
            <a:schemeClr val="tx1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Read Filtering</a:t>
            </a:r>
            <a:endParaRPr lang="en-US" sz="1200" dirty="0">
              <a:latin typeface="Helvetica"/>
              <a:cs typeface="Helvetica"/>
            </a:endParaRPr>
          </a:p>
        </p:txBody>
      </p:sp>
      <p:cxnSp>
        <p:nvCxnSpPr>
          <p:cNvPr id="20" name="Straight Arrow Connector 19"/>
          <p:cNvCxnSpPr>
            <a:stCxn id="35" idx="2"/>
            <a:endCxn id="18" idx="0"/>
          </p:cNvCxnSpPr>
          <p:nvPr/>
        </p:nvCxnSpPr>
        <p:spPr>
          <a:xfrm>
            <a:off x="1143093" y="2048683"/>
            <a:ext cx="0" cy="98238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35" idx="2"/>
            <a:endCxn id="14" idx="0"/>
          </p:cNvCxnSpPr>
          <p:nvPr/>
        </p:nvCxnSpPr>
        <p:spPr>
          <a:xfrm>
            <a:off x="1143093" y="2048682"/>
            <a:ext cx="1562225" cy="4308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2"/>
            <a:endCxn id="14" idx="0"/>
          </p:cNvCxnSpPr>
          <p:nvPr/>
        </p:nvCxnSpPr>
        <p:spPr>
          <a:xfrm flipH="1">
            <a:off x="2705318" y="2048682"/>
            <a:ext cx="723683" cy="43083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18" idx="2"/>
            <a:endCxn id="19" idx="0"/>
          </p:cNvCxnSpPr>
          <p:nvPr/>
        </p:nvCxnSpPr>
        <p:spPr>
          <a:xfrm>
            <a:off x="1143093" y="3581957"/>
            <a:ext cx="0" cy="1617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6" idx="2"/>
            <a:endCxn id="29" idx="0"/>
          </p:cNvCxnSpPr>
          <p:nvPr/>
        </p:nvCxnSpPr>
        <p:spPr>
          <a:xfrm flipH="1">
            <a:off x="4167578" y="3615023"/>
            <a:ext cx="1327749" cy="19057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5" idx="2"/>
            <a:endCxn id="16" idx="0"/>
          </p:cNvCxnSpPr>
          <p:nvPr/>
        </p:nvCxnSpPr>
        <p:spPr>
          <a:xfrm flipH="1">
            <a:off x="5495327" y="2809236"/>
            <a:ext cx="165417" cy="14665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9" idx="2"/>
            <a:endCxn id="15" idx="0"/>
          </p:cNvCxnSpPr>
          <p:nvPr/>
        </p:nvCxnSpPr>
        <p:spPr>
          <a:xfrm>
            <a:off x="5647090" y="2048683"/>
            <a:ext cx="13654" cy="2096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1137080" y="1983552"/>
            <a:ext cx="3030498" cy="1346988"/>
          </a:xfrm>
          <a:custGeom>
            <a:avLst/>
            <a:gdLst>
              <a:gd name="connsiteX0" fmla="*/ 0 w 4156551"/>
              <a:gd name="connsiteY0" fmla="*/ 0 h 1732027"/>
              <a:gd name="connsiteX1" fmla="*/ 263908 w 4156551"/>
              <a:gd name="connsiteY1" fmla="*/ 313415 h 1732027"/>
              <a:gd name="connsiteX2" fmla="*/ 263908 w 4156551"/>
              <a:gd name="connsiteY2" fmla="*/ 1138189 h 1732027"/>
              <a:gd name="connsiteX3" fmla="*/ 4156551 w 4156551"/>
              <a:gd name="connsiteY3" fmla="*/ 1154685 h 1732027"/>
              <a:gd name="connsiteX4" fmla="*/ 4156551 w 4156551"/>
              <a:gd name="connsiteY4" fmla="*/ 1732027 h 1732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56551" h="1732027">
                <a:moveTo>
                  <a:pt x="0" y="0"/>
                </a:moveTo>
                <a:lnTo>
                  <a:pt x="263908" y="313415"/>
                </a:lnTo>
                <a:lnTo>
                  <a:pt x="263908" y="1138189"/>
                </a:lnTo>
                <a:lnTo>
                  <a:pt x="4156551" y="1154685"/>
                </a:lnTo>
                <a:lnTo>
                  <a:pt x="4156551" y="1732027"/>
                </a:lnTo>
              </a:path>
            </a:pathLst>
          </a:cu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200">
              <a:latin typeface="Helvetica"/>
              <a:cs typeface="Helvetica"/>
            </a:endParaRPr>
          </a:p>
        </p:txBody>
      </p:sp>
      <p:cxnSp>
        <p:nvCxnSpPr>
          <p:cNvPr id="31" name="Straight Arrow Connector 30"/>
          <p:cNvCxnSpPr>
            <a:stCxn id="30" idx="4"/>
            <a:endCxn id="29" idx="0"/>
          </p:cNvCxnSpPr>
          <p:nvPr/>
        </p:nvCxnSpPr>
        <p:spPr>
          <a:xfrm>
            <a:off x="4167578" y="3330540"/>
            <a:ext cx="0" cy="4750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0836" y="4642236"/>
            <a:ext cx="6731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9400" indent="-279400"/>
            <a:r>
              <a:rPr lang="en-US" sz="1100" b="1" dirty="0" smtClean="0">
                <a:latin typeface="Helvetica" charset="0"/>
                <a:ea typeface="Helvetica" charset="0"/>
                <a:cs typeface="Helvetica" charset="0"/>
              </a:rPr>
              <a:t>Figure S11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. Pipeline for utilizing resequencing data in this study. This data contributed to confirming SV discovered by CGH, calling SNPs, and localizing transgenes.</a:t>
            </a: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94833" y="1497793"/>
            <a:ext cx="2104513" cy="5508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Align to Transgene</a:t>
            </a:r>
          </a:p>
          <a:p>
            <a:pPr algn="ctr"/>
            <a:r>
              <a:rPr lang="en-US" sz="1200" dirty="0" smtClean="0">
                <a:latin typeface="Helvetica"/>
                <a:cs typeface="Helvetica"/>
              </a:rPr>
              <a:t>Using Bowtie2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376744" y="1497793"/>
            <a:ext cx="2104513" cy="5508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Align to Genome</a:t>
            </a:r>
          </a:p>
          <a:p>
            <a:pPr algn="ctr"/>
            <a:r>
              <a:rPr lang="en-US" sz="1200" dirty="0" smtClean="0">
                <a:latin typeface="Helvetica"/>
                <a:cs typeface="Helvetica"/>
              </a:rPr>
              <a:t>Using Bowtie2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511759" y="2479517"/>
            <a:ext cx="2387118" cy="32972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Confirm/Visualize SV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608487" y="2258347"/>
            <a:ext cx="2104513" cy="55088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Extract paired reads mapped to transgene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291307" y="2955894"/>
            <a:ext cx="2408039" cy="65912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 smtClean="0">
                <a:latin typeface="Helvetica"/>
                <a:cs typeface="Helvetica"/>
              </a:rPr>
              <a:t>Align Orphan reads (those whose pair maps to transgene) to Genome</a:t>
            </a:r>
          </a:p>
          <a:p>
            <a:pPr algn="ctr"/>
            <a:r>
              <a:rPr lang="en-US" sz="1050" dirty="0" smtClean="0">
                <a:latin typeface="Helvetica"/>
                <a:cs typeface="Helvetica"/>
              </a:rPr>
              <a:t>Using Bowtie2</a:t>
            </a:r>
            <a:endParaRPr lang="en-US" sz="1050" dirty="0">
              <a:latin typeface="Helvetica"/>
              <a:cs typeface="Helvetica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90836" y="3031068"/>
            <a:ext cx="2104513" cy="550889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Call SNPs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0836" y="3743715"/>
            <a:ext cx="2104513" cy="55088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Filter to only Unique SNPs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892907" y="3805602"/>
            <a:ext cx="2549342" cy="53457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Visualize Putative Transgene Sites/Read depth at Sites</a:t>
            </a:r>
            <a:endParaRPr lang="en-US" sz="1200" dirty="0">
              <a:latin typeface="Helvetica"/>
              <a:cs typeface="Helvetica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90836" y="1497793"/>
            <a:ext cx="2104513" cy="550889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smtClean="0">
                <a:latin typeface="Helvetica"/>
                <a:cs typeface="Helvetica"/>
              </a:rPr>
              <a:t>Align to Genome</a:t>
            </a:r>
          </a:p>
          <a:p>
            <a:pPr algn="ctr"/>
            <a:r>
              <a:rPr lang="en-US" sz="1200" dirty="0" smtClean="0">
                <a:latin typeface="Helvetica"/>
                <a:cs typeface="Helvetica"/>
              </a:rPr>
              <a:t>Using BWA</a:t>
            </a:r>
            <a:endParaRPr lang="en-US" sz="1200" dirty="0"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91936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59542</TotalTime>
  <Words>3927</Words>
  <Application>Microsoft Macintosh PowerPoint</Application>
  <PresentationFormat>On-screen Show (4:3)</PresentationFormat>
  <Paragraphs>899</Paragraphs>
  <Slides>11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Minnesota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 Anderson</dc:creator>
  <cp:lastModifiedBy>Justin Anderson</cp:lastModifiedBy>
  <cp:revision>358</cp:revision>
  <cp:lastPrinted>2014-09-23T22:16:13Z</cp:lastPrinted>
  <dcterms:created xsi:type="dcterms:W3CDTF">2014-09-08T15:48:42Z</dcterms:created>
  <dcterms:modified xsi:type="dcterms:W3CDTF">2016-04-12T16:39:18Z</dcterms:modified>
</cp:coreProperties>
</file>