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50" d="100"/>
          <a:sy n="150" d="100"/>
        </p:scale>
        <p:origin x="-456" y="23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03/01/17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082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03/01/17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196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03/01/17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31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03/01/17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257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03/01/17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424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03/01/17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302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03/01/17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170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03/01/17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634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03/01/17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4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03/01/17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154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03/01/17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70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DC659-2F41-6E45-982A-852B07FCC54D}" type="datetimeFigureOut">
              <a:rPr lang="en-US" smtClean="0"/>
              <a:t>03/01/17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013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2.jpeg"/><Relationship Id="rId5" Type="http://schemas.microsoft.com/office/2007/relationships/hdphoto" Target="../media/hdphoto2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hermata 2014-01-27 a 11.51.18.png"/>
          <p:cNvPicPr>
            <a:picLocks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60000" contrast="-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73" r="4051"/>
          <a:stretch/>
        </p:blipFill>
        <p:spPr>
          <a:xfrm>
            <a:off x="869350" y="2691013"/>
            <a:ext cx="5508000" cy="1440000"/>
          </a:xfrm>
          <a:prstGeom prst="rect">
            <a:avLst/>
          </a:prstGeom>
        </p:spPr>
      </p:pic>
      <p:pic>
        <p:nvPicPr>
          <p:cNvPr id="5" name="Picture 4" descr="Schermata 2014-01-27 a 11.51.35.png"/>
          <p:cNvPicPr>
            <a:picLocks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59000" contrast="-5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7"/>
          <a:stretch/>
        </p:blipFill>
        <p:spPr>
          <a:xfrm>
            <a:off x="869350" y="4552013"/>
            <a:ext cx="5508000" cy="14400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164458" y="1338369"/>
            <a:ext cx="3199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atin typeface="Arial"/>
                <a:cs typeface="Arial"/>
              </a:rPr>
              <a:t>A)</a:t>
            </a:r>
            <a:endParaRPr lang="en-US" sz="1000" b="1" dirty="0">
              <a:latin typeface="Arial"/>
              <a:cs typeface="Arial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64458" y="2697269"/>
            <a:ext cx="3199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atin typeface="Arial"/>
                <a:cs typeface="Arial"/>
              </a:rPr>
              <a:t>B)</a:t>
            </a:r>
            <a:endParaRPr lang="en-US" sz="1000" b="1" dirty="0">
              <a:latin typeface="Arial"/>
              <a:cs typeface="Arial"/>
            </a:endParaRPr>
          </a:p>
        </p:txBody>
      </p:sp>
      <p:sp>
        <p:nvSpPr>
          <p:cNvPr id="35" name="Isosceles Triangle 109"/>
          <p:cNvSpPr>
            <a:spLocks noChangeAspect="1"/>
          </p:cNvSpPr>
          <p:nvPr/>
        </p:nvSpPr>
        <p:spPr>
          <a:xfrm rot="5400000">
            <a:off x="1620558" y="1373583"/>
            <a:ext cx="144000" cy="144000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/>
              <a:cs typeface="Arial"/>
            </a:endParaRPr>
          </a:p>
        </p:txBody>
      </p:sp>
      <p:cxnSp>
        <p:nvCxnSpPr>
          <p:cNvPr id="36" name="Straight Connector 110"/>
          <p:cNvCxnSpPr/>
          <p:nvPr/>
        </p:nvCxnSpPr>
        <p:spPr>
          <a:xfrm>
            <a:off x="1552199" y="1432947"/>
            <a:ext cx="3189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111"/>
          <p:cNvSpPr/>
          <p:nvPr/>
        </p:nvSpPr>
        <p:spPr>
          <a:xfrm>
            <a:off x="2000932" y="1346790"/>
            <a:ext cx="1104900" cy="20875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/>
              <a:cs typeface="Arial"/>
            </a:endParaRPr>
          </a:p>
        </p:txBody>
      </p:sp>
      <p:sp>
        <p:nvSpPr>
          <p:cNvPr id="38" name="TextBox 112"/>
          <p:cNvSpPr txBox="1"/>
          <p:nvPr/>
        </p:nvSpPr>
        <p:spPr>
          <a:xfrm>
            <a:off x="2412126" y="1309320"/>
            <a:ext cx="4555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/>
                <a:cs typeface="Arial"/>
              </a:rPr>
              <a:t>Paro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39" name="Rectangle 113"/>
          <p:cNvSpPr/>
          <p:nvPr/>
        </p:nvSpPr>
        <p:spPr>
          <a:xfrm>
            <a:off x="3283632" y="1346790"/>
            <a:ext cx="1301750" cy="2087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/>
              <a:cs typeface="Arial"/>
            </a:endParaRPr>
          </a:p>
        </p:txBody>
      </p:sp>
      <p:sp>
        <p:nvSpPr>
          <p:cNvPr id="40" name="TextBox 114"/>
          <p:cNvSpPr txBox="1"/>
          <p:nvPr/>
        </p:nvSpPr>
        <p:spPr>
          <a:xfrm>
            <a:off x="3554309" y="1309320"/>
            <a:ext cx="776337" cy="24622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chemeClr val="bg1"/>
                </a:solidFill>
                <a:latin typeface="Arial"/>
                <a:cs typeface="Arial"/>
              </a:rPr>
              <a:t>Luciferase</a:t>
            </a:r>
            <a:endParaRPr lang="en-US" sz="10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41" name="Rectangle 115"/>
          <p:cNvSpPr/>
          <p:nvPr/>
        </p:nvSpPr>
        <p:spPr>
          <a:xfrm>
            <a:off x="2000932" y="1346790"/>
            <a:ext cx="209550" cy="208751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/>
              <a:cs typeface="Arial"/>
            </a:endParaRPr>
          </a:p>
        </p:txBody>
      </p:sp>
      <p:sp>
        <p:nvSpPr>
          <p:cNvPr id="42" name="Rectangle 116"/>
          <p:cNvSpPr/>
          <p:nvPr/>
        </p:nvSpPr>
        <p:spPr>
          <a:xfrm>
            <a:off x="2893074" y="1346790"/>
            <a:ext cx="209550" cy="208751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/>
              <a:cs typeface="Arial"/>
            </a:endParaRPr>
          </a:p>
        </p:txBody>
      </p:sp>
      <p:sp>
        <p:nvSpPr>
          <p:cNvPr id="43" name="TextBox 117"/>
          <p:cNvSpPr txBox="1"/>
          <p:nvPr/>
        </p:nvSpPr>
        <p:spPr>
          <a:xfrm>
            <a:off x="2833806" y="1299081"/>
            <a:ext cx="3415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FFFFFF"/>
                </a:solidFill>
                <a:latin typeface="Arial"/>
                <a:cs typeface="Arial"/>
              </a:rPr>
              <a:t>P1</a:t>
            </a:r>
            <a:endParaRPr lang="en-US" sz="10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44" name="TextBox 118"/>
          <p:cNvSpPr txBox="1"/>
          <p:nvPr/>
        </p:nvSpPr>
        <p:spPr>
          <a:xfrm>
            <a:off x="1956481" y="1309320"/>
            <a:ext cx="3343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FFFFFF"/>
                </a:solidFill>
                <a:latin typeface="Arial"/>
                <a:cs typeface="Arial"/>
              </a:rPr>
              <a:t>T1</a:t>
            </a:r>
            <a:endParaRPr lang="en-US" sz="10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45" name="TextBox 119"/>
          <p:cNvSpPr txBox="1"/>
          <p:nvPr/>
        </p:nvSpPr>
        <p:spPr>
          <a:xfrm>
            <a:off x="1529617" y="1080206"/>
            <a:ext cx="35561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atin typeface="Arial"/>
                <a:cs typeface="Arial"/>
              </a:rPr>
              <a:t>LB</a:t>
            </a:r>
            <a:endParaRPr lang="en-US" sz="1000" b="1" dirty="0">
              <a:latin typeface="Arial"/>
              <a:cs typeface="Arial"/>
            </a:endParaRPr>
          </a:p>
        </p:txBody>
      </p:sp>
      <p:sp>
        <p:nvSpPr>
          <p:cNvPr id="46" name="Rectangle 120"/>
          <p:cNvSpPr/>
          <p:nvPr/>
        </p:nvSpPr>
        <p:spPr>
          <a:xfrm>
            <a:off x="3283634" y="1346790"/>
            <a:ext cx="209550" cy="20875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/>
              <a:cs typeface="Arial"/>
            </a:endParaRPr>
          </a:p>
        </p:txBody>
      </p:sp>
      <p:sp>
        <p:nvSpPr>
          <p:cNvPr id="47" name="Rectangle 121"/>
          <p:cNvSpPr/>
          <p:nvPr/>
        </p:nvSpPr>
        <p:spPr>
          <a:xfrm>
            <a:off x="4375832" y="1346790"/>
            <a:ext cx="209550" cy="20875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/>
              <a:cs typeface="Arial"/>
            </a:endParaRPr>
          </a:p>
        </p:txBody>
      </p:sp>
      <p:sp>
        <p:nvSpPr>
          <p:cNvPr id="48" name="TextBox 122"/>
          <p:cNvSpPr txBox="1"/>
          <p:nvPr/>
        </p:nvSpPr>
        <p:spPr>
          <a:xfrm>
            <a:off x="3232833" y="1309320"/>
            <a:ext cx="3415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/>
                <a:cs typeface="Arial"/>
              </a:rPr>
              <a:t>P2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49" name="TextBox 123"/>
          <p:cNvSpPr txBox="1"/>
          <p:nvPr/>
        </p:nvSpPr>
        <p:spPr>
          <a:xfrm>
            <a:off x="4316992" y="1302142"/>
            <a:ext cx="3343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/>
                <a:cs typeface="Arial"/>
              </a:rPr>
              <a:t>T2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50" name="Isosceles Triangle 124"/>
          <p:cNvSpPr>
            <a:spLocks noChangeAspect="1"/>
          </p:cNvSpPr>
          <p:nvPr/>
        </p:nvSpPr>
        <p:spPr>
          <a:xfrm rot="5400000">
            <a:off x="4727834" y="1360947"/>
            <a:ext cx="144000" cy="144000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latin typeface="Arial"/>
              <a:cs typeface="Arial"/>
            </a:endParaRPr>
          </a:p>
        </p:txBody>
      </p:sp>
      <p:sp>
        <p:nvSpPr>
          <p:cNvPr id="51" name="TextBox 125"/>
          <p:cNvSpPr txBox="1"/>
          <p:nvPr/>
        </p:nvSpPr>
        <p:spPr>
          <a:xfrm>
            <a:off x="1244775" y="1211651"/>
            <a:ext cx="567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--</a:t>
            </a:r>
            <a:endParaRPr lang="en-US" dirty="0"/>
          </a:p>
        </p:txBody>
      </p:sp>
      <p:sp>
        <p:nvSpPr>
          <p:cNvPr id="52" name="TextBox 126"/>
          <p:cNvSpPr txBox="1"/>
          <p:nvPr/>
        </p:nvSpPr>
        <p:spPr>
          <a:xfrm>
            <a:off x="4814960" y="1211800"/>
            <a:ext cx="567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--</a:t>
            </a:r>
            <a:endParaRPr lang="en-US" dirty="0"/>
          </a:p>
        </p:txBody>
      </p:sp>
      <p:sp>
        <p:nvSpPr>
          <p:cNvPr id="53" name="TextBox 127"/>
          <p:cNvSpPr txBox="1"/>
          <p:nvPr/>
        </p:nvSpPr>
        <p:spPr>
          <a:xfrm>
            <a:off x="4624532" y="1080206"/>
            <a:ext cx="3698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atin typeface="Arial"/>
                <a:cs typeface="Arial"/>
              </a:rPr>
              <a:t>RB</a:t>
            </a:r>
            <a:endParaRPr lang="en-US" sz="1000" b="1" dirty="0">
              <a:latin typeface="Arial"/>
              <a:cs typeface="Arial"/>
            </a:endParaRPr>
          </a:p>
        </p:txBody>
      </p:sp>
      <p:sp>
        <p:nvSpPr>
          <p:cNvPr id="54" name="TextBox 128"/>
          <p:cNvSpPr txBox="1"/>
          <p:nvPr/>
        </p:nvSpPr>
        <p:spPr>
          <a:xfrm>
            <a:off x="5271164" y="1240584"/>
            <a:ext cx="10224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 smtClean="0">
                <a:latin typeface="Arial"/>
                <a:cs typeface="Arial"/>
              </a:rPr>
              <a:t>pAgroLucR</a:t>
            </a:r>
            <a:endParaRPr lang="en-US" sz="1200" b="1" dirty="0">
              <a:latin typeface="Arial"/>
              <a:cs typeface="Arial"/>
            </a:endParaRPr>
          </a:p>
        </p:txBody>
      </p:sp>
      <p:cxnSp>
        <p:nvCxnSpPr>
          <p:cNvPr id="55" name="Straight Connector 129"/>
          <p:cNvCxnSpPr/>
          <p:nvPr/>
        </p:nvCxnSpPr>
        <p:spPr>
          <a:xfrm>
            <a:off x="1694129" y="1657395"/>
            <a:ext cx="791568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130"/>
          <p:cNvCxnSpPr/>
          <p:nvPr/>
        </p:nvCxnSpPr>
        <p:spPr>
          <a:xfrm>
            <a:off x="2234294" y="1774235"/>
            <a:ext cx="661599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131"/>
          <p:cNvCxnSpPr/>
          <p:nvPr/>
        </p:nvCxnSpPr>
        <p:spPr>
          <a:xfrm>
            <a:off x="2683650" y="1909208"/>
            <a:ext cx="749868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133"/>
          <p:cNvCxnSpPr/>
          <p:nvPr/>
        </p:nvCxnSpPr>
        <p:spPr>
          <a:xfrm>
            <a:off x="3433518" y="2176974"/>
            <a:ext cx="883474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134"/>
          <p:cNvCxnSpPr/>
          <p:nvPr/>
        </p:nvCxnSpPr>
        <p:spPr>
          <a:xfrm>
            <a:off x="4174611" y="2300085"/>
            <a:ext cx="567188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135"/>
          <p:cNvSpPr txBox="1"/>
          <p:nvPr/>
        </p:nvSpPr>
        <p:spPr>
          <a:xfrm>
            <a:off x="1492564" y="1534284"/>
            <a:ext cx="2559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atin typeface="Arial"/>
                <a:cs typeface="Arial"/>
              </a:rPr>
              <a:t>1</a:t>
            </a:r>
            <a:endParaRPr lang="en-US" sz="1000" b="1" dirty="0">
              <a:latin typeface="Arial"/>
              <a:cs typeface="Arial"/>
            </a:endParaRPr>
          </a:p>
        </p:txBody>
      </p:sp>
      <p:sp>
        <p:nvSpPr>
          <p:cNvPr id="61" name="TextBox 136"/>
          <p:cNvSpPr txBox="1"/>
          <p:nvPr/>
        </p:nvSpPr>
        <p:spPr>
          <a:xfrm>
            <a:off x="2029997" y="1648819"/>
            <a:ext cx="2559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atin typeface="Arial"/>
                <a:cs typeface="Arial"/>
              </a:rPr>
              <a:t>2</a:t>
            </a:r>
            <a:endParaRPr lang="en-US" sz="1000" b="1" dirty="0">
              <a:latin typeface="Arial"/>
              <a:cs typeface="Arial"/>
            </a:endParaRPr>
          </a:p>
        </p:txBody>
      </p:sp>
      <p:sp>
        <p:nvSpPr>
          <p:cNvPr id="62" name="TextBox 137"/>
          <p:cNvSpPr txBox="1"/>
          <p:nvPr/>
        </p:nvSpPr>
        <p:spPr>
          <a:xfrm>
            <a:off x="2449845" y="1767355"/>
            <a:ext cx="2559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atin typeface="Arial"/>
                <a:cs typeface="Arial"/>
              </a:rPr>
              <a:t>3</a:t>
            </a:r>
            <a:endParaRPr lang="en-US" sz="1000" b="1" dirty="0">
              <a:latin typeface="Arial"/>
              <a:cs typeface="Arial"/>
            </a:endParaRPr>
          </a:p>
        </p:txBody>
      </p:sp>
      <p:sp>
        <p:nvSpPr>
          <p:cNvPr id="63" name="TextBox 138"/>
          <p:cNvSpPr txBox="1"/>
          <p:nvPr/>
        </p:nvSpPr>
        <p:spPr>
          <a:xfrm>
            <a:off x="2705812" y="1906799"/>
            <a:ext cx="2559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atin typeface="Arial"/>
                <a:cs typeface="Arial"/>
              </a:rPr>
              <a:t>4</a:t>
            </a:r>
            <a:endParaRPr lang="en-US" sz="1000" b="1" dirty="0">
              <a:latin typeface="Arial"/>
              <a:cs typeface="Arial"/>
            </a:endParaRPr>
          </a:p>
        </p:txBody>
      </p:sp>
      <p:sp>
        <p:nvSpPr>
          <p:cNvPr id="64" name="TextBox 139"/>
          <p:cNvSpPr txBox="1"/>
          <p:nvPr/>
        </p:nvSpPr>
        <p:spPr>
          <a:xfrm>
            <a:off x="3232833" y="2053864"/>
            <a:ext cx="2559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atin typeface="Arial"/>
                <a:cs typeface="Arial"/>
              </a:rPr>
              <a:t>5</a:t>
            </a:r>
            <a:endParaRPr lang="en-US" sz="1000" b="1" dirty="0">
              <a:latin typeface="Arial"/>
              <a:cs typeface="Arial"/>
            </a:endParaRPr>
          </a:p>
        </p:txBody>
      </p:sp>
      <p:sp>
        <p:nvSpPr>
          <p:cNvPr id="65" name="TextBox 140"/>
          <p:cNvSpPr txBox="1"/>
          <p:nvPr/>
        </p:nvSpPr>
        <p:spPr>
          <a:xfrm>
            <a:off x="3973128" y="2176974"/>
            <a:ext cx="2559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atin typeface="Arial"/>
                <a:cs typeface="Arial"/>
              </a:rPr>
              <a:t>6</a:t>
            </a:r>
            <a:endParaRPr lang="en-US" sz="1000" b="1" dirty="0">
              <a:latin typeface="Arial"/>
              <a:cs typeface="Arial"/>
            </a:endParaRPr>
          </a:p>
        </p:txBody>
      </p:sp>
      <p:cxnSp>
        <p:nvCxnSpPr>
          <p:cNvPr id="66" name="Straight Connector 131"/>
          <p:cNvCxnSpPr/>
          <p:nvPr/>
        </p:nvCxnSpPr>
        <p:spPr>
          <a:xfrm>
            <a:off x="2950469" y="2053864"/>
            <a:ext cx="666329" cy="0"/>
          </a:xfrm>
          <a:prstGeom prst="line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1012291" y="3672788"/>
            <a:ext cx="142894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  <a:latin typeface="Arial"/>
                <a:cs typeface="Arial"/>
              </a:rPr>
              <a:t>1  2 3  4 5 6 7 8  9 </a:t>
            </a:r>
            <a:r>
              <a:rPr lang="en-US" sz="800" b="1" dirty="0" err="1" smtClean="0">
                <a:solidFill>
                  <a:schemeClr val="bg1"/>
                </a:solidFill>
                <a:latin typeface="Arial"/>
                <a:cs typeface="Arial"/>
              </a:rPr>
              <a:t>wt</a:t>
            </a:r>
            <a:r>
              <a:rPr lang="en-US" sz="800" b="1" dirty="0" smtClean="0">
                <a:solidFill>
                  <a:schemeClr val="bg1"/>
                </a:solidFill>
                <a:latin typeface="Arial"/>
                <a:cs typeface="Arial"/>
              </a:rPr>
              <a:t> -</a:t>
            </a:r>
            <a:endParaRPr lang="en-US" sz="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2242200" y="3489094"/>
            <a:ext cx="14580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  <a:latin typeface="Arial"/>
                <a:cs typeface="Arial"/>
              </a:rPr>
              <a:t>1 2 3 4 5  6 7 8 9 </a:t>
            </a:r>
            <a:r>
              <a:rPr lang="en-US" sz="800" b="1" dirty="0" err="1" smtClean="0">
                <a:solidFill>
                  <a:schemeClr val="bg1"/>
                </a:solidFill>
                <a:latin typeface="Arial"/>
                <a:cs typeface="Arial"/>
              </a:rPr>
              <a:t>wt</a:t>
            </a:r>
            <a:r>
              <a:rPr lang="en-US" sz="800" b="1" dirty="0" smtClean="0">
                <a:solidFill>
                  <a:schemeClr val="bg1"/>
                </a:solidFill>
                <a:latin typeface="Arial"/>
                <a:cs typeface="Arial"/>
              </a:rPr>
              <a:t> P -</a:t>
            </a:r>
            <a:endParaRPr lang="en-US" sz="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1283892" y="3120406"/>
            <a:ext cx="69762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rgbClr val="FFFFFF"/>
                </a:solidFill>
                <a:latin typeface="Arial"/>
                <a:cs typeface="Arial"/>
              </a:rPr>
              <a:t>β-tubulin</a:t>
            </a:r>
            <a:endParaRPr lang="en-US" sz="8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2613294" y="3028986"/>
            <a:ext cx="4893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rgbClr val="FFFFFF"/>
                </a:solidFill>
                <a:latin typeface="Arial"/>
                <a:cs typeface="Arial"/>
              </a:rPr>
              <a:t>Pair 1</a:t>
            </a:r>
            <a:endParaRPr lang="en-US" sz="8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cxnSp>
        <p:nvCxnSpPr>
          <p:cNvPr id="75" name="Straight Connector 74"/>
          <p:cNvCxnSpPr/>
          <p:nvPr/>
        </p:nvCxnSpPr>
        <p:spPr>
          <a:xfrm>
            <a:off x="2255465" y="3260816"/>
            <a:ext cx="1224000" cy="0"/>
          </a:xfrm>
          <a:prstGeom prst="line">
            <a:avLst/>
          </a:prstGeom>
          <a:ln w="12700" cmpd="sng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3913247" y="2922376"/>
            <a:ext cx="4893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rgbClr val="FFFFFF"/>
                </a:solidFill>
                <a:latin typeface="Arial"/>
                <a:cs typeface="Arial"/>
              </a:rPr>
              <a:t>Pair 2</a:t>
            </a:r>
            <a:endParaRPr lang="en-US" sz="8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5307603" y="2850078"/>
            <a:ext cx="4893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rgbClr val="FFFFFF"/>
                </a:solidFill>
                <a:latin typeface="Arial"/>
                <a:cs typeface="Arial"/>
              </a:rPr>
              <a:t>Pair 3</a:t>
            </a:r>
            <a:endParaRPr lang="en-US" sz="8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831354" y="2648758"/>
            <a:ext cx="27779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en-US" sz="8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6109006" y="2648758"/>
            <a:ext cx="27779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en-US" sz="8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cxnSp>
        <p:nvCxnSpPr>
          <p:cNvPr id="81" name="Straight Connector 80"/>
          <p:cNvCxnSpPr/>
          <p:nvPr/>
        </p:nvCxnSpPr>
        <p:spPr>
          <a:xfrm>
            <a:off x="1062849" y="3358730"/>
            <a:ext cx="1152000" cy="0"/>
          </a:xfrm>
          <a:prstGeom prst="line">
            <a:avLst/>
          </a:prstGeom>
          <a:ln w="12700" cmpd="sng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>
            <a:off x="3574715" y="3171916"/>
            <a:ext cx="1224000" cy="0"/>
          </a:xfrm>
          <a:prstGeom prst="line">
            <a:avLst/>
          </a:prstGeom>
          <a:ln w="12700" cmpd="sng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3510969" y="3412210"/>
            <a:ext cx="14580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  <a:latin typeface="Arial"/>
                <a:cs typeface="Arial"/>
              </a:rPr>
              <a:t>1  2 3 4 5 6 7 8 9 </a:t>
            </a:r>
            <a:r>
              <a:rPr lang="en-US" sz="800" b="1" dirty="0" err="1" smtClean="0">
                <a:solidFill>
                  <a:schemeClr val="bg1"/>
                </a:solidFill>
                <a:latin typeface="Arial"/>
                <a:cs typeface="Arial"/>
              </a:rPr>
              <a:t>wt</a:t>
            </a:r>
            <a:r>
              <a:rPr lang="en-US" sz="800" b="1" dirty="0" smtClean="0">
                <a:solidFill>
                  <a:schemeClr val="bg1"/>
                </a:solidFill>
                <a:latin typeface="Arial"/>
                <a:cs typeface="Arial"/>
              </a:rPr>
              <a:t> P -</a:t>
            </a:r>
            <a:endParaRPr lang="en-US" sz="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84" name="Straight Connector 83"/>
          <p:cNvCxnSpPr/>
          <p:nvPr/>
        </p:nvCxnSpPr>
        <p:spPr>
          <a:xfrm>
            <a:off x="4892310" y="3111790"/>
            <a:ext cx="1224000" cy="0"/>
          </a:xfrm>
          <a:prstGeom prst="line">
            <a:avLst/>
          </a:prstGeom>
          <a:ln w="12700" cmpd="sng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4821999" y="3287470"/>
            <a:ext cx="14580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  <a:latin typeface="Arial"/>
                <a:cs typeface="Arial"/>
              </a:rPr>
              <a:t>1 2 3 4 5 6 7 8 9 </a:t>
            </a:r>
            <a:r>
              <a:rPr lang="en-US" sz="800" b="1" dirty="0" err="1" smtClean="0">
                <a:solidFill>
                  <a:schemeClr val="bg1"/>
                </a:solidFill>
                <a:latin typeface="Arial"/>
                <a:cs typeface="Arial"/>
              </a:rPr>
              <a:t>wt</a:t>
            </a:r>
            <a:r>
              <a:rPr lang="en-US" sz="800" b="1" dirty="0" smtClean="0">
                <a:solidFill>
                  <a:schemeClr val="bg1"/>
                </a:solidFill>
                <a:latin typeface="Arial"/>
                <a:cs typeface="Arial"/>
              </a:rPr>
              <a:t> P -</a:t>
            </a:r>
            <a:endParaRPr lang="en-US" sz="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1443553" y="4861789"/>
            <a:ext cx="4893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rgbClr val="FFFFFF"/>
                </a:solidFill>
                <a:latin typeface="Arial"/>
                <a:cs typeface="Arial"/>
              </a:rPr>
              <a:t>Pair 4</a:t>
            </a:r>
            <a:endParaRPr lang="en-US" sz="8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2786609" y="4738678"/>
            <a:ext cx="4893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rgbClr val="FFFFFF"/>
                </a:solidFill>
                <a:latin typeface="Arial"/>
                <a:cs typeface="Arial"/>
              </a:rPr>
              <a:t>Pair 5</a:t>
            </a:r>
            <a:endParaRPr lang="en-US" sz="8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3990531" y="4633722"/>
            <a:ext cx="4893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rgbClr val="FFFFFF"/>
                </a:solidFill>
                <a:latin typeface="Arial"/>
                <a:cs typeface="Arial"/>
              </a:rPr>
              <a:t>Pair 6</a:t>
            </a:r>
            <a:endParaRPr lang="en-US" sz="8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388166" y="4738679"/>
            <a:ext cx="29430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en-US" sz="10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3510637" y="5404332"/>
            <a:ext cx="14580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  <a:latin typeface="Arial"/>
                <a:cs typeface="Arial"/>
              </a:rPr>
              <a:t>1 2 3 4 5 6 7 8 9 </a:t>
            </a:r>
            <a:r>
              <a:rPr lang="en-US" sz="800" b="1" dirty="0" err="1" smtClean="0">
                <a:solidFill>
                  <a:schemeClr val="bg1"/>
                </a:solidFill>
                <a:latin typeface="Arial"/>
                <a:cs typeface="Arial"/>
              </a:rPr>
              <a:t>wt</a:t>
            </a:r>
            <a:r>
              <a:rPr lang="en-US" sz="800" b="1" dirty="0" smtClean="0">
                <a:solidFill>
                  <a:schemeClr val="bg1"/>
                </a:solidFill>
                <a:latin typeface="Arial"/>
                <a:cs typeface="Arial"/>
              </a:rPr>
              <a:t> P -</a:t>
            </a:r>
            <a:endParaRPr lang="en-US" sz="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952959" y="5404332"/>
            <a:ext cx="14927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  <a:latin typeface="Arial"/>
                <a:cs typeface="Arial"/>
              </a:rPr>
              <a:t>1  2 3 4 5 6 7 8 9 </a:t>
            </a:r>
            <a:r>
              <a:rPr lang="en-US" sz="800" b="1" dirty="0" err="1" smtClean="0">
                <a:solidFill>
                  <a:schemeClr val="bg1"/>
                </a:solidFill>
                <a:latin typeface="Arial"/>
                <a:cs typeface="Arial"/>
              </a:rPr>
              <a:t>wt</a:t>
            </a:r>
            <a:r>
              <a:rPr lang="en-US" sz="800" b="1" dirty="0" smtClean="0">
                <a:solidFill>
                  <a:schemeClr val="bg1"/>
                </a:solidFill>
                <a:latin typeface="Arial"/>
                <a:cs typeface="Arial"/>
              </a:rPr>
              <a:t> P -</a:t>
            </a:r>
            <a:endParaRPr lang="en-US" sz="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92" name="Straight Connector 91"/>
          <p:cNvCxnSpPr/>
          <p:nvPr/>
        </p:nvCxnSpPr>
        <p:spPr>
          <a:xfrm>
            <a:off x="1089640" y="5199336"/>
            <a:ext cx="1224000" cy="0"/>
          </a:xfrm>
          <a:prstGeom prst="line">
            <a:avLst/>
          </a:prstGeom>
          <a:ln w="12700" cmpd="sng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2313640" y="5080058"/>
            <a:ext cx="1224000" cy="0"/>
          </a:xfrm>
          <a:prstGeom prst="line">
            <a:avLst/>
          </a:prstGeom>
          <a:ln w="12700" cmpd="sng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2229220" y="5218557"/>
            <a:ext cx="14927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chemeClr val="bg1"/>
                </a:solidFill>
                <a:latin typeface="Arial"/>
                <a:cs typeface="Arial"/>
              </a:rPr>
              <a:t>1  2 3 4 5 6 7 8 9 </a:t>
            </a:r>
            <a:r>
              <a:rPr lang="en-US" sz="800" b="1" dirty="0" err="1" smtClean="0">
                <a:solidFill>
                  <a:schemeClr val="bg1"/>
                </a:solidFill>
                <a:latin typeface="Arial"/>
                <a:cs typeface="Arial"/>
              </a:rPr>
              <a:t>wt</a:t>
            </a:r>
            <a:r>
              <a:rPr lang="en-US" sz="800" b="1" dirty="0" smtClean="0">
                <a:solidFill>
                  <a:schemeClr val="bg1"/>
                </a:solidFill>
                <a:latin typeface="Arial"/>
                <a:cs typeface="Arial"/>
              </a:rPr>
              <a:t> P -</a:t>
            </a:r>
            <a:endParaRPr lang="en-US" sz="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cxnSp>
        <p:nvCxnSpPr>
          <p:cNvPr id="95" name="Straight Connector 94"/>
          <p:cNvCxnSpPr/>
          <p:nvPr/>
        </p:nvCxnSpPr>
        <p:spPr>
          <a:xfrm>
            <a:off x="3568104" y="4957366"/>
            <a:ext cx="1224000" cy="0"/>
          </a:xfrm>
          <a:prstGeom prst="line">
            <a:avLst/>
          </a:prstGeom>
          <a:ln w="12700" cmpd="sng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6" name="TextBox 95"/>
          <p:cNvSpPr txBox="1"/>
          <p:nvPr/>
        </p:nvSpPr>
        <p:spPr>
          <a:xfrm>
            <a:off x="885499" y="4509672"/>
            <a:ext cx="27779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en-US" sz="8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4760991" y="4509672"/>
            <a:ext cx="27779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en-US" sz="8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44802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426</TotalTime>
  <Words>126</Words>
  <Application>Microsoft Macintosh PowerPoint</Application>
  <PresentationFormat>On-screen Show (4:3)</PresentationFormat>
  <Paragraphs>38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GG Lab</dc:creator>
  <cp:lastModifiedBy>GG Lab</cp:lastModifiedBy>
  <cp:revision>68</cp:revision>
  <dcterms:created xsi:type="dcterms:W3CDTF">2016-05-03T15:37:52Z</dcterms:created>
  <dcterms:modified xsi:type="dcterms:W3CDTF">2017-01-03T10:09:39Z</dcterms:modified>
</cp:coreProperties>
</file>