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488" y="17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8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5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2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0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7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DC659-2F41-6E45-982A-852B07FCC54D}" type="datetimeFigureOut">
              <a:rPr lang="en-US" smtClean="0"/>
              <a:t>05/07/16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1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7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3000" contrast="-26000"/>
                    </a14:imgEffect>
                  </a14:imgLayer>
                </a14:imgProps>
              </a:ext>
            </a:extLst>
          </a:blip>
          <a:srcRect t="13059" r="35000" b="77873"/>
          <a:stretch/>
        </p:blipFill>
        <p:spPr>
          <a:xfrm>
            <a:off x="530813" y="4397921"/>
            <a:ext cx="5582231" cy="446400"/>
          </a:xfrm>
          <a:prstGeom prst="rect">
            <a:avLst/>
          </a:prstGeom>
        </p:spPr>
      </p:pic>
      <p:sp>
        <p:nvSpPr>
          <p:cNvPr id="5" name="CasellaDiTesto 6"/>
          <p:cNvSpPr txBox="1"/>
          <p:nvPr/>
        </p:nvSpPr>
        <p:spPr>
          <a:xfrm>
            <a:off x="1045886" y="1881514"/>
            <a:ext cx="172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FFFF"/>
                </a:solidFill>
              </a:rPr>
              <a:t>LB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6" name="CasellaDiTesto 35"/>
          <p:cNvSpPr txBox="1">
            <a:spLocks noChangeArrowheads="1"/>
          </p:cNvSpPr>
          <p:nvPr/>
        </p:nvSpPr>
        <p:spPr bwMode="auto">
          <a:xfrm>
            <a:off x="5562124" y="4140561"/>
            <a:ext cx="87323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dirty="0" err="1"/>
              <a:t>wt</a:t>
            </a:r>
            <a:r>
              <a:rPr lang="it-IT" sz="1000" dirty="0"/>
              <a:t>  </a:t>
            </a:r>
            <a:r>
              <a:rPr lang="it-IT" sz="1000" dirty="0" err="1" smtClean="0"/>
              <a:t>P</a:t>
            </a:r>
            <a:r>
              <a:rPr lang="it-IT" sz="1000" dirty="0" smtClean="0"/>
              <a:t>  C-</a:t>
            </a:r>
            <a:endParaRPr lang="it-IT" sz="1000" dirty="0"/>
          </a:p>
        </p:txBody>
      </p:sp>
      <p:pic>
        <p:nvPicPr>
          <p:cNvPr id="7" name="Immagine 5"/>
          <p:cNvPicPr>
            <a:picLocks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7000" contrast="-26000"/>
                    </a14:imgEffect>
                  </a14:imgLayer>
                </a14:imgProps>
              </a:ext>
            </a:extLst>
          </a:blip>
          <a:srcRect t="64934" r="34001" b="26505"/>
          <a:stretch/>
        </p:blipFill>
        <p:spPr>
          <a:xfrm>
            <a:off x="530812" y="5151460"/>
            <a:ext cx="5583600" cy="446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3668" y="4149372"/>
            <a:ext cx="1026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Amplicon</a:t>
            </a:r>
            <a:r>
              <a:rPr lang="en-US" sz="1200" b="1" dirty="0" smtClean="0">
                <a:latin typeface="Arial"/>
                <a:cs typeface="Arial"/>
              </a:rPr>
              <a:t> 3 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668" y="4895165"/>
            <a:ext cx="1026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Amplicon</a:t>
            </a:r>
            <a:r>
              <a:rPr lang="en-US" sz="1200" b="1" dirty="0" smtClean="0">
                <a:latin typeface="Arial"/>
                <a:cs typeface="Arial"/>
              </a:rPr>
              <a:t> </a:t>
            </a:r>
            <a:r>
              <a:rPr lang="en-US" sz="1200" b="1" dirty="0">
                <a:latin typeface="Arial"/>
                <a:cs typeface="Arial"/>
              </a:rPr>
              <a:t>4</a:t>
            </a: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1593815" y="1595792"/>
            <a:ext cx="144000" cy="14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25456" y="1655156"/>
            <a:ext cx="318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974189" y="1568999"/>
            <a:ext cx="1104900" cy="2087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5383" y="1531529"/>
            <a:ext cx="4555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/>
                <a:cs typeface="Arial"/>
              </a:rPr>
              <a:t>Paro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56889" y="1568999"/>
            <a:ext cx="1301750" cy="208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7566" y="1531529"/>
            <a:ext cx="77633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Arial"/>
                <a:cs typeface="Arial"/>
              </a:rPr>
              <a:t>Luciferase</a:t>
            </a:r>
            <a:endParaRPr lang="en-US"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74189" y="1568999"/>
            <a:ext cx="209550" cy="2087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66331" y="1568999"/>
            <a:ext cx="209550" cy="2087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7063" y="1521290"/>
            <a:ext cx="3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P1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9738" y="1531529"/>
            <a:ext cx="3343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T1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02874" y="1302415"/>
            <a:ext cx="355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LB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56891" y="1568999"/>
            <a:ext cx="209550" cy="2087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49089" y="1568999"/>
            <a:ext cx="209550" cy="2087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6090" y="1531529"/>
            <a:ext cx="3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P2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90249" y="1524351"/>
            <a:ext cx="3343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T2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5" name="Isosceles Triangle 24"/>
          <p:cNvSpPr>
            <a:spLocks noChangeAspect="1"/>
          </p:cNvSpPr>
          <p:nvPr/>
        </p:nvSpPr>
        <p:spPr>
          <a:xfrm rot="5400000">
            <a:off x="4701091" y="1583156"/>
            <a:ext cx="144000" cy="14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6096" y="1442326"/>
            <a:ext cx="51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788217" y="1434009"/>
            <a:ext cx="5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597789" y="1302415"/>
            <a:ext cx="369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RB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44421" y="1462793"/>
            <a:ext cx="102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pAgroLucR</a:t>
            </a:r>
            <a:endParaRPr lang="en-US" sz="1200" b="1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593815" y="1339626"/>
            <a:ext cx="8408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928646" y="1339626"/>
            <a:ext cx="8408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564668" y="934095"/>
            <a:ext cx="875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err="1" smtClean="0">
                <a:latin typeface="Arial"/>
                <a:cs typeface="Arial"/>
              </a:rPr>
              <a:t>Amplicon</a:t>
            </a:r>
            <a:r>
              <a:rPr lang="en-US" sz="1000" b="1" dirty="0" smtClean="0">
                <a:latin typeface="Arial"/>
                <a:cs typeface="Arial"/>
              </a:rPr>
              <a:t> 3 </a:t>
            </a:r>
          </a:p>
          <a:p>
            <a:pPr algn="ctr"/>
            <a:r>
              <a:rPr lang="en-US" sz="1000" b="1" dirty="0" smtClean="0">
                <a:latin typeface="Arial"/>
                <a:cs typeface="Arial"/>
              </a:rPr>
              <a:t> 1024 </a:t>
            </a:r>
            <a:r>
              <a:rPr lang="en-US" sz="1000" b="1" dirty="0" err="1" smtClean="0">
                <a:latin typeface="Arial"/>
                <a:cs typeface="Arial"/>
              </a:rPr>
              <a:t>bp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69255" y="934095"/>
            <a:ext cx="875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 smtClean="0">
                <a:latin typeface="Arial"/>
                <a:cs typeface="Arial"/>
              </a:rPr>
              <a:t>Amplicon</a:t>
            </a:r>
            <a:r>
              <a:rPr lang="en-US" sz="1000" b="1" dirty="0" smtClean="0">
                <a:latin typeface="Arial"/>
                <a:cs typeface="Arial"/>
              </a:rPr>
              <a:t> 4</a:t>
            </a:r>
          </a:p>
          <a:p>
            <a:pPr algn="ctr"/>
            <a:r>
              <a:rPr lang="en-US" sz="1000" b="1" dirty="0" smtClean="0">
                <a:latin typeface="Arial"/>
                <a:cs typeface="Arial"/>
              </a:rPr>
              <a:t>1172 </a:t>
            </a:r>
            <a:r>
              <a:rPr lang="en-US" sz="1000" b="1" dirty="0" err="1" smtClean="0">
                <a:latin typeface="Arial"/>
                <a:cs typeface="Arial"/>
              </a:rPr>
              <a:t>bp</a:t>
            </a:r>
            <a:r>
              <a:rPr lang="en-US" sz="1000" b="1" dirty="0" smtClean="0">
                <a:latin typeface="Arial"/>
                <a:cs typeface="Arial"/>
              </a:rPr>
              <a:t> 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8841" y="448732"/>
            <a:ext cx="2091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 cw15, C58C1, </a:t>
            </a:r>
            <a:r>
              <a:rPr lang="en-US" sz="1200" b="1" dirty="0" err="1" smtClean="0">
                <a:latin typeface="Arial"/>
                <a:cs typeface="Arial"/>
              </a:rPr>
              <a:t>pAgroLucR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35" name="CasellaDiTesto 35"/>
          <p:cNvSpPr txBox="1">
            <a:spLocks noChangeArrowheads="1"/>
          </p:cNvSpPr>
          <p:nvPr/>
        </p:nvSpPr>
        <p:spPr bwMode="auto">
          <a:xfrm>
            <a:off x="5495118" y="4924116"/>
            <a:ext cx="87323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dirty="0" err="1"/>
              <a:t>wt</a:t>
            </a:r>
            <a:r>
              <a:rPr lang="it-IT" sz="1000" dirty="0"/>
              <a:t>  </a:t>
            </a:r>
            <a:r>
              <a:rPr lang="it-IT" sz="1000" dirty="0" err="1" smtClean="0"/>
              <a:t>P</a:t>
            </a:r>
            <a:r>
              <a:rPr lang="it-IT" sz="1000" dirty="0" smtClean="0"/>
              <a:t>  C-</a:t>
            </a:r>
            <a:endParaRPr lang="it-IT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493668" y="2480117"/>
            <a:ext cx="1026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Amplicon</a:t>
            </a:r>
            <a:r>
              <a:rPr lang="en-US" sz="1200" b="1" dirty="0" smtClean="0">
                <a:latin typeface="Arial"/>
                <a:cs typeface="Arial"/>
              </a:rPr>
              <a:t> 1</a:t>
            </a:r>
            <a:endParaRPr lang="en-US" sz="1200" b="1" dirty="0">
              <a:latin typeface="Arial"/>
              <a:cs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2276876" y="1888454"/>
            <a:ext cx="50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117500" y="1917008"/>
            <a:ext cx="875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 smtClean="0">
                <a:latin typeface="Arial"/>
                <a:cs typeface="Arial"/>
              </a:rPr>
              <a:t>Amplicon</a:t>
            </a:r>
            <a:r>
              <a:rPr lang="en-US" sz="1000" b="1" dirty="0" smtClean="0">
                <a:latin typeface="Arial"/>
                <a:cs typeface="Arial"/>
              </a:rPr>
              <a:t> 1 </a:t>
            </a:r>
          </a:p>
          <a:p>
            <a:pPr algn="ctr"/>
            <a:r>
              <a:rPr lang="en-US" sz="1000" b="1" dirty="0" smtClean="0">
                <a:latin typeface="Arial"/>
                <a:cs typeface="Arial"/>
              </a:rPr>
              <a:t>626 </a:t>
            </a:r>
            <a:r>
              <a:rPr lang="en-US" sz="1000" b="1" dirty="0" err="1" smtClean="0">
                <a:latin typeface="Arial"/>
                <a:cs typeface="Arial"/>
              </a:rPr>
              <a:t>bp</a:t>
            </a:r>
            <a:endParaRPr lang="en-US" sz="1000" b="1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3954331" y="1888454"/>
            <a:ext cx="50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839220" y="1917008"/>
            <a:ext cx="875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 smtClean="0">
                <a:latin typeface="Arial"/>
                <a:cs typeface="Arial"/>
              </a:rPr>
              <a:t>Amplicon</a:t>
            </a:r>
            <a:r>
              <a:rPr lang="en-US" sz="1000" b="1" dirty="0" smtClean="0">
                <a:latin typeface="Arial"/>
                <a:cs typeface="Arial"/>
              </a:rPr>
              <a:t> </a:t>
            </a:r>
            <a:r>
              <a:rPr lang="en-US" sz="1000" b="1" dirty="0">
                <a:latin typeface="Arial"/>
                <a:cs typeface="Arial"/>
              </a:rPr>
              <a:t>2</a:t>
            </a:r>
            <a:r>
              <a:rPr lang="en-US" sz="1000" b="1" dirty="0" smtClean="0">
                <a:latin typeface="Arial"/>
                <a:cs typeface="Arial"/>
              </a:rPr>
              <a:t> </a:t>
            </a:r>
          </a:p>
          <a:p>
            <a:pPr algn="ctr"/>
            <a:r>
              <a:rPr lang="en-US" sz="1000" b="1" dirty="0" smtClean="0">
                <a:latin typeface="Arial"/>
                <a:cs typeface="Arial"/>
              </a:rPr>
              <a:t>528 </a:t>
            </a:r>
            <a:r>
              <a:rPr lang="en-US" sz="1000" b="1" dirty="0" err="1" smtClean="0">
                <a:latin typeface="Arial"/>
                <a:cs typeface="Arial"/>
              </a:rPr>
              <a:t>bp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668" y="3346898"/>
            <a:ext cx="1026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Amplicon</a:t>
            </a:r>
            <a:r>
              <a:rPr lang="en-US" sz="1200" b="1" dirty="0" smtClean="0">
                <a:latin typeface="Arial"/>
                <a:cs typeface="Arial"/>
              </a:rPr>
              <a:t> 2</a:t>
            </a:r>
            <a:endParaRPr lang="en-US" sz="1200" b="1" dirty="0">
              <a:latin typeface="Arial"/>
              <a:cs typeface="Arial"/>
            </a:endParaRPr>
          </a:p>
        </p:txBody>
      </p:sp>
      <p:pic>
        <p:nvPicPr>
          <p:cNvPr id="42" name="Immagin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00" y="2774642"/>
            <a:ext cx="5568312" cy="453726"/>
          </a:xfrm>
          <a:prstGeom prst="rect">
            <a:avLst/>
          </a:prstGeom>
        </p:spPr>
      </p:pic>
      <p:sp>
        <p:nvSpPr>
          <p:cNvPr id="43" name="CasellaDiTesto 35"/>
          <p:cNvSpPr txBox="1">
            <a:spLocks noChangeArrowheads="1"/>
          </p:cNvSpPr>
          <p:nvPr/>
        </p:nvSpPr>
        <p:spPr bwMode="auto">
          <a:xfrm>
            <a:off x="5541577" y="2510895"/>
            <a:ext cx="87323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dirty="0" err="1"/>
              <a:t>wt</a:t>
            </a:r>
            <a:r>
              <a:rPr lang="it-IT" sz="1000" dirty="0"/>
              <a:t>  </a:t>
            </a:r>
            <a:r>
              <a:rPr lang="it-IT" sz="1000" dirty="0" err="1" smtClean="0"/>
              <a:t>P</a:t>
            </a:r>
            <a:r>
              <a:rPr lang="it-IT" sz="1000" dirty="0" smtClean="0"/>
              <a:t>  C-</a:t>
            </a:r>
            <a:endParaRPr lang="it-IT" sz="1000" dirty="0"/>
          </a:p>
        </p:txBody>
      </p:sp>
      <p:pic>
        <p:nvPicPr>
          <p:cNvPr id="44" name="Immagine 3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3000"/>
                    </a14:imgEffect>
                  </a14:imgLayer>
                </a14:imgProps>
              </a:ext>
            </a:extLst>
          </a:blip>
          <a:srcRect l="-1" t="13457" r="1802" b="27521"/>
          <a:stretch/>
        </p:blipFill>
        <p:spPr>
          <a:xfrm>
            <a:off x="554968" y="3623897"/>
            <a:ext cx="5559444" cy="446400"/>
          </a:xfrm>
          <a:prstGeom prst="rect">
            <a:avLst/>
          </a:prstGeom>
        </p:spPr>
      </p:pic>
      <p:sp>
        <p:nvSpPr>
          <p:cNvPr id="45" name="CasellaDiTesto 35"/>
          <p:cNvSpPr txBox="1">
            <a:spLocks noChangeArrowheads="1"/>
          </p:cNvSpPr>
          <p:nvPr/>
        </p:nvSpPr>
        <p:spPr bwMode="auto">
          <a:xfrm>
            <a:off x="5541577" y="3295805"/>
            <a:ext cx="87323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dirty="0" err="1"/>
              <a:t>wt</a:t>
            </a:r>
            <a:r>
              <a:rPr lang="it-IT" sz="1000" dirty="0"/>
              <a:t>  </a:t>
            </a:r>
            <a:r>
              <a:rPr lang="it-IT" sz="1000" dirty="0" err="1" smtClean="0"/>
              <a:t>P</a:t>
            </a:r>
            <a:r>
              <a:rPr lang="it-IT" sz="1000" dirty="0" smtClean="0"/>
              <a:t>  C-</a:t>
            </a:r>
            <a:endParaRPr lang="it-IT" sz="1000" dirty="0"/>
          </a:p>
        </p:txBody>
      </p:sp>
      <p:sp>
        <p:nvSpPr>
          <p:cNvPr id="46" name="TextBox 45"/>
          <p:cNvSpPr txBox="1"/>
          <p:nvPr/>
        </p:nvSpPr>
        <p:spPr>
          <a:xfrm>
            <a:off x="6172727" y="5212518"/>
            <a:ext cx="484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1/29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72727" y="4452349"/>
            <a:ext cx="569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27/29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72727" y="2818030"/>
            <a:ext cx="569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29/29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72727" y="3682395"/>
            <a:ext cx="484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5</a:t>
            </a:r>
            <a:r>
              <a:rPr lang="en-US" sz="1200" dirty="0" smtClean="0">
                <a:latin typeface="Arial"/>
                <a:cs typeface="Arial"/>
              </a:rPr>
              <a:t>/29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9561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73</Words>
  <Application>Microsoft Macintosh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GG Lab</dc:creator>
  <cp:lastModifiedBy>GG Lab</cp:lastModifiedBy>
  <cp:revision>65</cp:revision>
  <dcterms:created xsi:type="dcterms:W3CDTF">2016-05-03T15:37:52Z</dcterms:created>
  <dcterms:modified xsi:type="dcterms:W3CDTF">2016-07-05T07:01:12Z</dcterms:modified>
</cp:coreProperties>
</file>