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1" r:id="rId2"/>
  </p:sldIdLst>
  <p:sldSz cx="6858000" cy="9906000" type="A4"/>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08" autoAdjust="0"/>
    <p:restoredTop sz="94660"/>
  </p:normalViewPr>
  <p:slideViewPr>
    <p:cSldViewPr snapToGrid="0">
      <p:cViewPr>
        <p:scale>
          <a:sx n="130" d="100"/>
          <a:sy n="130" d="100"/>
        </p:scale>
        <p:origin x="56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037800-8E96-4C68-841B-69E739FA5B5B}" type="datetimeFigureOut">
              <a:rPr lang="es-ES" smtClean="0"/>
              <a:t>9/6/19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3848623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037800-8E96-4C68-841B-69E739FA5B5B}" type="datetimeFigureOut">
              <a:rPr lang="es-ES" smtClean="0"/>
              <a:t>9/6/19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3906801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037800-8E96-4C68-841B-69E739FA5B5B}" type="datetimeFigureOut">
              <a:rPr lang="es-ES" smtClean="0"/>
              <a:t>9/6/19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3447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037800-8E96-4C68-841B-69E739FA5B5B}" type="datetimeFigureOut">
              <a:rPr lang="es-ES" smtClean="0"/>
              <a:t>9/6/19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1989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037800-8E96-4C68-841B-69E739FA5B5B}" type="datetimeFigureOut">
              <a:rPr lang="es-ES" smtClean="0"/>
              <a:t>9/6/19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187020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037800-8E96-4C68-841B-69E739FA5B5B}" type="datetimeFigureOut">
              <a:rPr lang="es-ES" smtClean="0"/>
              <a:t>9/6/19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336121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F037800-8E96-4C68-841B-69E739FA5B5B}" type="datetimeFigureOut">
              <a:rPr lang="es-ES" smtClean="0"/>
              <a:t>9/6/19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449953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F037800-8E96-4C68-841B-69E739FA5B5B}" type="datetimeFigureOut">
              <a:rPr lang="es-ES" smtClean="0"/>
              <a:t>9/6/19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1385345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37800-8E96-4C68-841B-69E739FA5B5B}" type="datetimeFigureOut">
              <a:rPr lang="es-ES" smtClean="0"/>
              <a:t>9/6/19</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83816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F037800-8E96-4C68-841B-69E739FA5B5B}" type="datetimeFigureOut">
              <a:rPr lang="es-ES" smtClean="0"/>
              <a:t>9/6/19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216637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F037800-8E96-4C68-841B-69E739FA5B5B}" type="datetimeFigureOut">
              <a:rPr lang="es-ES" smtClean="0"/>
              <a:t>9/6/19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56302A7-FBB9-47FD-B8C6-D54F08F507FD}" type="slidenum">
              <a:rPr lang="es-ES" smtClean="0"/>
              <a:t>‹#›</a:t>
            </a:fld>
            <a:endParaRPr lang="es-ES"/>
          </a:p>
        </p:txBody>
      </p:sp>
    </p:spTree>
    <p:extLst>
      <p:ext uri="{BB962C8B-B14F-4D97-AF65-F5344CB8AC3E}">
        <p14:creationId xmlns:p14="http://schemas.microsoft.com/office/powerpoint/2010/main" val="308211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F037800-8E96-4C68-841B-69E739FA5B5B}" type="datetimeFigureOut">
              <a:rPr lang="es-ES" smtClean="0"/>
              <a:t>9/6/19</a:t>
            </a:fld>
            <a:endParaRPr lang="es-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56302A7-FBB9-47FD-B8C6-D54F08F507FD}" type="slidenum">
              <a:rPr lang="es-ES" smtClean="0"/>
              <a:t>‹#›</a:t>
            </a:fld>
            <a:endParaRPr lang="es-ES"/>
          </a:p>
        </p:txBody>
      </p:sp>
    </p:spTree>
    <p:extLst>
      <p:ext uri="{BB962C8B-B14F-4D97-AF65-F5344CB8AC3E}">
        <p14:creationId xmlns:p14="http://schemas.microsoft.com/office/powerpoint/2010/main" val="9703718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868530" y="664031"/>
            <a:ext cx="5120940" cy="2808000"/>
          </a:xfrm>
          <a:prstGeom prst="rect">
            <a:avLst/>
          </a:prstGeom>
        </p:spPr>
      </p:pic>
      <p:sp>
        <p:nvSpPr>
          <p:cNvPr id="5" name="Rectángulo 4"/>
          <p:cNvSpPr/>
          <p:nvPr/>
        </p:nvSpPr>
        <p:spPr>
          <a:xfrm>
            <a:off x="357809" y="3472031"/>
            <a:ext cx="6142382" cy="825995"/>
          </a:xfrm>
          <a:prstGeom prst="rect">
            <a:avLst/>
          </a:prstGeom>
        </p:spPr>
        <p:txBody>
          <a:bodyPr wrap="square">
            <a:spAutoFit/>
          </a:bodyPr>
          <a:lstStyle/>
          <a:p>
            <a:pPr algn="just">
              <a:lnSpc>
                <a:spcPct val="107000"/>
              </a:lnSpc>
              <a:spcAft>
                <a:spcPts val="800"/>
              </a:spcAft>
            </a:pPr>
            <a:r>
              <a:rPr lang="en-US" sz="900" b="1" dirty="0">
                <a:latin typeface="Times New Roman" panose="02020603050405020304" pitchFamily="18" charset="0"/>
                <a:ea typeface="Calibri" panose="020F0502020204030204" pitchFamily="34" charset="0"/>
                <a:cs typeface="Times New Roman" panose="02020603050405020304" pitchFamily="18" charset="0"/>
              </a:rPr>
              <a:t>Supplementary Figure 2. Schematic representation of the UVR damage and PAMM </a:t>
            </a:r>
            <a:r>
              <a:rPr lang="en-US" sz="900" b="1" dirty="0" err="1">
                <a:latin typeface="Times New Roman" panose="02020603050405020304" pitchFamily="18" charset="0"/>
                <a:ea typeface="Calibri" panose="020F0502020204030204" pitchFamily="34" charset="0"/>
                <a:cs typeface="Times New Roman" panose="02020603050405020304" pitchFamily="18" charset="0"/>
              </a:rPr>
              <a:t>MitoCeption</a:t>
            </a:r>
            <a:r>
              <a:rPr lang="en-US" sz="900" b="1" dirty="0">
                <a:latin typeface="Times New Roman" panose="02020603050405020304" pitchFamily="18" charset="0"/>
                <a:ea typeface="Calibri" panose="020F0502020204030204" pitchFamily="34" charset="0"/>
                <a:cs typeface="Times New Roman" panose="02020603050405020304" pitchFamily="18" charset="0"/>
              </a:rPr>
              <a:t> rescue of PBMCS. </a:t>
            </a:r>
            <a:r>
              <a:rPr lang="en-US" sz="900" dirty="0">
                <a:latin typeface="Times New Roman" panose="02020603050405020304" pitchFamily="18" charset="0"/>
                <a:ea typeface="Calibri" panose="020F0502020204030204" pitchFamily="34" charset="0"/>
                <a:cs typeface="Times New Roman" panose="02020603050405020304" pitchFamily="18" charset="0"/>
              </a:rPr>
              <a:t>Healthy PBMCs were exposed to UVC which increased cell mortality and p53 expression. Mitochondrial mass, </a:t>
            </a:r>
            <a:r>
              <a:rPr lang="en-US" sz="900" dirty="0" err="1">
                <a:latin typeface="Times New Roman" panose="02020603050405020304" pitchFamily="18" charset="0"/>
                <a:ea typeface="Calibri" panose="020F0502020204030204" pitchFamily="34" charset="0"/>
                <a:cs typeface="Times New Roman" panose="02020603050405020304" pitchFamily="18" charset="0"/>
              </a:rPr>
              <a:t>mtDNA</a:t>
            </a:r>
            <a:r>
              <a:rPr lang="en-US" sz="900" dirty="0">
                <a:latin typeface="Times New Roman" panose="02020603050405020304" pitchFamily="18" charset="0"/>
                <a:ea typeface="Calibri" panose="020F0502020204030204" pitchFamily="34" charset="0"/>
                <a:cs typeface="Times New Roman" panose="02020603050405020304" pitchFamily="18" charset="0"/>
              </a:rPr>
              <a:t>, metabolic activity, and ROS production decreased because of radiation. After MitoCeption with exogenous mitochondria from different donors, the cell profile reverted, such that mortality and p53 expression decreased, while mitochondrial mass, </a:t>
            </a:r>
            <a:r>
              <a:rPr lang="en-US" sz="900" dirty="0" err="1">
                <a:latin typeface="Times New Roman" panose="02020603050405020304" pitchFamily="18" charset="0"/>
                <a:ea typeface="Calibri" panose="020F0502020204030204" pitchFamily="34" charset="0"/>
                <a:cs typeface="Times New Roman" panose="02020603050405020304" pitchFamily="18" charset="0"/>
              </a:rPr>
              <a:t>mtDNA</a:t>
            </a:r>
            <a:r>
              <a:rPr lang="en-US" sz="900" dirty="0">
                <a:latin typeface="Times New Roman" panose="02020603050405020304" pitchFamily="18" charset="0"/>
                <a:ea typeface="Calibri" panose="020F0502020204030204" pitchFamily="34" charset="0"/>
                <a:cs typeface="Times New Roman" panose="02020603050405020304" pitchFamily="18" charset="0"/>
              </a:rPr>
              <a:t>, metabolic activity, and ROS production increased.</a:t>
            </a:r>
            <a:endParaRPr lang="es-EC" sz="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7621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2776</TotalTime>
  <Words>83</Words>
  <Application>Microsoft Macintosh PowerPoint</Application>
  <PresentationFormat>A4 Paper (210x297 mm)</PresentationFormat>
  <Paragraphs>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Andres Bernardo Caicedo Paliz</dc:creator>
  <cp:lastModifiedBy>Microsoft Office User</cp:lastModifiedBy>
  <cp:revision>69</cp:revision>
  <dcterms:created xsi:type="dcterms:W3CDTF">2018-07-23T21:50:29Z</dcterms:created>
  <dcterms:modified xsi:type="dcterms:W3CDTF">2019-06-10T01:22:07Z</dcterms:modified>
</cp:coreProperties>
</file>