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8"/>
  </p:notesMasterIdLst>
  <p:sldIdLst>
    <p:sldId id="257" r:id="rId2"/>
    <p:sldId id="258" r:id="rId3"/>
    <p:sldId id="260" r:id="rId4"/>
    <p:sldId id="261" r:id="rId5"/>
    <p:sldId id="259" r:id="rId6"/>
    <p:sldId id="264" r:id="rId7"/>
  </p:sldIdLst>
  <p:sldSz cx="155448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27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8" autoAdjust="0"/>
    <p:restoredTop sz="94660"/>
  </p:normalViewPr>
  <p:slideViewPr>
    <p:cSldViewPr snapToGrid="0">
      <p:cViewPr varScale="1">
        <p:scale>
          <a:sx n="83" d="100"/>
          <a:sy n="83" d="100"/>
        </p:scale>
        <p:origin x="224"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thesis\New%20folder%20(2)\f11%20.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D:\thesis\New%20folder%20(2)\f12.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5206692913385828"/>
          <c:y val="4.6296296296296294E-2"/>
          <c:w val="0.82015529308836399"/>
          <c:h val="0.74065616797900258"/>
        </c:manualLayout>
      </c:layout>
      <c:barChart>
        <c:barDir val="col"/>
        <c:grouping val="clustered"/>
        <c:varyColors val="0"/>
        <c:ser>
          <c:idx val="0"/>
          <c:order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1"/>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A04A-4AD3-BBB6-1059A7258B7E}"/>
              </c:ext>
            </c:extLst>
          </c:dPt>
          <c:dPt>
            <c:idx val="2"/>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A04A-4AD3-BBB6-1059A7258B7E}"/>
              </c:ext>
            </c:extLst>
          </c:dPt>
          <c:dPt>
            <c:idx val="3"/>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A04A-4AD3-BBB6-1059A7258B7E}"/>
              </c:ext>
            </c:extLst>
          </c:dPt>
          <c:errBars>
            <c:errBarType val="plus"/>
            <c:errValType val="stdErr"/>
            <c:noEndCap val="0"/>
            <c:spPr>
              <a:noFill/>
              <a:ln w="25400" cap="flat" cmpd="sng" algn="ctr">
                <a:solidFill>
                  <a:schemeClr val="tx2">
                    <a:lumMod val="50000"/>
                  </a:schemeClr>
                </a:solidFill>
                <a:round/>
              </a:ln>
              <a:effectLst/>
            </c:spPr>
          </c:errBars>
          <c:cat>
            <c:strRef>
              <c:f>'icp concentration'!$B$25:$B$29</c:f>
              <c:strCache>
                <c:ptCount val="5"/>
                <c:pt idx="0">
                  <c:v>1mM</c:v>
                </c:pt>
                <c:pt idx="1">
                  <c:v>2mM</c:v>
                </c:pt>
                <c:pt idx="2">
                  <c:v>3mM</c:v>
                </c:pt>
                <c:pt idx="3">
                  <c:v>4mM</c:v>
                </c:pt>
                <c:pt idx="4">
                  <c:v>5Mm</c:v>
                </c:pt>
              </c:strCache>
            </c:strRef>
          </c:cat>
          <c:val>
            <c:numRef>
              <c:f>'icp concentration'!$C$25:$C$29</c:f>
              <c:numCache>
                <c:formatCode>General</c:formatCode>
                <c:ptCount val="5"/>
                <c:pt idx="0">
                  <c:v>0.94256361899999996</c:v>
                </c:pt>
                <c:pt idx="1">
                  <c:v>0.97577335799999998</c:v>
                </c:pt>
                <c:pt idx="2">
                  <c:v>0.98508632399999996</c:v>
                </c:pt>
                <c:pt idx="3">
                  <c:v>0.99288891499999998</c:v>
                </c:pt>
                <c:pt idx="4">
                  <c:v>0.99296996000000004</c:v>
                </c:pt>
              </c:numCache>
            </c:numRef>
          </c:val>
          <c:extLst>
            <c:ext xmlns:c16="http://schemas.microsoft.com/office/drawing/2014/chart" uri="{C3380CC4-5D6E-409C-BE32-E72D297353CC}">
              <c16:uniqueId val="{00000006-A04A-4AD3-BBB6-1059A7258B7E}"/>
            </c:ext>
          </c:extLst>
        </c:ser>
        <c:dLbls>
          <c:showLegendKey val="0"/>
          <c:showVal val="0"/>
          <c:showCatName val="0"/>
          <c:showSerName val="0"/>
          <c:showPercent val="0"/>
          <c:showBubbleSize val="0"/>
        </c:dLbls>
        <c:gapWidth val="100"/>
        <c:overlap val="-24"/>
        <c:axId val="477780200"/>
        <c:axId val="477775104"/>
      </c:barChart>
      <c:catAx>
        <c:axId val="477780200"/>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050" b="1"/>
                  <a:t>Concentration of precursor (Mm)</a:t>
                </a:r>
              </a:p>
            </c:rich>
          </c:tx>
          <c:layout>
            <c:manualLayout>
              <c:xMode val="edge"/>
              <c:yMode val="edge"/>
              <c:x val="0.379484908136483"/>
              <c:y val="0.8843285214348206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crossAx val="477775104"/>
        <c:crosses val="autoZero"/>
        <c:auto val="1"/>
        <c:lblAlgn val="ctr"/>
        <c:lblOffset val="100"/>
        <c:noMultiLvlLbl val="0"/>
      </c:catAx>
      <c:valAx>
        <c:axId val="477775104"/>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050" b="1"/>
                  <a:t>Reduction Rate</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crossAx val="477780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EG"/>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3238648293963251"/>
          <c:y val="0.11356481481481481"/>
          <c:w val="0.86761351706036749"/>
          <c:h val="0.70959135316418775"/>
        </c:manualLayout>
      </c:layout>
      <c:barChart>
        <c:barDir val="col"/>
        <c:grouping val="clustered"/>
        <c:varyColors val="0"/>
        <c:ser>
          <c:idx val="0"/>
          <c:order val="0"/>
          <c:tx>
            <c:strRef>
              <c:f>Sheet1!$J$24</c:f>
              <c:strCache>
                <c:ptCount val="1"/>
                <c:pt idx="0">
                  <c:v> R.R</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solidFill>
                <a:srgbClr val="DD27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385A-47BC-A45F-5FDE58A90663}"/>
              </c:ext>
            </c:extLst>
          </c:dPt>
          <c:dPt>
            <c:idx val="1"/>
            <c:invertIfNegative val="0"/>
            <c:bubble3D val="0"/>
            <c:spPr>
              <a:solidFill>
                <a:srgbClr val="DD27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385A-47BC-A45F-5FDE58A90663}"/>
              </c:ext>
            </c:extLst>
          </c:dPt>
          <c:dPt>
            <c:idx val="2"/>
            <c:invertIfNegative val="0"/>
            <c:bubble3D val="0"/>
            <c:spPr>
              <a:solidFill>
                <a:srgbClr val="DD27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385A-47BC-A45F-5FDE58A90663}"/>
              </c:ext>
            </c:extLst>
          </c:dPt>
          <c:dPt>
            <c:idx val="3"/>
            <c:invertIfNegative val="0"/>
            <c:bubble3D val="0"/>
            <c:spPr>
              <a:solidFill>
                <a:srgbClr val="DD27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385A-47BC-A45F-5FDE58A90663}"/>
              </c:ext>
            </c:extLst>
          </c:dPt>
          <c:dPt>
            <c:idx val="4"/>
            <c:invertIfNegative val="0"/>
            <c:bubble3D val="0"/>
            <c:spPr>
              <a:solidFill>
                <a:srgbClr val="DD27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385A-47BC-A45F-5FDE58A90663}"/>
              </c:ext>
            </c:extLst>
          </c:dPt>
          <c:errBars>
            <c:errBarType val="plus"/>
            <c:errValType val="stdErr"/>
            <c:noEndCap val="0"/>
            <c:spPr>
              <a:noFill/>
              <a:ln w="25400" cap="flat" cmpd="sng" algn="ctr">
                <a:solidFill>
                  <a:schemeClr val="accent3">
                    <a:lumMod val="75000"/>
                  </a:schemeClr>
                </a:solidFill>
                <a:round/>
              </a:ln>
              <a:effectLst/>
            </c:spPr>
          </c:errBars>
          <c:cat>
            <c:strRef>
              <c:f>Sheet1!$I$25:$I$29</c:f>
              <c:strCache>
                <c:ptCount val="5"/>
                <c:pt idx="0">
                  <c:v>30℃</c:v>
                </c:pt>
                <c:pt idx="1">
                  <c:v>40℃</c:v>
                </c:pt>
                <c:pt idx="2">
                  <c:v>50℃</c:v>
                </c:pt>
                <c:pt idx="3">
                  <c:v>60℃</c:v>
                </c:pt>
                <c:pt idx="4">
                  <c:v>70℃</c:v>
                </c:pt>
              </c:strCache>
            </c:strRef>
          </c:cat>
          <c:val>
            <c:numRef>
              <c:f>Sheet1!$J$25:$J$29</c:f>
              <c:numCache>
                <c:formatCode>@</c:formatCode>
                <c:ptCount val="5"/>
                <c:pt idx="0">
                  <c:v>0.9858041810704391</c:v>
                </c:pt>
                <c:pt idx="1">
                  <c:v>0.98685199982578709</c:v>
                </c:pt>
                <c:pt idx="2">
                  <c:v>0.99296996030487017</c:v>
                </c:pt>
                <c:pt idx="3">
                  <c:v>0.99811845332308025</c:v>
                </c:pt>
                <c:pt idx="4">
                  <c:v>0.99030473931012086</c:v>
                </c:pt>
              </c:numCache>
            </c:numRef>
          </c:val>
          <c:extLst>
            <c:ext xmlns:c16="http://schemas.microsoft.com/office/drawing/2014/chart" uri="{C3380CC4-5D6E-409C-BE32-E72D297353CC}">
              <c16:uniqueId val="{0000000A-385A-47BC-A45F-5FDE58A90663}"/>
            </c:ext>
          </c:extLst>
        </c:ser>
        <c:dLbls>
          <c:showLegendKey val="0"/>
          <c:showVal val="0"/>
          <c:showCatName val="0"/>
          <c:showSerName val="0"/>
          <c:showPercent val="0"/>
          <c:showBubbleSize val="0"/>
        </c:dLbls>
        <c:gapWidth val="100"/>
        <c:overlap val="-24"/>
        <c:axId val="477779024"/>
        <c:axId val="477777848"/>
      </c:barChart>
      <c:catAx>
        <c:axId val="477779024"/>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050" b="1"/>
                  <a:t>Temperature</a:t>
                </a:r>
                <a:r>
                  <a:rPr lang="en-US" sz="1050" b="1" baseline="0"/>
                  <a:t> (</a:t>
                </a:r>
                <a:r>
                  <a:rPr lang="en-US" sz="1050" b="1" baseline="0">
                    <a:latin typeface="Times New Roman" panose="02020603050405020304" pitchFamily="18" charset="0"/>
                    <a:cs typeface="Times New Roman" panose="02020603050405020304" pitchFamily="18" charset="0"/>
                  </a:rPr>
                  <a:t>℃)</a:t>
                </a:r>
                <a:endParaRPr lang="en-US" sz="1050" b="1"/>
              </a:p>
            </c:rich>
          </c:tx>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title>
        <c:numFmt formatCode="0" sourceLinked="0"/>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crossAx val="477777848"/>
        <c:crosses val="autoZero"/>
        <c:auto val="1"/>
        <c:lblAlgn val="ctr"/>
        <c:lblOffset val="100"/>
        <c:noMultiLvlLbl val="0"/>
      </c:catAx>
      <c:valAx>
        <c:axId val="477777848"/>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050" b="1"/>
                  <a:t>Reduction</a:t>
                </a:r>
                <a:r>
                  <a:rPr lang="en-US" sz="1050" b="1" baseline="0"/>
                  <a:t> Rate</a:t>
                </a:r>
                <a:endParaRPr lang="en-US" sz="1050" b="1"/>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title>
        <c:numFmt formatCode="@"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EG"/>
          </a:p>
        </c:txPr>
        <c:crossAx val="4777790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EG"/>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rawings/drawing1.xml><?xml version="1.0" encoding="utf-8"?>
<c:userShapes xmlns:c="http://schemas.openxmlformats.org/drawingml/2006/chart">
  <cdr:relSizeAnchor xmlns:cdr="http://schemas.openxmlformats.org/drawingml/2006/chartDrawing">
    <cdr:from>
      <cdr:x>0.15333</cdr:x>
      <cdr:y>0.47222</cdr:y>
    </cdr:from>
    <cdr:to>
      <cdr:x>0.20167</cdr:x>
      <cdr:y>0.5</cdr:y>
    </cdr:to>
    <cdr:sp macro="" textlink="">
      <cdr:nvSpPr>
        <cdr:cNvPr id="2" name="TextBox 1"/>
        <cdr:cNvSpPr txBox="1"/>
      </cdr:nvSpPr>
      <cdr:spPr>
        <a:xfrm xmlns:a="http://schemas.openxmlformats.org/drawingml/2006/main">
          <a:off x="701040" y="1295400"/>
          <a:ext cx="220980" cy="76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a</a:t>
          </a:r>
          <a:endParaRPr lang="ar-EG" sz="1100"/>
        </a:p>
      </cdr:txBody>
    </cdr:sp>
  </cdr:relSizeAnchor>
  <cdr:relSizeAnchor xmlns:cdr="http://schemas.openxmlformats.org/drawingml/2006/chartDrawing">
    <cdr:from>
      <cdr:x>0.20333</cdr:x>
      <cdr:y>0.39722</cdr:y>
    </cdr:from>
    <cdr:to>
      <cdr:x>0.25</cdr:x>
      <cdr:y>0.46944</cdr:y>
    </cdr:to>
    <cdr:sp macro="" textlink="">
      <cdr:nvSpPr>
        <cdr:cNvPr id="3" name="TextBox 2"/>
        <cdr:cNvSpPr txBox="1"/>
      </cdr:nvSpPr>
      <cdr:spPr>
        <a:xfrm xmlns:a="http://schemas.openxmlformats.org/drawingml/2006/main">
          <a:off x="929640" y="1089660"/>
          <a:ext cx="213360" cy="19812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d</a:t>
          </a:r>
          <a:endParaRPr lang="ar-EG" sz="1100"/>
        </a:p>
      </cdr:txBody>
    </cdr:sp>
  </cdr:relSizeAnchor>
  <cdr:relSizeAnchor xmlns:cdr="http://schemas.openxmlformats.org/drawingml/2006/chartDrawing">
    <cdr:from>
      <cdr:x>0.37333</cdr:x>
      <cdr:y>0.19444</cdr:y>
    </cdr:from>
    <cdr:to>
      <cdr:x>0.43333</cdr:x>
      <cdr:y>0.21944</cdr:y>
    </cdr:to>
    <cdr:sp macro="" textlink="">
      <cdr:nvSpPr>
        <cdr:cNvPr id="4" name="TextBox 3"/>
        <cdr:cNvSpPr txBox="1"/>
      </cdr:nvSpPr>
      <cdr:spPr>
        <a:xfrm xmlns:a="http://schemas.openxmlformats.org/drawingml/2006/main">
          <a:off x="1706880" y="533400"/>
          <a:ext cx="274320" cy="6858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c</a:t>
          </a:r>
          <a:endParaRPr lang="ar-EG" sz="1100"/>
        </a:p>
      </cdr:txBody>
    </cdr:sp>
  </cdr:relSizeAnchor>
  <cdr:relSizeAnchor xmlns:cdr="http://schemas.openxmlformats.org/drawingml/2006/chartDrawing">
    <cdr:from>
      <cdr:x>0.36833</cdr:x>
      <cdr:y>0.15278</cdr:y>
    </cdr:from>
    <cdr:to>
      <cdr:x>0.425</cdr:x>
      <cdr:y>0.26389</cdr:y>
    </cdr:to>
    <cdr:sp macro="" textlink="">
      <cdr:nvSpPr>
        <cdr:cNvPr id="5" name="TextBox 4"/>
        <cdr:cNvSpPr txBox="1"/>
      </cdr:nvSpPr>
      <cdr:spPr>
        <a:xfrm xmlns:a="http://schemas.openxmlformats.org/drawingml/2006/main">
          <a:off x="1684020" y="419100"/>
          <a:ext cx="259080" cy="3048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c</a:t>
          </a:r>
          <a:endParaRPr lang="ar-EG" sz="1100"/>
        </a:p>
      </cdr:txBody>
    </cdr:sp>
  </cdr:relSizeAnchor>
  <cdr:relSizeAnchor xmlns:cdr="http://schemas.openxmlformats.org/drawingml/2006/chartDrawing">
    <cdr:from>
      <cdr:x>0.535</cdr:x>
      <cdr:y>0.08056</cdr:y>
    </cdr:from>
    <cdr:to>
      <cdr:x>0.59833</cdr:x>
      <cdr:y>0.18333</cdr:y>
    </cdr:to>
    <cdr:sp macro="" textlink="">
      <cdr:nvSpPr>
        <cdr:cNvPr id="6" name="TextBox 5"/>
        <cdr:cNvSpPr txBox="1"/>
      </cdr:nvSpPr>
      <cdr:spPr>
        <a:xfrm xmlns:a="http://schemas.openxmlformats.org/drawingml/2006/main">
          <a:off x="2446020" y="220980"/>
          <a:ext cx="289560" cy="28194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b</a:t>
          </a:r>
          <a:endParaRPr lang="ar-EG" sz="1100"/>
        </a:p>
      </cdr:txBody>
    </cdr:sp>
  </cdr:relSizeAnchor>
  <cdr:relSizeAnchor xmlns:cdr="http://schemas.openxmlformats.org/drawingml/2006/chartDrawing">
    <cdr:from>
      <cdr:x>0.69667</cdr:x>
      <cdr:y>0.02778</cdr:y>
    </cdr:from>
    <cdr:to>
      <cdr:x>0.79</cdr:x>
      <cdr:y>0.11389</cdr:y>
    </cdr:to>
    <cdr:sp macro="" textlink="">
      <cdr:nvSpPr>
        <cdr:cNvPr id="7" name="TextBox 6"/>
        <cdr:cNvSpPr txBox="1"/>
      </cdr:nvSpPr>
      <cdr:spPr>
        <a:xfrm xmlns:a="http://schemas.openxmlformats.org/drawingml/2006/main">
          <a:off x="3185160" y="76200"/>
          <a:ext cx="426720" cy="23622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a</a:t>
          </a:r>
          <a:endParaRPr lang="ar-EG" sz="1100"/>
        </a:p>
      </cdr:txBody>
    </cdr:sp>
  </cdr:relSizeAnchor>
  <cdr:relSizeAnchor xmlns:cdr="http://schemas.openxmlformats.org/drawingml/2006/chartDrawing">
    <cdr:from>
      <cdr:x>0.86333</cdr:x>
      <cdr:y>0.02222</cdr:y>
    </cdr:from>
    <cdr:to>
      <cdr:x>0.935</cdr:x>
      <cdr:y>0.10278</cdr:y>
    </cdr:to>
    <cdr:sp macro="" textlink="">
      <cdr:nvSpPr>
        <cdr:cNvPr id="8" name="TextBox 7"/>
        <cdr:cNvSpPr txBox="1"/>
      </cdr:nvSpPr>
      <cdr:spPr>
        <a:xfrm xmlns:a="http://schemas.openxmlformats.org/drawingml/2006/main">
          <a:off x="3947160" y="60960"/>
          <a:ext cx="327660" cy="22098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a</a:t>
          </a:r>
          <a:endParaRPr lang="ar-EG" sz="1100"/>
        </a:p>
      </cdr:txBody>
    </cdr:sp>
  </cdr:relSizeAnchor>
  <cdr:relSizeAnchor xmlns:cdr="http://schemas.openxmlformats.org/drawingml/2006/chartDrawing">
    <cdr:from>
      <cdr:x>0.01</cdr:x>
      <cdr:y>0.00833</cdr:y>
    </cdr:from>
    <cdr:to>
      <cdr:x>0.09</cdr:x>
      <cdr:y>0.1</cdr:y>
    </cdr:to>
    <cdr:sp macro="" textlink="">
      <cdr:nvSpPr>
        <cdr:cNvPr id="9" name="TextBox 8"/>
        <cdr:cNvSpPr txBox="1"/>
      </cdr:nvSpPr>
      <cdr:spPr>
        <a:xfrm xmlns:a="http://schemas.openxmlformats.org/drawingml/2006/main">
          <a:off x="45720" y="22860"/>
          <a:ext cx="365760" cy="25146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(a)</a:t>
          </a:r>
          <a:endParaRPr lang="ar-EG" sz="1100"/>
        </a:p>
      </cdr:txBody>
    </cdr:sp>
  </cdr:relSizeAnchor>
</c:userShapes>
</file>

<file path=ppt/drawings/drawing2.xml><?xml version="1.0" encoding="utf-8"?>
<c:userShapes xmlns:c="http://schemas.openxmlformats.org/drawingml/2006/chart">
  <cdr:relSizeAnchor xmlns:cdr="http://schemas.openxmlformats.org/drawingml/2006/chartDrawing">
    <cdr:from>
      <cdr:x>0.19333</cdr:x>
      <cdr:y>0.43333</cdr:y>
    </cdr:from>
    <cdr:to>
      <cdr:x>0.25333</cdr:x>
      <cdr:y>0.525</cdr:y>
    </cdr:to>
    <cdr:sp macro="" textlink="">
      <cdr:nvSpPr>
        <cdr:cNvPr id="2" name="TextBox 1"/>
        <cdr:cNvSpPr txBox="1"/>
      </cdr:nvSpPr>
      <cdr:spPr>
        <a:xfrm xmlns:a="http://schemas.openxmlformats.org/drawingml/2006/main">
          <a:off x="883920" y="1188720"/>
          <a:ext cx="274320" cy="25146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c</a:t>
          </a:r>
          <a:endParaRPr lang="ar-EG" sz="1100"/>
        </a:p>
      </cdr:txBody>
    </cdr:sp>
  </cdr:relSizeAnchor>
  <cdr:relSizeAnchor xmlns:cdr="http://schemas.openxmlformats.org/drawingml/2006/chartDrawing">
    <cdr:from>
      <cdr:x>0.36667</cdr:x>
      <cdr:y>0.40833</cdr:y>
    </cdr:from>
    <cdr:to>
      <cdr:x>0.43667</cdr:x>
      <cdr:y>0.50278</cdr:y>
    </cdr:to>
    <cdr:sp macro="" textlink="">
      <cdr:nvSpPr>
        <cdr:cNvPr id="3" name="TextBox 2"/>
        <cdr:cNvSpPr txBox="1"/>
      </cdr:nvSpPr>
      <cdr:spPr>
        <a:xfrm xmlns:a="http://schemas.openxmlformats.org/drawingml/2006/main">
          <a:off x="1676400" y="1120140"/>
          <a:ext cx="320040" cy="25908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c</a:t>
          </a:r>
          <a:endParaRPr lang="ar-EG" sz="1100"/>
        </a:p>
      </cdr:txBody>
    </cdr:sp>
  </cdr:relSizeAnchor>
  <cdr:relSizeAnchor xmlns:cdr="http://schemas.openxmlformats.org/drawingml/2006/chartDrawing">
    <cdr:from>
      <cdr:x>0.54167</cdr:x>
      <cdr:y>0.26944</cdr:y>
    </cdr:from>
    <cdr:to>
      <cdr:x>0.60167</cdr:x>
      <cdr:y>0.34722</cdr:y>
    </cdr:to>
    <cdr:sp macro="" textlink="">
      <cdr:nvSpPr>
        <cdr:cNvPr id="4" name="TextBox 3"/>
        <cdr:cNvSpPr txBox="1"/>
      </cdr:nvSpPr>
      <cdr:spPr>
        <a:xfrm xmlns:a="http://schemas.openxmlformats.org/drawingml/2006/main">
          <a:off x="2476500" y="739140"/>
          <a:ext cx="274320" cy="21336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b</a:t>
          </a:r>
          <a:endParaRPr lang="ar-EG" sz="1100"/>
        </a:p>
      </cdr:txBody>
    </cdr:sp>
  </cdr:relSizeAnchor>
  <cdr:relSizeAnchor xmlns:cdr="http://schemas.openxmlformats.org/drawingml/2006/chartDrawing">
    <cdr:from>
      <cdr:x>0.71333</cdr:x>
      <cdr:y>0.14167</cdr:y>
    </cdr:from>
    <cdr:to>
      <cdr:x>0.81</cdr:x>
      <cdr:y>0.225</cdr:y>
    </cdr:to>
    <cdr:sp macro="" textlink="">
      <cdr:nvSpPr>
        <cdr:cNvPr id="5" name="TextBox 4"/>
        <cdr:cNvSpPr txBox="1"/>
      </cdr:nvSpPr>
      <cdr:spPr>
        <a:xfrm xmlns:a="http://schemas.openxmlformats.org/drawingml/2006/main">
          <a:off x="3261360" y="388620"/>
          <a:ext cx="441960" cy="2286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a</a:t>
          </a:r>
          <a:endParaRPr lang="ar-EG" sz="1100"/>
        </a:p>
      </cdr:txBody>
    </cdr:sp>
  </cdr:relSizeAnchor>
  <cdr:relSizeAnchor xmlns:cdr="http://schemas.openxmlformats.org/drawingml/2006/chartDrawing">
    <cdr:from>
      <cdr:x>0.88833</cdr:x>
      <cdr:y>0.33056</cdr:y>
    </cdr:from>
    <cdr:to>
      <cdr:x>0.94833</cdr:x>
      <cdr:y>0.40278</cdr:y>
    </cdr:to>
    <cdr:sp macro="" textlink="">
      <cdr:nvSpPr>
        <cdr:cNvPr id="6" name="TextBox 5"/>
        <cdr:cNvSpPr txBox="1"/>
      </cdr:nvSpPr>
      <cdr:spPr>
        <a:xfrm xmlns:a="http://schemas.openxmlformats.org/drawingml/2006/main">
          <a:off x="4061460" y="906780"/>
          <a:ext cx="274320" cy="19812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100"/>
            <a:t>b</a:t>
          </a:r>
          <a:endParaRPr lang="ar-EG"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197EE81-DAC7-44EB-8F7C-D03473B1523B}" type="datetimeFigureOut">
              <a:rPr lang="ar-EG" smtClean="0"/>
              <a:t>9‏/7‏/1445</a:t>
            </a:fld>
            <a:endParaRPr lang="ar-EG"/>
          </a:p>
        </p:txBody>
      </p:sp>
      <p:sp>
        <p:nvSpPr>
          <p:cNvPr id="4" name="Slide Image Placeholder 3"/>
          <p:cNvSpPr>
            <a:spLocks noGrp="1" noRot="1" noChangeAspect="1"/>
          </p:cNvSpPr>
          <p:nvPr>
            <p:ph type="sldImg" idx="2"/>
          </p:nvPr>
        </p:nvSpPr>
        <p:spPr>
          <a:xfrm>
            <a:off x="514350" y="1143000"/>
            <a:ext cx="5829300" cy="30861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082B0DCC-6384-4AD4-B815-E1DCFB259B8F}" type="slidenum">
              <a:rPr lang="ar-EG" smtClean="0"/>
              <a:t>‹#›</a:t>
            </a:fld>
            <a:endParaRPr lang="ar-EG"/>
          </a:p>
        </p:txBody>
      </p:sp>
    </p:spTree>
    <p:extLst>
      <p:ext uri="{BB962C8B-B14F-4D97-AF65-F5344CB8AC3E}">
        <p14:creationId xmlns:p14="http://schemas.microsoft.com/office/powerpoint/2010/main" val="8203988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2C57781B-F6B1-4ED7-B6BB-476BFA2BAF03}" type="slidenum">
              <a:rPr lang="ar-EG" smtClean="0"/>
              <a:t>6</a:t>
            </a:fld>
            <a:endParaRPr lang="ar-EG"/>
          </a:p>
        </p:txBody>
      </p:sp>
    </p:spTree>
    <p:extLst>
      <p:ext uri="{BB962C8B-B14F-4D97-AF65-F5344CB8AC3E}">
        <p14:creationId xmlns:p14="http://schemas.microsoft.com/office/powerpoint/2010/main" val="1459844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3100" y="1346836"/>
            <a:ext cx="116586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943100" y="4322446"/>
            <a:ext cx="116586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78D3C2-8698-43BC-9C22-1C3402904774}" type="datetimeFigureOut">
              <a:rPr lang="ar-EG" smtClean="0"/>
              <a:t>9‏/7‏/1445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2200887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D3C2-8698-43BC-9C22-1C3402904774}" type="datetimeFigureOut">
              <a:rPr lang="ar-EG" smtClean="0"/>
              <a:t>9‏/7‏/1445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24531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24247" y="438150"/>
            <a:ext cx="3351848"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8705" y="438150"/>
            <a:ext cx="9861233"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D3C2-8698-43BC-9C22-1C3402904774}" type="datetimeFigureOut">
              <a:rPr lang="ar-EG" smtClean="0"/>
              <a:t>9‏/7‏/1445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76881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D3C2-8698-43BC-9C22-1C3402904774}" type="datetimeFigureOut">
              <a:rPr lang="ar-EG" smtClean="0"/>
              <a:t>9‏/7‏/1445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248477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0609" y="2051686"/>
            <a:ext cx="1340739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1060609" y="5507356"/>
            <a:ext cx="1340739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78D3C2-8698-43BC-9C22-1C3402904774}" type="datetimeFigureOut">
              <a:rPr lang="ar-EG" smtClean="0"/>
              <a:t>9‏/7‏/1445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2014785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8705" y="2190750"/>
            <a:ext cx="660654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69555" y="2190750"/>
            <a:ext cx="660654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78D3C2-8698-43BC-9C22-1C3402904774}" type="datetimeFigureOut">
              <a:rPr lang="ar-EG" smtClean="0"/>
              <a:t>9‏/7‏/1445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367047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70730" y="438150"/>
            <a:ext cx="1340739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70731" y="2017396"/>
            <a:ext cx="6576178"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70731" y="3006090"/>
            <a:ext cx="6576178"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69555" y="2017396"/>
            <a:ext cx="6608565"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869555" y="3006090"/>
            <a:ext cx="6608565"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78D3C2-8698-43BC-9C22-1C3402904774}" type="datetimeFigureOut">
              <a:rPr lang="ar-EG" smtClean="0"/>
              <a:t>9‏/7‏/1445</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162974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78D3C2-8698-43BC-9C22-1C3402904774}" type="datetimeFigureOut">
              <a:rPr lang="ar-EG" smtClean="0"/>
              <a:t>9‏/7‏/1445</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4157167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78D3C2-8698-43BC-9C22-1C3402904774}" type="datetimeFigureOut">
              <a:rPr lang="ar-EG" smtClean="0"/>
              <a:t>9‏/7‏/1445</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1059594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548640"/>
            <a:ext cx="5013602"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608565" y="1184911"/>
            <a:ext cx="7869555"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0730" y="2468880"/>
            <a:ext cx="5013602"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B78D3C2-8698-43BC-9C22-1C3402904774}" type="datetimeFigureOut">
              <a:rPr lang="ar-EG" smtClean="0"/>
              <a:t>9‏/7‏/1445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1533010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548640"/>
            <a:ext cx="5013602"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608565" y="1184911"/>
            <a:ext cx="7869555"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70730" y="2468880"/>
            <a:ext cx="5013602"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B78D3C2-8698-43BC-9C22-1C3402904774}" type="datetimeFigureOut">
              <a:rPr lang="ar-EG" smtClean="0"/>
              <a:t>9‏/7‏/1445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A482ADD9-9E9A-49AB-929B-3C12C9C9560C}" type="slidenum">
              <a:rPr lang="ar-EG" smtClean="0"/>
              <a:t>‹#›</a:t>
            </a:fld>
            <a:endParaRPr lang="ar-EG"/>
          </a:p>
        </p:txBody>
      </p:sp>
    </p:spTree>
    <p:extLst>
      <p:ext uri="{BB962C8B-B14F-4D97-AF65-F5344CB8AC3E}">
        <p14:creationId xmlns:p14="http://schemas.microsoft.com/office/powerpoint/2010/main" val="402992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05" y="438150"/>
            <a:ext cx="1340739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8705" y="2190750"/>
            <a:ext cx="1340739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8705" y="7627621"/>
            <a:ext cx="349758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DB78D3C2-8698-43BC-9C22-1C3402904774}" type="datetimeFigureOut">
              <a:rPr lang="ar-EG" smtClean="0"/>
              <a:t>9‏/7‏/1445</a:t>
            </a:fld>
            <a:endParaRPr lang="ar-EG"/>
          </a:p>
        </p:txBody>
      </p:sp>
      <p:sp>
        <p:nvSpPr>
          <p:cNvPr id="5" name="Footer Placeholder 4"/>
          <p:cNvSpPr>
            <a:spLocks noGrp="1"/>
          </p:cNvSpPr>
          <p:nvPr>
            <p:ph type="ftr" sz="quarter" idx="3"/>
          </p:nvPr>
        </p:nvSpPr>
        <p:spPr>
          <a:xfrm>
            <a:off x="5149215" y="7627621"/>
            <a:ext cx="524637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10978515" y="7627621"/>
            <a:ext cx="349758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482ADD9-9E9A-49AB-929B-3C12C9C9560C}" type="slidenum">
              <a:rPr lang="ar-EG" smtClean="0"/>
              <a:t>‹#›</a:t>
            </a:fld>
            <a:endParaRPr lang="ar-EG"/>
          </a:p>
        </p:txBody>
      </p:sp>
    </p:spTree>
    <p:extLst>
      <p:ext uri="{BB962C8B-B14F-4D97-AF65-F5344CB8AC3E}">
        <p14:creationId xmlns:p14="http://schemas.microsoft.com/office/powerpoint/2010/main" val="2272541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mdpi.com/2218-1989/12/11/1102#B51-metabolites-12-01102" TargetMode="External"/><Relationship Id="rId2" Type="http://schemas.openxmlformats.org/officeDocument/2006/relationships/hyperlink" Target="https://www.mdpi.com/2218-1989/12/11/1102#B50-metabolites-12-0110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44959B-EEA8-F12A-32C5-8F50AB5ACEE7}"/>
              </a:ext>
            </a:extLst>
          </p:cNvPr>
          <p:cNvSpPr txBox="1"/>
          <p:nvPr/>
        </p:nvSpPr>
        <p:spPr>
          <a:xfrm>
            <a:off x="8958943" y="1761281"/>
            <a:ext cx="4572000" cy="2554545"/>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Figure S1</a:t>
            </a:r>
          </a:p>
          <a:p>
            <a:pPr algn="just" rtl="0"/>
            <a:r>
              <a:rPr lang="en-US" sz="1600" dirty="0">
                <a:latin typeface="Times New Roman" panose="02020603050405020304" pitchFamily="18" charset="0"/>
                <a:ea typeface="Calibri" panose="020F0502020204030204" pitchFamily="34" charset="0"/>
                <a:cs typeface="Arial" panose="020B0604020202020204" pitchFamily="34" charset="0"/>
              </a:rPr>
              <a:t>A maximum likelihood phylogenetic tree built using fragments of 16S rDNA from different bacterial strains. The phylogenetic tree is anchored using the homologous sequence of Escherichia coli NW_A26 in order to demonstrate the evolutionary relationships between the homologous sequences of</a:t>
            </a:r>
            <a:r>
              <a:rPr lang="en-US" sz="1600" dirty="0">
                <a:latin typeface="Calibri" panose="020F0502020204030204" pitchFamily="34" charset="0"/>
                <a:ea typeface="Calibri" panose="020F0502020204030204" pitchFamily="34" charset="0"/>
                <a:cs typeface="Arial" panose="020B0604020202020204" pitchFamily="34" charset="0"/>
              </a:rPr>
              <a:t> </a:t>
            </a:r>
            <a:r>
              <a:rPr lang="en-US" sz="1600" i="1" dirty="0">
                <a:latin typeface="Times New Roman" panose="02020603050405020304" pitchFamily="18" charset="0"/>
                <a:ea typeface="Calibri" panose="020F0502020204030204" pitchFamily="34" charset="0"/>
                <a:cs typeface="Arial" panose="020B0604020202020204" pitchFamily="34" charset="0"/>
              </a:rPr>
              <a:t>Streptomyces </a:t>
            </a:r>
            <a:r>
              <a:rPr lang="en-US" sz="1600" i="1" dirty="0" err="1">
                <a:latin typeface="Times New Roman" panose="02020603050405020304" pitchFamily="18" charset="0"/>
                <a:ea typeface="Calibri" panose="020F0502020204030204" pitchFamily="34" charset="0"/>
                <a:cs typeface="Arial" panose="020B0604020202020204" pitchFamily="34" charset="0"/>
              </a:rPr>
              <a:t>enissocaesilis</a:t>
            </a:r>
            <a:r>
              <a:rPr lang="en-US" sz="1600" i="1" dirty="0">
                <a:latin typeface="Times New Roman" panose="02020603050405020304" pitchFamily="18" charset="0"/>
                <a:ea typeface="Calibri" panose="020F0502020204030204" pitchFamily="34" charset="0"/>
                <a:cs typeface="Arial" panose="020B0604020202020204" pitchFamily="34" charset="0"/>
              </a:rPr>
              <a:t> </a:t>
            </a:r>
            <a:r>
              <a:rPr lang="en-US" sz="1600" dirty="0">
                <a:latin typeface="Times New Roman" panose="02020603050405020304" pitchFamily="18" charset="0"/>
                <a:ea typeface="Calibri" panose="020F0502020204030204" pitchFamily="34" charset="0"/>
                <a:cs typeface="Arial" panose="020B0604020202020204" pitchFamily="34" charset="0"/>
              </a:rPr>
              <a:t>BS1 16S rDNA. The </a:t>
            </a:r>
            <a:r>
              <a:rPr lang="en-US" sz="1600" dirty="0" err="1">
                <a:latin typeface="Times New Roman" panose="02020603050405020304" pitchFamily="18" charset="0"/>
                <a:ea typeface="Calibri" panose="020F0502020204030204" pitchFamily="34" charset="0"/>
                <a:cs typeface="Arial" panose="020B0604020202020204" pitchFamily="34" charset="0"/>
              </a:rPr>
              <a:t>iTOL</a:t>
            </a:r>
            <a:r>
              <a:rPr lang="en-US" sz="1600" dirty="0">
                <a:latin typeface="Times New Roman" panose="02020603050405020304" pitchFamily="18" charset="0"/>
                <a:ea typeface="Calibri" panose="020F0502020204030204" pitchFamily="34" charset="0"/>
                <a:cs typeface="Arial" panose="020B0604020202020204" pitchFamily="34" charset="0"/>
              </a:rPr>
              <a:t> (Interactive Tree of Life) website was utilized to display and visualize the downloaded phylogenetic trees.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4FAE6BA-5A35-AFD2-147E-4242254F92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543" y="108488"/>
            <a:ext cx="7772400" cy="7772400"/>
          </a:xfrm>
          <a:prstGeom prst="rect">
            <a:avLst/>
          </a:prstGeom>
        </p:spPr>
      </p:pic>
    </p:spTree>
    <p:extLst>
      <p:ext uri="{BB962C8B-B14F-4D97-AF65-F5344CB8AC3E}">
        <p14:creationId xmlns:p14="http://schemas.microsoft.com/office/powerpoint/2010/main" val="2604290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829D8A-D893-4CDA-6474-9AE66E6F79E5}"/>
              </a:ext>
            </a:extLst>
          </p:cNvPr>
          <p:cNvPicPr>
            <a:picLocks noChangeAspect="1"/>
          </p:cNvPicPr>
          <p:nvPr/>
        </p:nvPicPr>
        <p:blipFill>
          <a:blip r:embed="rId2"/>
          <a:stretch>
            <a:fillRect/>
          </a:stretch>
        </p:blipFill>
        <p:spPr>
          <a:xfrm>
            <a:off x="438793" y="5377543"/>
            <a:ext cx="4745015" cy="2852057"/>
          </a:xfrm>
          <a:prstGeom prst="rect">
            <a:avLst/>
          </a:prstGeom>
        </p:spPr>
      </p:pic>
      <p:pic>
        <p:nvPicPr>
          <p:cNvPr id="7" name="Picture 6">
            <a:extLst>
              <a:ext uri="{FF2B5EF4-FFF2-40B4-BE49-F238E27FC236}">
                <a16:creationId xmlns:a16="http://schemas.microsoft.com/office/drawing/2014/main" id="{1988227E-41AC-867C-9984-3F4C3910CBB2}"/>
              </a:ext>
            </a:extLst>
          </p:cNvPr>
          <p:cNvPicPr>
            <a:picLocks noChangeAspect="1"/>
          </p:cNvPicPr>
          <p:nvPr/>
        </p:nvPicPr>
        <p:blipFill>
          <a:blip r:embed="rId3"/>
          <a:stretch>
            <a:fillRect/>
          </a:stretch>
        </p:blipFill>
        <p:spPr>
          <a:xfrm>
            <a:off x="5263980" y="1655553"/>
            <a:ext cx="4316351" cy="2589811"/>
          </a:xfrm>
          <a:prstGeom prst="rect">
            <a:avLst/>
          </a:prstGeom>
        </p:spPr>
      </p:pic>
      <p:pic>
        <p:nvPicPr>
          <p:cNvPr id="15" name="Picture 14">
            <a:extLst>
              <a:ext uri="{FF2B5EF4-FFF2-40B4-BE49-F238E27FC236}">
                <a16:creationId xmlns:a16="http://schemas.microsoft.com/office/drawing/2014/main" id="{D8B193A9-2118-F44C-A786-852DB556650B}"/>
              </a:ext>
            </a:extLst>
          </p:cNvPr>
          <p:cNvPicPr>
            <a:picLocks noChangeAspect="1"/>
          </p:cNvPicPr>
          <p:nvPr/>
        </p:nvPicPr>
        <p:blipFill>
          <a:blip r:embed="rId4"/>
          <a:stretch>
            <a:fillRect/>
          </a:stretch>
        </p:blipFill>
        <p:spPr>
          <a:xfrm>
            <a:off x="9914479" y="1564512"/>
            <a:ext cx="4835744" cy="2901447"/>
          </a:xfrm>
          <a:prstGeom prst="rect">
            <a:avLst/>
          </a:prstGeom>
        </p:spPr>
      </p:pic>
      <p:pic>
        <p:nvPicPr>
          <p:cNvPr id="17" name="Picture 16">
            <a:extLst>
              <a:ext uri="{FF2B5EF4-FFF2-40B4-BE49-F238E27FC236}">
                <a16:creationId xmlns:a16="http://schemas.microsoft.com/office/drawing/2014/main" id="{91A04054-0788-D96C-87F7-C77CA8703E2A}"/>
              </a:ext>
            </a:extLst>
          </p:cNvPr>
          <p:cNvPicPr>
            <a:picLocks noChangeAspect="1"/>
          </p:cNvPicPr>
          <p:nvPr/>
        </p:nvPicPr>
        <p:blipFill>
          <a:blip r:embed="rId5"/>
          <a:stretch>
            <a:fillRect/>
          </a:stretch>
        </p:blipFill>
        <p:spPr>
          <a:xfrm>
            <a:off x="5342083" y="5377543"/>
            <a:ext cx="4572396" cy="2743438"/>
          </a:xfrm>
          <a:prstGeom prst="rect">
            <a:avLst/>
          </a:prstGeom>
        </p:spPr>
      </p:pic>
      <p:sp>
        <p:nvSpPr>
          <p:cNvPr id="18" name="TextBox 17">
            <a:extLst>
              <a:ext uri="{FF2B5EF4-FFF2-40B4-BE49-F238E27FC236}">
                <a16:creationId xmlns:a16="http://schemas.microsoft.com/office/drawing/2014/main" id="{3A6C1849-6C22-4CD1-6438-B00191F99C82}"/>
              </a:ext>
            </a:extLst>
          </p:cNvPr>
          <p:cNvSpPr txBox="1"/>
          <p:nvPr/>
        </p:nvSpPr>
        <p:spPr>
          <a:xfrm>
            <a:off x="357436" y="981424"/>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A</a:t>
            </a:r>
          </a:p>
        </p:txBody>
      </p:sp>
      <p:sp>
        <p:nvSpPr>
          <p:cNvPr id="19" name="TextBox 18">
            <a:extLst>
              <a:ext uri="{FF2B5EF4-FFF2-40B4-BE49-F238E27FC236}">
                <a16:creationId xmlns:a16="http://schemas.microsoft.com/office/drawing/2014/main" id="{D4CAD394-C1B1-3576-5A01-BC99B22DD339}"/>
              </a:ext>
            </a:extLst>
          </p:cNvPr>
          <p:cNvSpPr txBox="1"/>
          <p:nvPr/>
        </p:nvSpPr>
        <p:spPr>
          <a:xfrm>
            <a:off x="357436" y="4797298"/>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D</a:t>
            </a:r>
          </a:p>
        </p:txBody>
      </p:sp>
      <p:sp>
        <p:nvSpPr>
          <p:cNvPr id="20" name="TextBox 19">
            <a:extLst>
              <a:ext uri="{FF2B5EF4-FFF2-40B4-BE49-F238E27FC236}">
                <a16:creationId xmlns:a16="http://schemas.microsoft.com/office/drawing/2014/main" id="{470A02CA-78F3-ED07-0EB7-5495C28AEA73}"/>
              </a:ext>
            </a:extLst>
          </p:cNvPr>
          <p:cNvSpPr txBox="1"/>
          <p:nvPr/>
        </p:nvSpPr>
        <p:spPr>
          <a:xfrm>
            <a:off x="9824504" y="1035850"/>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C</a:t>
            </a:r>
          </a:p>
        </p:txBody>
      </p:sp>
      <p:sp>
        <p:nvSpPr>
          <p:cNvPr id="21" name="TextBox 20">
            <a:extLst>
              <a:ext uri="{FF2B5EF4-FFF2-40B4-BE49-F238E27FC236}">
                <a16:creationId xmlns:a16="http://schemas.microsoft.com/office/drawing/2014/main" id="{7FF327A6-1EBB-1E32-A823-50FC3B44AC6E}"/>
              </a:ext>
            </a:extLst>
          </p:cNvPr>
          <p:cNvSpPr txBox="1"/>
          <p:nvPr/>
        </p:nvSpPr>
        <p:spPr>
          <a:xfrm>
            <a:off x="5426415" y="1035850"/>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B</a:t>
            </a:r>
          </a:p>
        </p:txBody>
      </p:sp>
      <p:sp>
        <p:nvSpPr>
          <p:cNvPr id="22" name="TextBox 21">
            <a:extLst>
              <a:ext uri="{FF2B5EF4-FFF2-40B4-BE49-F238E27FC236}">
                <a16:creationId xmlns:a16="http://schemas.microsoft.com/office/drawing/2014/main" id="{6ED4368C-4593-2F97-C060-FFAE59653DBA}"/>
              </a:ext>
            </a:extLst>
          </p:cNvPr>
          <p:cNvSpPr txBox="1"/>
          <p:nvPr/>
        </p:nvSpPr>
        <p:spPr>
          <a:xfrm>
            <a:off x="9951130" y="4797298"/>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F</a:t>
            </a:r>
          </a:p>
        </p:txBody>
      </p:sp>
      <p:sp>
        <p:nvSpPr>
          <p:cNvPr id="23" name="TextBox 22">
            <a:extLst>
              <a:ext uri="{FF2B5EF4-FFF2-40B4-BE49-F238E27FC236}">
                <a16:creationId xmlns:a16="http://schemas.microsoft.com/office/drawing/2014/main" id="{966D2402-9476-AB58-4993-B725CCC2ADC6}"/>
              </a:ext>
            </a:extLst>
          </p:cNvPr>
          <p:cNvSpPr txBox="1"/>
          <p:nvPr/>
        </p:nvSpPr>
        <p:spPr>
          <a:xfrm>
            <a:off x="5426415" y="4797298"/>
            <a:ext cx="736600" cy="369332"/>
          </a:xfrm>
          <a:prstGeom prst="rect">
            <a:avLst/>
          </a:prstGeom>
          <a:noFill/>
          <a:ln>
            <a:solidFill>
              <a:schemeClr val="tx1">
                <a:lumMod val="50000"/>
                <a:lumOff val="50000"/>
              </a:schemeClr>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E</a:t>
            </a:r>
          </a:p>
        </p:txBody>
      </p:sp>
      <p:sp>
        <p:nvSpPr>
          <p:cNvPr id="26" name="TextBox 25">
            <a:extLst>
              <a:ext uri="{FF2B5EF4-FFF2-40B4-BE49-F238E27FC236}">
                <a16:creationId xmlns:a16="http://schemas.microsoft.com/office/drawing/2014/main" id="{3B46B999-28BD-FA7A-3AD1-09A59610E26B}"/>
              </a:ext>
            </a:extLst>
          </p:cNvPr>
          <p:cNvSpPr txBox="1"/>
          <p:nvPr/>
        </p:nvSpPr>
        <p:spPr>
          <a:xfrm>
            <a:off x="438792" y="185081"/>
            <a:ext cx="2164707" cy="400110"/>
          </a:xfrm>
          <a:prstGeom prst="rect">
            <a:avLst/>
          </a:prstGeom>
          <a:noFill/>
          <a:ln>
            <a:noFill/>
          </a:ln>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Figure S2</a:t>
            </a:r>
          </a:p>
        </p:txBody>
      </p:sp>
      <p:graphicFrame>
        <p:nvGraphicFramePr>
          <p:cNvPr id="16" name="Chart 15"/>
          <p:cNvGraphicFramePr>
            <a:graphicFrameLocks/>
          </p:cNvGraphicFramePr>
          <p:nvPr>
            <p:extLst>
              <p:ext uri="{D42A27DB-BD31-4B8C-83A1-F6EECF244321}">
                <p14:modId xmlns:p14="http://schemas.microsoft.com/office/powerpoint/2010/main" val="341855998"/>
              </p:ext>
            </p:extLst>
          </p:nvPr>
        </p:nvGraphicFramePr>
        <p:xfrm>
          <a:off x="691980" y="1405182"/>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Chart 23"/>
          <p:cNvGraphicFramePr>
            <a:graphicFrameLocks/>
          </p:cNvGraphicFramePr>
          <p:nvPr>
            <p:extLst>
              <p:ext uri="{D42A27DB-BD31-4B8C-83A1-F6EECF244321}">
                <p14:modId xmlns:p14="http://schemas.microsoft.com/office/powerpoint/2010/main" val="1744677152"/>
              </p:ext>
            </p:extLst>
          </p:nvPr>
        </p:nvGraphicFramePr>
        <p:xfrm>
          <a:off x="10192804" y="5377543"/>
          <a:ext cx="4572000" cy="2743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083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197E57-A7BB-FAC6-93D0-688A58A8791C}"/>
              </a:ext>
            </a:extLst>
          </p:cNvPr>
          <p:cNvSpPr txBox="1"/>
          <p:nvPr/>
        </p:nvSpPr>
        <p:spPr>
          <a:xfrm>
            <a:off x="492446" y="1048680"/>
            <a:ext cx="14559908" cy="3139321"/>
          </a:xfrm>
          <a:prstGeom prst="rect">
            <a:avLst/>
          </a:prstGeom>
          <a:noFill/>
          <a:ln>
            <a:noFill/>
          </a:ln>
        </p:spPr>
        <p:txBody>
          <a:bodyPr wrap="square" rtlCol="0">
            <a:spAutoFit/>
          </a:bodyPr>
          <a:lstStyle/>
          <a:p>
            <a:r>
              <a:rPr lang="en-US" sz="2400" b="1" dirty="0">
                <a:latin typeface="Times New Roman" panose="02020603050405020304" pitchFamily="18" charset="0"/>
                <a:cs typeface="Times New Roman" panose="02020603050405020304" pitchFamily="18" charset="0"/>
              </a:rPr>
              <a:t>Figure S2</a:t>
            </a:r>
          </a:p>
          <a:p>
            <a:pPr algn="just">
              <a:lnSpc>
                <a:spcPct val="150000"/>
              </a:lnSpc>
            </a:pPr>
            <a:r>
              <a:rPr lang="en-US" sz="2000" dirty="0">
                <a:effectLst/>
                <a:latin typeface="Times New Roman" panose="02020603050405020304" pitchFamily="18" charset="0"/>
                <a:ea typeface="Calibri" panose="020F0502020204030204" pitchFamily="34" charset="0"/>
                <a:cs typeface="Arial" panose="020B0604020202020204" pitchFamily="34" charset="0"/>
              </a:rPr>
              <a:t>Effect of different growth factors on the synthesis of silver nanoparticles expressed as reduction rate; (</a:t>
            </a:r>
            <a:r>
              <a:rPr lang="en-US" sz="2000" b="1" dirty="0">
                <a:effectLst/>
                <a:latin typeface="Times New Roman" panose="02020603050405020304" pitchFamily="18" charset="0"/>
                <a:ea typeface="Calibri" panose="020F0502020204030204" pitchFamily="34" charset="0"/>
                <a:cs typeface="Arial" panose="020B0604020202020204" pitchFamily="34" charset="0"/>
              </a:rPr>
              <a:t>A</a:t>
            </a:r>
            <a:r>
              <a:rPr lang="en-US" sz="2000" dirty="0">
                <a:latin typeface="Times New Roman" panose="02020603050405020304" pitchFamily="18" charset="0"/>
                <a:ea typeface="Calibri" panose="020F0502020204030204" pitchFamily="34" charset="0"/>
                <a:cs typeface="Arial" panose="020B0604020202020204" pitchFamily="34" charset="0"/>
              </a:rPr>
              <a:t>) precursor concentration; </a:t>
            </a:r>
            <a:r>
              <a:rPr lang="en-US" sz="2000" dirty="0">
                <a:effectLst/>
                <a:latin typeface="Times New Roman" panose="02020603050405020304" pitchFamily="18" charset="0"/>
                <a:ea typeface="Calibri" panose="020F0502020204030204" pitchFamily="34" charset="0"/>
                <a:cs typeface="Arial" panose="020B0604020202020204" pitchFamily="34" charset="0"/>
              </a:rPr>
              <a:t>(</a:t>
            </a:r>
            <a:r>
              <a:rPr lang="en-US" sz="2000" b="1" dirty="0">
                <a:effectLst/>
                <a:latin typeface="Times New Roman" panose="02020603050405020304" pitchFamily="18" charset="0"/>
                <a:ea typeface="Calibri" panose="020F0502020204030204" pitchFamily="34" charset="0"/>
                <a:cs typeface="Arial" panose="020B0604020202020204" pitchFamily="34" charset="0"/>
              </a:rPr>
              <a:t>B</a:t>
            </a:r>
            <a:r>
              <a:rPr lang="en-US" sz="2000" dirty="0">
                <a:effectLst/>
                <a:latin typeface="Times New Roman" panose="02020603050405020304" pitchFamily="18" charset="0"/>
                <a:ea typeface="Calibri" panose="020F0502020204030204" pitchFamily="34" charset="0"/>
                <a:cs typeface="Arial" panose="020B0604020202020204" pitchFamily="34" charset="0"/>
              </a:rPr>
              <a:t>) Incubation period; (</a:t>
            </a:r>
            <a:r>
              <a:rPr lang="en-US" sz="2000" b="1" dirty="0">
                <a:effectLst/>
                <a:latin typeface="Times New Roman" panose="02020603050405020304" pitchFamily="18" charset="0"/>
                <a:ea typeface="Calibri" panose="020F0502020204030204" pitchFamily="34" charset="0"/>
                <a:cs typeface="Arial" panose="020B0604020202020204" pitchFamily="34" charset="0"/>
              </a:rPr>
              <a:t>C</a:t>
            </a:r>
            <a:r>
              <a:rPr lang="en-US" sz="2000" dirty="0">
                <a:effectLst/>
                <a:latin typeface="Times New Roman" panose="02020603050405020304" pitchFamily="18" charset="0"/>
                <a:ea typeface="Calibri" panose="020F0502020204030204" pitchFamily="34" charset="0"/>
                <a:cs typeface="Arial" panose="020B0604020202020204" pitchFamily="34" charset="0"/>
              </a:rPr>
              <a:t>) </a:t>
            </a:r>
            <a:r>
              <a:rPr lang="en-US" sz="2000" dirty="0">
                <a:latin typeface="Times New Roman" panose="02020603050405020304" pitchFamily="18" charset="0"/>
                <a:ea typeface="Calibri" panose="020F0502020204030204" pitchFamily="34" charset="0"/>
                <a:cs typeface="Arial" panose="020B0604020202020204" pitchFamily="34" charset="0"/>
              </a:rPr>
              <a:t>C</a:t>
            </a:r>
            <a:r>
              <a:rPr lang="en-US" sz="2000" dirty="0">
                <a:effectLst/>
                <a:latin typeface="Times New Roman" panose="02020603050405020304" pitchFamily="18" charset="0"/>
                <a:ea typeface="Calibri" panose="020F0502020204030204" pitchFamily="34" charset="0"/>
                <a:cs typeface="Arial" panose="020B0604020202020204" pitchFamily="34" charset="0"/>
              </a:rPr>
              <a:t>arbon source; (</a:t>
            </a:r>
            <a:r>
              <a:rPr lang="en-US" sz="2000" b="1" dirty="0">
                <a:effectLst/>
                <a:latin typeface="Times New Roman" panose="02020603050405020304" pitchFamily="18" charset="0"/>
                <a:ea typeface="Calibri" panose="020F0502020204030204" pitchFamily="34" charset="0"/>
                <a:cs typeface="Arial" panose="020B0604020202020204" pitchFamily="34" charset="0"/>
              </a:rPr>
              <a:t>D</a:t>
            </a:r>
            <a:r>
              <a:rPr lang="en-US" sz="2000" dirty="0">
                <a:effectLst/>
                <a:latin typeface="Times New Roman" panose="02020603050405020304" pitchFamily="18" charset="0"/>
                <a:ea typeface="Calibri" panose="020F0502020204030204" pitchFamily="34" charset="0"/>
                <a:cs typeface="Arial" panose="020B0604020202020204" pitchFamily="34" charset="0"/>
              </a:rPr>
              <a:t>) Nitrogen source; (</a:t>
            </a:r>
            <a:r>
              <a:rPr lang="en-US" sz="2000" b="1" dirty="0">
                <a:effectLst/>
                <a:latin typeface="Times New Roman" panose="02020603050405020304" pitchFamily="18" charset="0"/>
                <a:ea typeface="Calibri" panose="020F0502020204030204" pitchFamily="34" charset="0"/>
                <a:cs typeface="Arial" panose="020B0604020202020204" pitchFamily="34" charset="0"/>
              </a:rPr>
              <a:t>E</a:t>
            </a:r>
            <a:r>
              <a:rPr lang="en-US" sz="2000" dirty="0">
                <a:effectLst/>
                <a:latin typeface="Times New Roman" panose="02020603050405020304" pitchFamily="18" charset="0"/>
                <a:ea typeface="Calibri" panose="020F0502020204030204" pitchFamily="34" charset="0"/>
                <a:cs typeface="Arial" panose="020B0604020202020204" pitchFamily="34" charset="0"/>
              </a:rPr>
              <a:t>) pH level; (</a:t>
            </a:r>
            <a:r>
              <a:rPr lang="en-US" sz="2000" b="1" dirty="0">
                <a:effectLst/>
                <a:latin typeface="Times New Roman" panose="02020603050405020304" pitchFamily="18" charset="0"/>
                <a:ea typeface="Calibri" panose="020F0502020204030204" pitchFamily="34" charset="0"/>
                <a:cs typeface="Arial" panose="020B0604020202020204" pitchFamily="34" charset="0"/>
              </a:rPr>
              <a:t>F</a:t>
            </a:r>
            <a:r>
              <a:rPr lang="en-US" sz="2000" dirty="0">
                <a:effectLst/>
                <a:latin typeface="Times New Roman" panose="02020603050405020304" pitchFamily="18" charset="0"/>
                <a:ea typeface="Calibri" panose="020F0502020204030204" pitchFamily="34" charset="0"/>
                <a:cs typeface="Arial" panose="020B0604020202020204" pitchFamily="34" charset="0"/>
              </a:rPr>
              <a:t>) </a:t>
            </a:r>
            <a:r>
              <a:rPr lang="en-US" sz="2000" dirty="0">
                <a:latin typeface="Times New Roman" panose="02020603050405020304" pitchFamily="18" charset="0"/>
                <a:ea typeface="Calibri" panose="020F0502020204030204" pitchFamily="34" charset="0"/>
                <a:cs typeface="Arial" panose="020B0604020202020204" pitchFamily="34" charset="0"/>
              </a:rPr>
              <a:t>T</a:t>
            </a:r>
            <a:r>
              <a:rPr lang="en-US" sz="2000" dirty="0">
                <a:effectLst/>
                <a:latin typeface="Times New Roman" panose="02020603050405020304" pitchFamily="18" charset="0"/>
                <a:ea typeface="Calibri" panose="020F0502020204030204" pitchFamily="34" charset="0"/>
                <a:cs typeface="Arial" panose="020B0604020202020204" pitchFamily="34" charset="0"/>
              </a:rPr>
              <a:t>emperature of incubation. </a:t>
            </a:r>
            <a:r>
              <a:rPr lang="en-US" sz="2000" dirty="0"/>
              <a:t>The significance among different conditions was measured by Tukey’s honest significant difference (Tukey’s HSD, </a:t>
            </a:r>
            <a:r>
              <a:rPr lang="en-US" sz="2000" i="1" dirty="0"/>
              <a:t>p</a:t>
            </a:r>
            <a:r>
              <a:rPr lang="en-US" sz="2000" dirty="0"/>
              <a:t> &lt; 0.05) using </a:t>
            </a:r>
            <a:r>
              <a:rPr lang="en-US" sz="2000" dirty="0" err="1"/>
              <a:t>Agricolae</a:t>
            </a:r>
            <a:r>
              <a:rPr lang="en-US" sz="2000" dirty="0"/>
              <a:t> package in R language [</a:t>
            </a:r>
            <a:r>
              <a:rPr lang="en-US" sz="2000" b="1" dirty="0">
                <a:hlinkClick r:id="rId2"/>
              </a:rPr>
              <a:t>50</a:t>
            </a:r>
            <a:r>
              <a:rPr lang="en-US" sz="2000" dirty="0"/>
              <a:t>,</a:t>
            </a:r>
            <a:r>
              <a:rPr lang="en-US" sz="2000" b="1" dirty="0">
                <a:hlinkClick r:id="rId3"/>
              </a:rPr>
              <a:t>51</a:t>
            </a:r>
            <a:r>
              <a:rPr lang="en-US" sz="2000" dirty="0"/>
              <a:t>]. Identical letters indicate that the difference is not statistically significant. </a:t>
            </a:r>
            <a:r>
              <a:rPr lang="en-US" sz="2000" dirty="0">
                <a:effectLst/>
                <a:latin typeface="Times New Roman" panose="02020603050405020304" pitchFamily="18" charset="0"/>
                <a:ea typeface="Calibri" panose="020F0502020204030204" pitchFamily="34" charset="0"/>
                <a:cs typeface="Arial" panose="020B0604020202020204" pitchFamily="34" charset="0"/>
              </a:rPr>
              <a:t>Identical letters indicate that the difference is</a:t>
            </a:r>
            <a:r>
              <a:rPr lang="en-US" sz="2000" dirty="0">
                <a:latin typeface="Calibri" panose="020F0502020204030204" pitchFamily="34" charset="0"/>
                <a:ea typeface="Calibri" panose="020F0502020204030204" pitchFamily="34" charset="0"/>
                <a:cs typeface="Arial" panose="020B0604020202020204" pitchFamily="34" charset="0"/>
              </a:rPr>
              <a:t> </a:t>
            </a:r>
            <a:r>
              <a:rPr lang="en-US" sz="2000" dirty="0">
                <a:effectLst/>
                <a:latin typeface="Times New Roman" panose="02020603050405020304" pitchFamily="18" charset="0"/>
                <a:ea typeface="Calibri" panose="020F0502020204030204" pitchFamily="34" charset="0"/>
                <a:cs typeface="Arial" panose="020B0604020202020204" pitchFamily="34" charset="0"/>
              </a:rPr>
              <a:t>not statistically significant.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47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9173" t="21591" r="9733" b="24369"/>
          <a:stretch/>
        </p:blipFill>
        <p:spPr>
          <a:xfrm rot="5400000">
            <a:off x="6957971" y="-84205"/>
            <a:ext cx="5864603" cy="8655344"/>
          </a:xfrm>
          <a:prstGeom prst="rect">
            <a:avLst/>
          </a:prstGeom>
        </p:spPr>
      </p:pic>
      <p:sp>
        <p:nvSpPr>
          <p:cNvPr id="3" name="TextBox 2"/>
          <p:cNvSpPr txBox="1"/>
          <p:nvPr/>
        </p:nvSpPr>
        <p:spPr>
          <a:xfrm>
            <a:off x="463255" y="192801"/>
            <a:ext cx="7207545" cy="1569660"/>
          </a:xfrm>
          <a:prstGeom prst="rect">
            <a:avLst/>
          </a:prstGeom>
          <a:noFill/>
        </p:spPr>
        <p:txBody>
          <a:bodyPr wrap="square" rtlCol="1">
            <a:spAutoFit/>
          </a:bodyPr>
          <a:lstStyle/>
          <a:p>
            <a:r>
              <a:rPr lang="en-US" sz="2400" b="1" dirty="0">
                <a:latin typeface="Times New Roman" panose="02020603050405020304" pitchFamily="18" charset="0"/>
                <a:cs typeface="Times New Roman" panose="02020603050405020304" pitchFamily="18" charset="0"/>
              </a:rPr>
              <a:t>Figure S3</a:t>
            </a:r>
          </a:p>
          <a:p>
            <a:r>
              <a:rPr lang="en-US" sz="2400" dirty="0">
                <a:latin typeface="Times New Roman" panose="02020603050405020304" pitchFamily="18" charset="0"/>
                <a:cs typeface="Times New Roman" panose="02020603050405020304" pitchFamily="18" charset="0"/>
              </a:rPr>
              <a:t>The 96-well plate of MIC determination test of Ag-NPs against the bacterial test strains</a:t>
            </a:r>
          </a:p>
          <a:p>
            <a:endParaRPr lang="ar-E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615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55575" y="-144463"/>
            <a:ext cx="15109825" cy="4322004"/>
            <a:chOff x="155575" y="-144463"/>
            <a:chExt cx="15109825" cy="4322004"/>
          </a:xfrm>
        </p:grpSpPr>
        <p:sp>
          <p:nvSpPr>
            <p:cNvPr id="4" name="TextBox 3">
              <a:extLst>
                <a:ext uri="{FF2B5EF4-FFF2-40B4-BE49-F238E27FC236}">
                  <a16:creationId xmlns:a16="http://schemas.microsoft.com/office/drawing/2014/main" id="{9440A805-29C3-0DD7-E108-535BED5BDA62}"/>
                </a:ext>
              </a:extLst>
            </p:cNvPr>
            <p:cNvSpPr txBox="1"/>
            <p:nvPr/>
          </p:nvSpPr>
          <p:spPr>
            <a:xfrm>
              <a:off x="9337833" y="1930772"/>
              <a:ext cx="5927567" cy="2246769"/>
            </a:xfrm>
            <a:prstGeom prst="rect">
              <a:avLst/>
            </a:prstGeom>
            <a:noFill/>
            <a:ln>
              <a:noFill/>
            </a:ln>
          </p:spPr>
          <p:txBody>
            <a:bodyPr wrap="square" rtlCol="0">
              <a:spAutoFit/>
            </a:bodyPr>
            <a:lstStyle/>
            <a:p>
              <a:r>
                <a:rPr lang="en-US" sz="2000" b="1" dirty="0">
                  <a:latin typeface="Times New Roman" panose="02020603050405020304" pitchFamily="18" charset="0"/>
                  <a:cs typeface="Times New Roman" panose="02020603050405020304" pitchFamily="18" charset="0"/>
                </a:rPr>
                <a:t>Figure S4</a:t>
              </a:r>
            </a:p>
            <a:p>
              <a:r>
                <a:rPr lang="en-US" sz="2000" dirty="0">
                  <a:latin typeface="Times New Roman" panose="02020603050405020304" pitchFamily="18" charset="0"/>
                  <a:cs typeface="Times New Roman" panose="02020603050405020304" pitchFamily="18" charset="0"/>
                </a:rPr>
                <a:t>Biofilm formation test by the four test strains; (A): </a:t>
              </a:r>
              <a:r>
                <a:rPr lang="en-US" sz="2000" i="1" dirty="0">
                  <a:latin typeface="Times New Roman" panose="02020603050405020304" pitchFamily="18" charset="0"/>
                  <a:cs typeface="Times New Roman" panose="02020603050405020304" pitchFamily="18" charset="0"/>
                </a:rPr>
                <a:t>P. aeruginosa</a:t>
              </a:r>
              <a:r>
                <a:rPr lang="en-US" sz="2000" dirty="0">
                  <a:latin typeface="Times New Roman" panose="02020603050405020304" pitchFamily="18" charset="0"/>
                  <a:cs typeface="Times New Roman" panose="02020603050405020304" pitchFamily="18" charset="0"/>
                </a:rPr>
                <a:t>; (B): </a:t>
              </a:r>
              <a:r>
                <a:rPr lang="en-US" sz="2000" i="1" dirty="0">
                  <a:latin typeface="Times New Roman" panose="02020603050405020304" pitchFamily="18" charset="0"/>
                  <a:cs typeface="Times New Roman" panose="02020603050405020304" pitchFamily="18" charset="0"/>
                </a:rPr>
                <a:t>S. aureus</a:t>
              </a:r>
              <a:r>
                <a:rPr lang="en-US" sz="2000" dirty="0">
                  <a:latin typeface="Times New Roman" panose="02020603050405020304" pitchFamily="18" charset="0"/>
                  <a:cs typeface="Times New Roman" panose="02020603050405020304" pitchFamily="18" charset="0"/>
                </a:rPr>
                <a:t>; (C): </a:t>
              </a:r>
              <a:r>
                <a:rPr lang="en-US" sz="2000" i="1" dirty="0">
                  <a:latin typeface="Times New Roman" panose="02020603050405020304" pitchFamily="18" charset="0"/>
                  <a:cs typeface="Times New Roman" panose="02020603050405020304" pitchFamily="18" charset="0"/>
                </a:rPr>
                <a:t>S, typhi</a:t>
              </a:r>
              <a:r>
                <a:rPr lang="en-US" sz="2000" dirty="0">
                  <a:latin typeface="Times New Roman" panose="02020603050405020304" pitchFamily="18" charset="0"/>
                  <a:cs typeface="Times New Roman" panose="02020603050405020304" pitchFamily="18" charset="0"/>
                </a:rPr>
                <a:t>; (D): </a:t>
              </a:r>
              <a:r>
                <a:rPr lang="en-US" sz="2000" i="1" dirty="0">
                  <a:latin typeface="Times New Roman" panose="02020603050405020304" pitchFamily="18" charset="0"/>
                  <a:cs typeface="Times New Roman" panose="02020603050405020304" pitchFamily="18" charset="0"/>
                </a:rPr>
                <a:t>E. coli</a:t>
              </a:r>
              <a:r>
                <a:rPr lang="en-US" sz="2000" dirty="0">
                  <a:latin typeface="Times New Roman" panose="02020603050405020304" pitchFamily="18" charset="0"/>
                  <a:cs typeface="Times New Roman" panose="02020603050405020304" pitchFamily="18" charset="0"/>
                </a:rPr>
                <a:t>. Appearance of black colonies or change of media color from red to black below the growth indicates formation of biofilm, and the unchanged red color of the medium indicates absence of biofilm.</a:t>
              </a:r>
            </a:p>
          </p:txBody>
        </p:sp>
        <p:sp>
          <p:nvSpPr>
            <p:cNvPr id="2" name="AutoShape 2" descr="blob:https://web.whatsapp.com/2efee898-b969-4e80-915d-f91eef0289f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9" name="TextBox 8">
              <a:extLst>
                <a:ext uri="{FF2B5EF4-FFF2-40B4-BE49-F238E27FC236}">
                  <a16:creationId xmlns:a16="http://schemas.microsoft.com/office/drawing/2014/main" id="{36A53B0C-F90F-7DCB-734F-045BD844C0A5}"/>
                </a:ext>
              </a:extLst>
            </p:cNvPr>
            <p:cNvSpPr txBox="1"/>
            <p:nvPr/>
          </p:nvSpPr>
          <p:spPr>
            <a:xfrm>
              <a:off x="1174238" y="786342"/>
              <a:ext cx="428285" cy="369332"/>
            </a:xfrm>
            <a:prstGeom prst="rect">
              <a:avLst/>
            </a:prstGeom>
            <a:solidFill>
              <a:schemeClr val="accent4">
                <a:lumMod val="20000"/>
                <a:lumOff val="80000"/>
              </a:schemeClr>
            </a:solidFill>
            <a:ln>
              <a:no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A</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257" y="7937"/>
              <a:ext cx="4259828" cy="409307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0123" y="0"/>
              <a:ext cx="3955019" cy="3922333"/>
            </a:xfrm>
            <a:prstGeom prst="rect">
              <a:avLst/>
            </a:prstGeom>
          </p:spPr>
        </p:pic>
      </p:gr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75" y="4452768"/>
            <a:ext cx="4265357" cy="375778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3678" y="4177541"/>
            <a:ext cx="4051464" cy="3920772"/>
          </a:xfrm>
          <a:prstGeom prst="rect">
            <a:avLst/>
          </a:prstGeom>
        </p:spPr>
      </p:pic>
    </p:spTree>
    <p:extLst>
      <p:ext uri="{BB962C8B-B14F-4D97-AF65-F5344CB8AC3E}">
        <p14:creationId xmlns:p14="http://schemas.microsoft.com/office/powerpoint/2010/main" val="1025148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52032" y="2195513"/>
            <a:ext cx="4283501" cy="2368597"/>
          </a:xfrm>
          <a:prstGeom prst="rect">
            <a:avLst/>
          </a:prstGeom>
          <a:noFill/>
        </p:spPr>
        <p:txBody>
          <a:bodyPr wrap="square" rtlCol="1">
            <a:spAutoFit/>
          </a:bodyPr>
          <a:lstStyle/>
          <a:p>
            <a:r>
              <a:rPr lang="en-US" sz="1747" b="1" dirty="0">
                <a:latin typeface="Times New Roman" panose="02020603050405020304" pitchFamily="18" charset="0"/>
                <a:cs typeface="+mj-cs"/>
              </a:rPr>
              <a:t>Figure S5</a:t>
            </a:r>
          </a:p>
          <a:p>
            <a:pPr algn="just"/>
            <a:r>
              <a:rPr lang="en-US" sz="1883" dirty="0"/>
              <a:t>Morphological changes in MCF-7 cell line after exposure to Ag-NPs: (</a:t>
            </a:r>
            <a:r>
              <a:rPr lang="en-US" sz="1883" b="1" dirty="0"/>
              <a:t>A1</a:t>
            </a:r>
            <a:r>
              <a:rPr lang="en-US" sz="1883" dirty="0"/>
              <a:t>) untreated cells (</a:t>
            </a:r>
            <a:r>
              <a:rPr lang="en-US" sz="1883" b="1" dirty="0"/>
              <a:t>B1</a:t>
            </a:r>
            <a:r>
              <a:rPr lang="en-US" sz="1883" dirty="0"/>
              <a:t>) treated cells. Moreover, Morphological changes in Caco-2 cell line after exposure to Ag-NPs: (</a:t>
            </a:r>
            <a:r>
              <a:rPr lang="en-US" sz="1883" b="1" dirty="0"/>
              <a:t>A2</a:t>
            </a:r>
            <a:r>
              <a:rPr lang="en-US" sz="1883" dirty="0"/>
              <a:t>) untreated cells, (</a:t>
            </a:r>
            <a:r>
              <a:rPr lang="en-US" sz="1883" b="1" dirty="0"/>
              <a:t>B2</a:t>
            </a:r>
            <a:r>
              <a:rPr lang="en-US" sz="1883" dirty="0"/>
              <a:t>) treated cells.</a:t>
            </a:r>
          </a:p>
          <a:p>
            <a:endParaRPr lang="ar-EG" sz="1747" dirty="0">
              <a:latin typeface="Times New Roman" panose="02020603050405020304" pitchFamily="18" charset="0"/>
              <a:cs typeface="+mj-cs"/>
            </a:endParaRPr>
          </a:p>
        </p:txBody>
      </p:sp>
      <p:sp>
        <p:nvSpPr>
          <p:cNvPr id="13" name="AutoShape 2" descr="blob:https://web.whatsapp.com/ff0ac457-a3eb-482e-9e78-7ee0d1e343c2"/>
          <p:cNvSpPr>
            <a:spLocks noChangeAspect="1" noChangeArrowheads="1"/>
          </p:cNvSpPr>
          <p:nvPr/>
        </p:nvSpPr>
        <p:spPr bwMode="auto">
          <a:xfrm>
            <a:off x="2046818" y="389717"/>
            <a:ext cx="266178" cy="2661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9853" tIns="39926" rIns="79853" bIns="39926" numCol="1" anchor="t" anchorCtr="0" compatLnSpc="1">
            <a:prstTxWarp prst="textNoShape">
              <a:avLst/>
            </a:prstTxWarp>
          </a:bodyPr>
          <a:lstStyle/>
          <a:p>
            <a:endParaRPr lang="ar-EG" sz="1572"/>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5574" y="217474"/>
            <a:ext cx="3291840" cy="3291840"/>
          </a:xfrm>
          <a:prstGeom prst="rect">
            <a:avLst/>
          </a:prstGeom>
        </p:spPr>
      </p:pic>
      <p:sp>
        <p:nvSpPr>
          <p:cNvPr id="18" name="TextBox 17">
            <a:extLst>
              <a:ext uri="{FF2B5EF4-FFF2-40B4-BE49-F238E27FC236}">
                <a16:creationId xmlns:a16="http://schemas.microsoft.com/office/drawing/2014/main" id="{36A53B0C-F90F-7DCB-734F-045BD844C0A5}"/>
              </a:ext>
            </a:extLst>
          </p:cNvPr>
          <p:cNvSpPr txBox="1"/>
          <p:nvPr/>
        </p:nvSpPr>
        <p:spPr>
          <a:xfrm>
            <a:off x="2755574" y="222339"/>
            <a:ext cx="439601" cy="281937"/>
          </a:xfrm>
          <a:prstGeom prst="rect">
            <a:avLst/>
          </a:prstGeom>
          <a:solidFill>
            <a:schemeClr val="accent4">
              <a:lumMod val="20000"/>
              <a:lumOff val="80000"/>
            </a:schemeClr>
          </a:solidFill>
          <a:ln>
            <a:noFill/>
          </a:ln>
        </p:spPr>
        <p:txBody>
          <a:bodyPr wrap="square" rtlCol="0">
            <a:spAutoFit/>
          </a:bodyPr>
          <a:lstStyle/>
          <a:p>
            <a:pPr algn="ctr"/>
            <a:r>
              <a:rPr lang="en-US" sz="1232" b="1" dirty="0">
                <a:latin typeface="Times New Roman" panose="02020603050405020304" pitchFamily="18" charset="0"/>
                <a:cs typeface="Times New Roman" panose="02020603050405020304" pitchFamily="18" charset="0"/>
              </a:rPr>
              <a:t>A1</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5574" y="3926200"/>
            <a:ext cx="3291840" cy="3291840"/>
          </a:xfrm>
          <a:prstGeom prst="rect">
            <a:avLst/>
          </a:prstGeom>
        </p:spPr>
      </p:pic>
      <p:sp>
        <p:nvSpPr>
          <p:cNvPr id="16" name="TextBox 15">
            <a:extLst>
              <a:ext uri="{FF2B5EF4-FFF2-40B4-BE49-F238E27FC236}">
                <a16:creationId xmlns:a16="http://schemas.microsoft.com/office/drawing/2014/main" id="{36A53B0C-F90F-7DCB-734F-045BD844C0A5}"/>
              </a:ext>
            </a:extLst>
          </p:cNvPr>
          <p:cNvSpPr txBox="1"/>
          <p:nvPr/>
        </p:nvSpPr>
        <p:spPr>
          <a:xfrm>
            <a:off x="2755574" y="3926200"/>
            <a:ext cx="439602" cy="281937"/>
          </a:xfrm>
          <a:prstGeom prst="rect">
            <a:avLst/>
          </a:prstGeom>
          <a:solidFill>
            <a:schemeClr val="accent4">
              <a:lumMod val="20000"/>
              <a:lumOff val="80000"/>
            </a:schemeClr>
          </a:solidFill>
          <a:ln>
            <a:noFill/>
          </a:ln>
        </p:spPr>
        <p:txBody>
          <a:bodyPr wrap="square" rtlCol="0">
            <a:spAutoFit/>
          </a:bodyPr>
          <a:lstStyle/>
          <a:p>
            <a:pPr algn="ctr"/>
            <a:r>
              <a:rPr lang="en-US" sz="1232" b="1" dirty="0">
                <a:latin typeface="Times New Roman" panose="02020603050405020304" pitchFamily="18" charset="0"/>
                <a:cs typeface="Times New Roman" panose="02020603050405020304" pitchFamily="18" charset="0"/>
              </a:rPr>
              <a:t>A2</a:t>
            </a:r>
          </a:p>
        </p:txBody>
      </p:sp>
      <p:pic>
        <p:nvPicPr>
          <p:cNvPr id="42" name="Picture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4057" y="3926200"/>
            <a:ext cx="3291840" cy="3291840"/>
          </a:xfrm>
          <a:prstGeom prst="rect">
            <a:avLst/>
          </a:prstGeom>
        </p:spPr>
      </p:pic>
      <p:sp>
        <p:nvSpPr>
          <p:cNvPr id="34" name="TextBox 33">
            <a:extLst>
              <a:ext uri="{FF2B5EF4-FFF2-40B4-BE49-F238E27FC236}">
                <a16:creationId xmlns:a16="http://schemas.microsoft.com/office/drawing/2014/main" id="{36A53B0C-F90F-7DCB-734F-045BD844C0A5}"/>
              </a:ext>
            </a:extLst>
          </p:cNvPr>
          <p:cNvSpPr txBox="1"/>
          <p:nvPr/>
        </p:nvSpPr>
        <p:spPr>
          <a:xfrm>
            <a:off x="6384620" y="3926200"/>
            <a:ext cx="418930" cy="281937"/>
          </a:xfrm>
          <a:prstGeom prst="rect">
            <a:avLst/>
          </a:prstGeom>
          <a:solidFill>
            <a:schemeClr val="accent4">
              <a:lumMod val="20000"/>
              <a:lumOff val="80000"/>
            </a:schemeClr>
          </a:solidFill>
          <a:ln>
            <a:noFill/>
          </a:ln>
        </p:spPr>
        <p:txBody>
          <a:bodyPr wrap="square" rtlCol="0">
            <a:spAutoFit/>
          </a:bodyPr>
          <a:lstStyle/>
          <a:p>
            <a:pPr algn="ctr"/>
            <a:r>
              <a:rPr lang="en-US" sz="1232" b="1" dirty="0">
                <a:latin typeface="Times New Roman" panose="02020603050405020304" pitchFamily="18" charset="0"/>
                <a:cs typeface="Times New Roman" panose="02020603050405020304" pitchFamily="18" charset="0"/>
              </a:rPr>
              <a:t>B2</a:t>
            </a:r>
          </a:p>
        </p:txBody>
      </p:sp>
      <p:sp>
        <p:nvSpPr>
          <p:cNvPr id="43" name="AutoShape 14" descr="blob:https://web.whatsapp.com/376015ba-5054-4b7f-8345-de1665af8f10"/>
          <p:cNvSpPr>
            <a:spLocks noChangeAspect="1" noChangeArrowheads="1"/>
          </p:cNvSpPr>
          <p:nvPr/>
        </p:nvSpPr>
        <p:spPr bwMode="auto">
          <a:xfrm>
            <a:off x="643890" y="-173355"/>
            <a:ext cx="365760" cy="3657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ar-EG" sz="2160"/>
          </a:p>
        </p:txBody>
      </p:sp>
      <p:pic>
        <p:nvPicPr>
          <p:cNvPr id="44"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4057" y="236225"/>
            <a:ext cx="3291840" cy="3291840"/>
          </a:xfrm>
          <a:prstGeom prst="rect">
            <a:avLst/>
          </a:prstGeom>
        </p:spPr>
      </p:pic>
      <p:sp>
        <p:nvSpPr>
          <p:cNvPr id="23" name="TextBox 22">
            <a:extLst>
              <a:ext uri="{FF2B5EF4-FFF2-40B4-BE49-F238E27FC236}">
                <a16:creationId xmlns:a16="http://schemas.microsoft.com/office/drawing/2014/main" id="{36A53B0C-F90F-7DCB-734F-045BD844C0A5}"/>
              </a:ext>
            </a:extLst>
          </p:cNvPr>
          <p:cNvSpPr txBox="1"/>
          <p:nvPr/>
        </p:nvSpPr>
        <p:spPr>
          <a:xfrm>
            <a:off x="6404057" y="239483"/>
            <a:ext cx="417367" cy="281937"/>
          </a:xfrm>
          <a:prstGeom prst="rect">
            <a:avLst/>
          </a:prstGeom>
          <a:solidFill>
            <a:schemeClr val="accent4">
              <a:lumMod val="20000"/>
              <a:lumOff val="80000"/>
            </a:schemeClr>
          </a:solidFill>
          <a:ln>
            <a:noFill/>
          </a:ln>
        </p:spPr>
        <p:txBody>
          <a:bodyPr wrap="square" rtlCol="0">
            <a:spAutoFit/>
          </a:bodyPr>
          <a:lstStyle/>
          <a:p>
            <a:pPr algn="ctr"/>
            <a:r>
              <a:rPr lang="en-US" sz="1232" b="1" dirty="0">
                <a:latin typeface="Times New Roman" panose="02020603050405020304" pitchFamily="18" charset="0"/>
                <a:cs typeface="Times New Roman" panose="02020603050405020304" pitchFamily="18" charset="0"/>
              </a:rPr>
              <a:t>B1</a:t>
            </a:r>
          </a:p>
        </p:txBody>
      </p:sp>
    </p:spTree>
    <p:extLst>
      <p:ext uri="{BB962C8B-B14F-4D97-AF65-F5344CB8AC3E}">
        <p14:creationId xmlns:p14="http://schemas.microsoft.com/office/powerpoint/2010/main" val="37403093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611</TotalTime>
  <Words>358</Words>
  <Application>Microsoft Macintosh PowerPoint</Application>
  <PresentationFormat>Custom</PresentationFormat>
  <Paragraphs>40</Paragraphs>
  <Slides>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briksam salah</dc:creator>
  <cp:lastModifiedBy>Mac</cp:lastModifiedBy>
  <cp:revision>19</cp:revision>
  <dcterms:created xsi:type="dcterms:W3CDTF">2023-11-13T09:11:37Z</dcterms:created>
  <dcterms:modified xsi:type="dcterms:W3CDTF">2024-01-19T20:14:16Z</dcterms:modified>
</cp:coreProperties>
</file>