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9" r:id="rId2"/>
    <p:sldId id="271" r:id="rId3"/>
    <p:sldId id="285" r:id="rId4"/>
    <p:sldId id="286" r:id="rId5"/>
    <p:sldId id="287" r:id="rId6"/>
    <p:sldId id="289" r:id="rId7"/>
    <p:sldId id="2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52" autoAdjust="0"/>
  </p:normalViewPr>
  <p:slideViewPr>
    <p:cSldViewPr snapToGrid="0" showGuides="1">
      <p:cViewPr>
        <p:scale>
          <a:sx n="78" d="100"/>
          <a:sy n="78" d="100"/>
        </p:scale>
        <p:origin x="806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7E2B3-12AD-40A8-A3CF-F88776C0DB27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D2312-23CC-4EA8-BEB3-443C0C44D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8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1: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Gene expression of KI67 in untreated vs peptide treated U2OS cells. 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Untreated and treated samples of GAPDH and Caspase 3 primers were run on an agarose (1.5%) gel.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Original unedited image of gel can be found in supplementary figure 7. (A) 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Expression of KI67 and GAPDH (indigenous control) in treated and untreated cells through gel electrophoresis.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(B)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Normalized expression of KI67 in untreated and treated cells </a:t>
            </a:r>
            <a:r>
              <a:rPr lang="en-US" dirty="0"/>
              <a:t>(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*** P&lt; 0.0001, </a:t>
            </a:r>
            <a:r>
              <a:rPr lang="en-US" dirty="0"/>
              <a:t>n=4).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6DB4-8033-4A94-9156-BA97329F84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43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2: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Gene expression of </a:t>
            </a:r>
            <a:r>
              <a:rPr lang="en-US" sz="1200" b="1" i="0" u="none" strike="noStrike" baseline="0" dirty="0" err="1">
                <a:latin typeface="Times New Roman" panose="02020603050405020304" pitchFamily="18" charset="0"/>
              </a:rPr>
              <a:t>Survivin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 in U2OS cells. 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Untreated and treated samples of GAPDH and </a:t>
            </a:r>
            <a:r>
              <a:rPr lang="en-US" sz="1200" b="0" i="0" u="none" strike="noStrike" baseline="0" dirty="0" err="1">
                <a:latin typeface="Times New Roman" panose="02020603050405020304" pitchFamily="18" charset="0"/>
              </a:rPr>
              <a:t>Survivin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primers were run on an agarose (1.5%) gel.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Original unedited image of gel can be found in supplementary figure 7. 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(A) 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Gel electrophoresis </a:t>
            </a:r>
            <a:r>
              <a:rPr lang="en-US" sz="1200" b="0" i="0" u="none" strike="noStrike" baseline="0" dirty="0" err="1">
                <a:latin typeface="Times New Roman" panose="02020603050405020304" pitchFamily="18" charset="0"/>
              </a:rPr>
              <a:t>Survivin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and GAPDH (indigenous control) gene expression in untreated and peptide treated in cells. </a:t>
            </a:r>
            <a:r>
              <a:rPr lang="en-US" sz="1200" b="1" i="0" u="none" strike="noStrike" baseline="0" dirty="0">
                <a:latin typeface="Times New Roman" panose="02020603050405020304" pitchFamily="18" charset="0"/>
              </a:rPr>
              <a:t>(B)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Normalized expression of </a:t>
            </a:r>
            <a:r>
              <a:rPr lang="en-US" sz="1200" b="0" i="0" u="none" strike="noStrike" baseline="0" dirty="0" err="1">
                <a:latin typeface="Times New Roman" panose="02020603050405020304" pitchFamily="18" charset="0"/>
              </a:rPr>
              <a:t>Survivin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in untreated and treated cells. Treatment appeared to significantly decrease expression of </a:t>
            </a:r>
            <a:r>
              <a:rPr lang="en-US" sz="1200" b="0" i="0" u="none" strike="noStrike" baseline="0" dirty="0" err="1">
                <a:latin typeface="Times New Roman" panose="02020603050405020304" pitchFamily="18" charset="0"/>
              </a:rPr>
              <a:t>Survivin</a:t>
            </a: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dirty="0"/>
              <a:t>(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*** P&lt; 0.0001, </a:t>
            </a:r>
            <a:r>
              <a:rPr lang="en-US" dirty="0"/>
              <a:t>n=4).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A6DB4-8033-4A94-9156-BA97329F84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09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3: </a:t>
            </a:r>
            <a:r>
              <a:rPr lang="en-US" b="1" i="1" dirty="0"/>
              <a:t>S. aureus </a:t>
            </a:r>
            <a:r>
              <a:rPr lang="en-US" b="1" dirty="0"/>
              <a:t>cells under Scanning Electron Microscopy at two magnification powers. (A1) </a:t>
            </a:r>
            <a:r>
              <a:rPr lang="en-US" b="0" dirty="0"/>
              <a:t>P</a:t>
            </a:r>
            <a:r>
              <a:rPr lang="en-US" dirty="0"/>
              <a:t>eptide-treated cells at low magnification level. </a:t>
            </a:r>
            <a:r>
              <a:rPr lang="en-US" b="1" dirty="0"/>
              <a:t>(B1)</a:t>
            </a:r>
            <a:r>
              <a:rPr lang="en-US" dirty="0"/>
              <a:t> Ampicillin-treated cells at low magnification level</a:t>
            </a:r>
            <a:r>
              <a:rPr lang="en-US" b="0" dirty="0"/>
              <a:t>.</a:t>
            </a:r>
            <a:r>
              <a:rPr lang="en-US" b="1" dirty="0"/>
              <a:t> (C1) </a:t>
            </a:r>
            <a:r>
              <a:rPr lang="en-US" b="0" dirty="0"/>
              <a:t>Control cells at low magnification power. </a:t>
            </a:r>
            <a:r>
              <a:rPr lang="en-US" b="1" dirty="0"/>
              <a:t>(A2) </a:t>
            </a:r>
            <a:r>
              <a:rPr lang="en-US" b="0" dirty="0"/>
              <a:t>P</a:t>
            </a:r>
            <a:r>
              <a:rPr lang="en-US" dirty="0"/>
              <a:t>eptide-treated cells at higher magnification level. </a:t>
            </a:r>
            <a:r>
              <a:rPr lang="en-US" b="1" dirty="0"/>
              <a:t>(B2)</a:t>
            </a:r>
            <a:r>
              <a:rPr lang="en-US" dirty="0"/>
              <a:t> Ampicillin-treated cells at higher magnification level</a:t>
            </a:r>
            <a:r>
              <a:rPr lang="en-US" b="0" dirty="0"/>
              <a:t>.</a:t>
            </a:r>
            <a:r>
              <a:rPr lang="en-US" b="1" dirty="0"/>
              <a:t> (C2) </a:t>
            </a:r>
            <a:r>
              <a:rPr lang="en-US" b="0" dirty="0"/>
              <a:t>Control cells at higher magnification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3A6DB4-8033-4A94-9156-BA97329F84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585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4: </a:t>
            </a:r>
            <a:r>
              <a:rPr lang="en-US" b="1" i="1" dirty="0"/>
              <a:t>E. coli </a:t>
            </a:r>
            <a:r>
              <a:rPr lang="en-US" b="1" dirty="0"/>
              <a:t>cells under Scanning Electron Microscopy at two magnification powers. (A1) </a:t>
            </a:r>
            <a:r>
              <a:rPr lang="en-US" b="0" dirty="0"/>
              <a:t>P</a:t>
            </a:r>
            <a:r>
              <a:rPr lang="en-US" dirty="0"/>
              <a:t>eptide-treated cells at low magnification level. </a:t>
            </a:r>
            <a:r>
              <a:rPr lang="en-US" b="1" dirty="0"/>
              <a:t>(B1)</a:t>
            </a:r>
            <a:r>
              <a:rPr lang="en-US" dirty="0"/>
              <a:t> Ampicillin-treated cells at low magnification level</a:t>
            </a:r>
            <a:r>
              <a:rPr lang="en-US" b="0" dirty="0"/>
              <a:t>. </a:t>
            </a:r>
            <a:r>
              <a:rPr lang="en-US" b="1" dirty="0"/>
              <a:t>(A2) </a:t>
            </a:r>
            <a:r>
              <a:rPr lang="en-US" b="0" dirty="0"/>
              <a:t>P</a:t>
            </a:r>
            <a:r>
              <a:rPr lang="en-US" dirty="0"/>
              <a:t>eptide-treated cells at higher magnification level. </a:t>
            </a:r>
            <a:r>
              <a:rPr lang="en-US" b="1" dirty="0"/>
              <a:t>(B2)</a:t>
            </a:r>
            <a:r>
              <a:rPr lang="en-US" dirty="0"/>
              <a:t> Ampicillin-treated cells at higher magnification level</a:t>
            </a:r>
            <a:r>
              <a:rPr lang="en-US" b="0" dirty="0"/>
              <a:t>.</a:t>
            </a:r>
            <a:r>
              <a:rPr lang="en-US" b="1" dirty="0"/>
              <a:t> (C) </a:t>
            </a:r>
            <a:r>
              <a:rPr lang="en-US" b="0" dirty="0"/>
              <a:t>Control cells.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3A6DB4-8033-4A94-9156-BA97329F84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005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Supplementary Figure 5: Agarose gel (1.5%) electrophoresis of untreated and treated samples with Caspase 3 and B-actin primer gene expression.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D2312-23CC-4EA8-BEB3-443C0C44D0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1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6: Nitrocellulose membrane of PARP-1 cleaved, PARP-1 </a:t>
            </a:r>
            <a:r>
              <a:rPr lang="en-US" b="1" dirty="0" err="1"/>
              <a:t>uncleaved</a:t>
            </a:r>
            <a:r>
              <a:rPr lang="en-US" b="1" dirty="0"/>
              <a:t>, and GAPDH protein expression. (A) Captured image of membrane via transilluminator. (B) White tray image of membrane expression. (C) Captured image of membrane with black tray background.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D2312-23CC-4EA8-BEB3-443C0C44D0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7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Supplementary Figure 7: Agarose gel electrophoresis of untreated and treated samples with KI67, </a:t>
            </a:r>
            <a:r>
              <a:rPr lang="en-US" b="1" dirty="0" err="1"/>
              <a:t>Survivin</a:t>
            </a:r>
            <a:r>
              <a:rPr lang="en-US" b="1" dirty="0"/>
              <a:t>, B-actin primer gene expression. (A) Ethidium bromide UV image of gels with samples expressing KI67 and </a:t>
            </a:r>
            <a:r>
              <a:rPr lang="en-US" b="1" dirty="0" err="1"/>
              <a:t>Survivin</a:t>
            </a:r>
            <a:r>
              <a:rPr lang="en-US" b="1" dirty="0"/>
              <a:t> primers (B) Gel images of GAPDH expression of untreated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D2312-23CC-4EA8-BEB3-443C0C44D0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8E36-FD00-9086-334A-C70DB748A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EF802-7EC7-F799-C5A9-A8B5A48A9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0EF50-B654-7B4B-7CA3-805A4E22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F5A55-2644-6E43-B0AF-E7CA50FE7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FEB79-39C9-012A-414D-F6BBC9E09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5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EB8B-8BC1-C1A9-042B-9D11B72D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38BC4-A03A-7F34-1AE1-868123146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C9593-7103-26EC-2831-D705160C3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B3581-EC74-0E19-CFFF-AFE8996B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EADC9-1877-61B4-A510-868AEC01D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7B5CA-4460-4947-3469-1C940A6E3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62E1B-2301-1C1A-0370-7B0BFFD60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A77EE-B315-E6C3-521B-C18DB445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D99D9-CF12-EF0A-AAA9-F51C8691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FA085-7E21-D6FD-C827-54EB032A2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525A9-AF77-2862-360D-7FD031075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D7AEF-C614-BDE6-77FE-3F4CB060E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10C54-6902-898B-6967-DE8BC29F5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850F4-3B66-099D-353E-2A06EA872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8607E-0E30-CFB2-04B3-5BD6F49E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874D9-AF30-4E98-D5A7-37E3DEDF3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7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431D4-441F-EEA7-90D5-BADC745C0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5470D-CB31-B5DD-E529-94F6C9B48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85850-9D69-202C-7313-A3CCF70C8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14144-051D-F2F2-2812-EE910464A1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9B3F-E447-121C-BA76-C84CEC45F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AF98B0-1DAE-AF4B-7444-947122701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8A163-3298-76EE-2CB4-584AC5968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F5A7D0-C501-645F-E032-F8DDF812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7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A85A4-9DE8-6FDE-49AD-FDDEC9966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E0AD3-4E13-2606-F3EB-9D0B77669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9CBD7C-9C9F-5F5F-8649-4377089F9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C6E080-FB95-E9D2-C6E4-163B4B99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33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6510EB-A136-EC3D-CF86-141B3771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2665B3-93A3-818D-50FC-848769F38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0C15-C844-1671-F1AF-0C6CC790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8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CA017-0414-984E-2C0D-EBF98DF8A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1C51A-E0CB-37B0-EA61-4967C986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B9614-9E50-D597-2842-6804DF720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3CA97-5E5C-F426-6D60-D67C4874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54510-8A72-3AAF-9786-63DDA565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8E393-63AC-5BA9-DBFC-89A1E102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8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7371-906D-B037-7A10-B4D2A521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2F24F5-1906-5348-F4F2-3A4BBDFCC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2FF00-B130-FBC8-F539-2F4F195A3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B30A9-657E-C232-331C-B9AA98078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174D2-9EFB-3243-BE6A-4C2362883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6E82C-5C7B-0A01-5B73-5408E5BE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FC929-FA36-D71C-9E7E-66F84549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CE34B-876C-445A-2CBD-34E4C9132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4D9A-CEE0-9AA4-E99E-6886763C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3A472-DCEA-DE48-C2C5-324757057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88C71-0114-A44B-5EFA-8EF2701A6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2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7AB286-6F2A-BA81-96C5-6F9E513BA7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DCD0A-CE66-5DAE-3AE1-1828C6C15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389B7-26DB-D8E0-5CAD-FE8998D0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B3FA3-36C1-FF27-0A87-A87F93A94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6725F-BD15-8269-98BB-EAE429523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8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0ADEAB-28F5-C5B7-AF93-55287CFB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6C84B-F3F5-B90C-382E-5BF125B35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E3019-6EF3-11F6-B47F-481150872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3F157-B9DC-4334-8553-52CA43898C5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0DFF0-5609-6E49-B3FC-EF634013F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4D44E-B949-D6B5-5E53-234A0D952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D4C77-6DAC-4213-BBFD-494B380E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1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5.tif"/><Relationship Id="rId4" Type="http://schemas.openxmlformats.org/officeDocument/2006/relationships/image" Target="../media/image1.emf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"/><Relationship Id="rId3" Type="http://schemas.openxmlformats.org/officeDocument/2006/relationships/oleObject" Target="../embeddings/oleObject2.bin"/><Relationship Id="rId7" Type="http://schemas.openxmlformats.org/officeDocument/2006/relationships/image" Target="../media/image9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1.tiff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64366B5-7032-48F4-8A16-89C5D09F8B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41407" y="1722973"/>
          <a:ext cx="3441700" cy="307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3" imgW="3442243" imgH="3078032" progId="Prism7.Document">
                  <p:embed/>
                </p:oleObj>
              </mc:Choice>
              <mc:Fallback>
                <p:oleObj name="Prism 7" r:id="rId3" imgW="3442243" imgH="3078032" progId="Prism7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64366B5-7032-48F4-8A16-89C5D09F8B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1407" y="1722973"/>
                        <a:ext cx="3441700" cy="307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2411552-5548-41DE-B6BE-888F6C279FD8}"/>
              </a:ext>
            </a:extLst>
          </p:cNvPr>
          <p:cNvSpPr txBox="1"/>
          <p:nvPr/>
        </p:nvSpPr>
        <p:spPr>
          <a:xfrm>
            <a:off x="2727317" y="2241937"/>
            <a:ext cx="49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AA208C-49AC-4C7B-BAD6-C7DF977A194D}"/>
              </a:ext>
            </a:extLst>
          </p:cNvPr>
          <p:cNvSpPr txBox="1"/>
          <p:nvPr/>
        </p:nvSpPr>
        <p:spPr>
          <a:xfrm>
            <a:off x="6096000" y="2241937"/>
            <a:ext cx="49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7C1A99-7CB5-4D96-9AE9-4B649967D941}"/>
              </a:ext>
            </a:extLst>
          </p:cNvPr>
          <p:cNvSpPr txBox="1"/>
          <p:nvPr/>
        </p:nvSpPr>
        <p:spPr>
          <a:xfrm>
            <a:off x="3395302" y="2418166"/>
            <a:ext cx="1207504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Untreated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BAB10-EFC4-427C-8F52-5F890E23B95D}"/>
              </a:ext>
            </a:extLst>
          </p:cNvPr>
          <p:cNvSpPr txBox="1"/>
          <p:nvPr/>
        </p:nvSpPr>
        <p:spPr>
          <a:xfrm>
            <a:off x="2550363" y="3704438"/>
            <a:ext cx="888773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KI67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46D43C-634A-4C63-9A17-71FC6D3E5546}"/>
              </a:ext>
            </a:extLst>
          </p:cNvPr>
          <p:cNvSpPr txBox="1"/>
          <p:nvPr/>
        </p:nvSpPr>
        <p:spPr>
          <a:xfrm>
            <a:off x="2550363" y="2820645"/>
            <a:ext cx="963936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GAPDH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F2DC3C-7AC7-4E9D-9270-15BB931F4F76}"/>
              </a:ext>
            </a:extLst>
          </p:cNvPr>
          <p:cNvSpPr txBox="1"/>
          <p:nvPr/>
        </p:nvSpPr>
        <p:spPr>
          <a:xfrm>
            <a:off x="4839000" y="2418166"/>
            <a:ext cx="876980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Treated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C28121-D0B7-CB19-4D3F-6358CED5799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453" y="2787559"/>
            <a:ext cx="960120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53A59F6-B19C-8CB9-BCF9-D9DB146FBD8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94" y="3671352"/>
            <a:ext cx="960120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35EE03-B91C-BE5A-2C54-D5BDF2FDA56A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94" y="2787559"/>
            <a:ext cx="960120" cy="3657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275EC2-BF0E-9323-7A80-9B155D19E99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453" y="3671352"/>
            <a:ext cx="960120" cy="365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8B7274-773E-2F63-BB9D-D5216E1E6312}"/>
              </a:ext>
            </a:extLst>
          </p:cNvPr>
          <p:cNvSpPr txBox="1"/>
          <p:nvPr/>
        </p:nvSpPr>
        <p:spPr>
          <a:xfrm>
            <a:off x="3395302" y="3336193"/>
            <a:ext cx="1207504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Untreated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23FDB-6A16-D1B7-0E9F-9D379C66637A}"/>
              </a:ext>
            </a:extLst>
          </p:cNvPr>
          <p:cNvSpPr txBox="1"/>
          <p:nvPr/>
        </p:nvSpPr>
        <p:spPr>
          <a:xfrm>
            <a:off x="4839000" y="3336193"/>
            <a:ext cx="876980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Treated </a:t>
            </a:r>
          </a:p>
        </p:txBody>
      </p:sp>
    </p:spTree>
    <p:extLst>
      <p:ext uri="{BB962C8B-B14F-4D97-AF65-F5344CB8AC3E}">
        <p14:creationId xmlns:p14="http://schemas.microsoft.com/office/powerpoint/2010/main" val="876195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0983C63-3C8B-47EF-B5E0-FEE4FE6717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59993" y="1675241"/>
          <a:ext cx="3341687" cy="312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7" r:id="rId3" imgW="3341816" imgH="3128426" progId="Prism7.Document">
                  <p:embed/>
                </p:oleObj>
              </mc:Choice>
              <mc:Fallback>
                <p:oleObj name="Prism 7" r:id="rId3" imgW="3341816" imgH="3128426" progId="Prism7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0983C63-3C8B-47EF-B5E0-FEE4FE6717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59993" y="1675241"/>
                        <a:ext cx="3341687" cy="312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D28FC02-5CB0-4A3D-84FE-2A509C29ACC9}"/>
              </a:ext>
            </a:extLst>
          </p:cNvPr>
          <p:cNvSpPr txBox="1"/>
          <p:nvPr/>
        </p:nvSpPr>
        <p:spPr>
          <a:xfrm>
            <a:off x="2727317" y="2241937"/>
            <a:ext cx="49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E32965-67EC-4D50-8677-1577842954A6}"/>
              </a:ext>
            </a:extLst>
          </p:cNvPr>
          <p:cNvSpPr txBox="1"/>
          <p:nvPr/>
        </p:nvSpPr>
        <p:spPr>
          <a:xfrm>
            <a:off x="6096000" y="2241937"/>
            <a:ext cx="49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07053C-A7AC-43C8-B795-FC59E63900FA}"/>
              </a:ext>
            </a:extLst>
          </p:cNvPr>
          <p:cNvSpPr txBox="1"/>
          <p:nvPr/>
        </p:nvSpPr>
        <p:spPr>
          <a:xfrm>
            <a:off x="3570897" y="2473279"/>
            <a:ext cx="1207505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Untreated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149A66-CE18-4EDA-A772-E5B85E16941C}"/>
              </a:ext>
            </a:extLst>
          </p:cNvPr>
          <p:cNvSpPr txBox="1"/>
          <p:nvPr/>
        </p:nvSpPr>
        <p:spPr>
          <a:xfrm>
            <a:off x="2727317" y="3741575"/>
            <a:ext cx="888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Survivin</a:t>
            </a:r>
            <a:endParaRPr lang="en-US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57C315-F09B-43A1-BAAC-4E0FD7BFF211}"/>
              </a:ext>
            </a:extLst>
          </p:cNvPr>
          <p:cNvSpPr txBox="1"/>
          <p:nvPr/>
        </p:nvSpPr>
        <p:spPr>
          <a:xfrm>
            <a:off x="2796010" y="2791719"/>
            <a:ext cx="963936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GAPDH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D3111F-D889-45EB-B717-D78B15074206}"/>
              </a:ext>
            </a:extLst>
          </p:cNvPr>
          <p:cNvSpPr txBox="1"/>
          <p:nvPr/>
        </p:nvSpPr>
        <p:spPr>
          <a:xfrm>
            <a:off x="4971979" y="2473279"/>
            <a:ext cx="876980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Treated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7B5A6B-5194-B35D-0B8A-D87B1DBDEA9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66" y="2800102"/>
            <a:ext cx="960120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0D2C15-F856-CFDC-757D-051ADB5DAFE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656" y="2837322"/>
            <a:ext cx="960120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7B8EF3-A56D-6017-4BD7-C8AE9D512D16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656" y="3739340"/>
            <a:ext cx="960120" cy="3657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D18548-65B1-88D3-4A35-E1A6BFB97BE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60" y="3739340"/>
            <a:ext cx="960120" cy="365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320290-8123-BD90-8D46-4410FC7FC4D5}"/>
              </a:ext>
            </a:extLst>
          </p:cNvPr>
          <p:cNvSpPr txBox="1"/>
          <p:nvPr/>
        </p:nvSpPr>
        <p:spPr>
          <a:xfrm>
            <a:off x="3570897" y="3414781"/>
            <a:ext cx="1207505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Untreated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5F52E8-17D7-3CFC-AFBE-4D31068E8311}"/>
              </a:ext>
            </a:extLst>
          </p:cNvPr>
          <p:cNvSpPr txBox="1"/>
          <p:nvPr/>
        </p:nvSpPr>
        <p:spPr>
          <a:xfrm>
            <a:off x="4971979" y="3414781"/>
            <a:ext cx="876980" cy="299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Treated </a:t>
            </a:r>
          </a:p>
        </p:txBody>
      </p:sp>
    </p:spTree>
    <p:extLst>
      <p:ext uri="{BB962C8B-B14F-4D97-AF65-F5344CB8AC3E}">
        <p14:creationId xmlns:p14="http://schemas.microsoft.com/office/powerpoint/2010/main" val="203933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26DD56-09A2-0579-F994-6A4C50928E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254" y="4598605"/>
            <a:ext cx="3080068" cy="221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879048-5FC1-4122-543A-0BD34B784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723" y="46867"/>
            <a:ext cx="3075772" cy="2212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BBE756-5241-823E-E0D4-9326CEB519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254" y="2346580"/>
            <a:ext cx="3070617" cy="2208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4CA6A-96A4-CBA7-9504-DEB3EBA0D0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96" y="41922"/>
            <a:ext cx="3082645" cy="221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89C16A-9E15-632E-D1C9-BE0EA11BA3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96" y="2312363"/>
            <a:ext cx="3073195" cy="2210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0B71EB-14CB-3319-2098-68E085250E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180" y="4575388"/>
            <a:ext cx="3046561" cy="2191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AFC4F6-C5C0-6FB7-5C73-E58AC41ECC15}"/>
              </a:ext>
            </a:extLst>
          </p:cNvPr>
          <p:cNvSpPr txBox="1"/>
          <p:nvPr/>
        </p:nvSpPr>
        <p:spPr>
          <a:xfrm>
            <a:off x="2717404" y="41922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CD115-4863-2E50-A934-3FC5E2B569E2}"/>
              </a:ext>
            </a:extLst>
          </p:cNvPr>
          <p:cNvSpPr txBox="1"/>
          <p:nvPr/>
        </p:nvSpPr>
        <p:spPr>
          <a:xfrm>
            <a:off x="2744665" y="2308655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(B1)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D52E77-CA3F-6D95-63AE-E5E3203398E2}"/>
              </a:ext>
            </a:extLst>
          </p:cNvPr>
          <p:cNvSpPr txBox="1"/>
          <p:nvPr/>
        </p:nvSpPr>
        <p:spPr>
          <a:xfrm>
            <a:off x="2744665" y="4575388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(C1)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D5D06-062C-8CCB-AE9B-02B7320A8C93}"/>
              </a:ext>
            </a:extLst>
          </p:cNvPr>
          <p:cNvSpPr txBox="1"/>
          <p:nvPr/>
        </p:nvSpPr>
        <p:spPr>
          <a:xfrm>
            <a:off x="6442370" y="41922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(A2)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B337B3-E634-F3C1-722F-4A75CADB4107}"/>
              </a:ext>
            </a:extLst>
          </p:cNvPr>
          <p:cNvSpPr txBox="1"/>
          <p:nvPr/>
        </p:nvSpPr>
        <p:spPr>
          <a:xfrm>
            <a:off x="6467620" y="2343683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(B2)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AA2B4E-4B6E-7361-6F22-A17F5710BB13}"/>
              </a:ext>
            </a:extLst>
          </p:cNvPr>
          <p:cNvSpPr txBox="1"/>
          <p:nvPr/>
        </p:nvSpPr>
        <p:spPr>
          <a:xfrm>
            <a:off x="6467620" y="4595832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(C2)</a:t>
            </a:r>
          </a:p>
        </p:txBody>
      </p:sp>
    </p:spTree>
    <p:extLst>
      <p:ext uri="{BB962C8B-B14F-4D97-AF65-F5344CB8AC3E}">
        <p14:creationId xmlns:p14="http://schemas.microsoft.com/office/powerpoint/2010/main" val="212251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7697BC-0486-7D9A-3218-118B382C2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82" y="124056"/>
            <a:ext cx="2980527" cy="2234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6278F9-D27E-6E18-701C-1B6D94EF99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55" y="116204"/>
            <a:ext cx="3002018" cy="2250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C0350E-6532-178D-4AAA-F5387B3F3B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82" y="2440536"/>
            <a:ext cx="2987966" cy="2242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CAA8AC-425F-0763-7C87-E976D83199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729" y="2429791"/>
            <a:ext cx="3002844" cy="225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EB704A-01A0-8C6B-CDE7-B72CBBDA35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82" y="4737590"/>
            <a:ext cx="3008630" cy="20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7FFB6C-627B-EFCC-7F06-33970EF8F134}"/>
              </a:ext>
            </a:extLst>
          </p:cNvPr>
          <p:cNvSpPr txBox="1"/>
          <p:nvPr/>
        </p:nvSpPr>
        <p:spPr>
          <a:xfrm>
            <a:off x="2884966" y="121831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4AC5C4-F4DE-1D2C-436D-6B731E6BB018}"/>
              </a:ext>
            </a:extLst>
          </p:cNvPr>
          <p:cNvSpPr txBox="1"/>
          <p:nvPr/>
        </p:nvSpPr>
        <p:spPr>
          <a:xfrm>
            <a:off x="2884966" y="2435163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33359-62D3-78CC-724A-E66BA74F7356}"/>
              </a:ext>
            </a:extLst>
          </p:cNvPr>
          <p:cNvSpPr txBox="1"/>
          <p:nvPr/>
        </p:nvSpPr>
        <p:spPr>
          <a:xfrm>
            <a:off x="6452530" y="121831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40EE9-3FCA-07D8-6ACC-FCA5E7A9B44D}"/>
              </a:ext>
            </a:extLst>
          </p:cNvPr>
          <p:cNvSpPr txBox="1"/>
          <p:nvPr/>
        </p:nvSpPr>
        <p:spPr>
          <a:xfrm>
            <a:off x="6452530" y="2435163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28F05-DB61-8A52-CD11-3E932E3892AD}"/>
              </a:ext>
            </a:extLst>
          </p:cNvPr>
          <p:cNvSpPr txBox="1"/>
          <p:nvPr/>
        </p:nvSpPr>
        <p:spPr>
          <a:xfrm>
            <a:off x="2985324" y="4726439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283641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white image of a building&#10;&#10;Description automatically generated">
            <a:extLst>
              <a:ext uri="{FF2B5EF4-FFF2-40B4-BE49-F238E27FC236}">
                <a16:creationId xmlns:a16="http://schemas.microsoft.com/office/drawing/2014/main" id="{B4C33584-0BD9-09D9-599B-76095F645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68" y="1764610"/>
            <a:ext cx="852686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A831E9-30FF-B80B-D325-CF65328AC8B5}"/>
              </a:ext>
            </a:extLst>
          </p:cNvPr>
          <p:cNvSpPr txBox="1"/>
          <p:nvPr/>
        </p:nvSpPr>
        <p:spPr>
          <a:xfrm rot="18815474">
            <a:off x="3514976" y="754059"/>
            <a:ext cx="2451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Caspase 3 Sample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56661E-39A8-E7D5-1ACA-F29B60C144E9}"/>
              </a:ext>
            </a:extLst>
          </p:cNvPr>
          <p:cNvSpPr txBox="1"/>
          <p:nvPr/>
        </p:nvSpPr>
        <p:spPr>
          <a:xfrm rot="18815474">
            <a:off x="3965865" y="720349"/>
            <a:ext cx="2460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Treated Caspase 3 Sample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F0EBA-58F5-E085-EF3A-EE56FF301CC5}"/>
              </a:ext>
            </a:extLst>
          </p:cNvPr>
          <p:cNvSpPr txBox="1"/>
          <p:nvPr/>
        </p:nvSpPr>
        <p:spPr>
          <a:xfrm rot="18815474">
            <a:off x="4339667" y="617142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B-actin Sample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CBA509-8E6D-1071-D7CE-059849E48BD0}"/>
              </a:ext>
            </a:extLst>
          </p:cNvPr>
          <p:cNvSpPr txBox="1"/>
          <p:nvPr/>
        </p:nvSpPr>
        <p:spPr>
          <a:xfrm rot="18815474">
            <a:off x="5219995" y="1064287"/>
            <a:ext cx="1477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Ladder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C7E5C6-5311-685B-581E-2D2ED045A5E8}"/>
              </a:ext>
            </a:extLst>
          </p:cNvPr>
          <p:cNvSpPr txBox="1"/>
          <p:nvPr/>
        </p:nvSpPr>
        <p:spPr>
          <a:xfrm rot="18815474">
            <a:off x="4669082" y="623111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Treated B-actin Sample </a:t>
            </a:r>
          </a:p>
        </p:txBody>
      </p:sp>
    </p:spTree>
    <p:extLst>
      <p:ext uri="{BB962C8B-B14F-4D97-AF65-F5344CB8AC3E}">
        <p14:creationId xmlns:p14="http://schemas.microsoft.com/office/powerpoint/2010/main" val="81235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7365766-99BE-4E2B-E920-E1DFEC2B2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3" t="27679" r="48035" b="31914"/>
          <a:stretch/>
        </p:blipFill>
        <p:spPr bwMode="auto">
          <a:xfrm rot="16200000" flipH="1" flipV="1">
            <a:off x="4553267" y="-405637"/>
            <a:ext cx="1685300" cy="312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1B37763-05B4-032F-7986-08A3D5056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b="36077"/>
          <a:stretch/>
        </p:blipFill>
        <p:spPr bwMode="auto">
          <a:xfrm>
            <a:off x="3833817" y="2229489"/>
            <a:ext cx="3124200" cy="943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397ABF-B6BE-AA88-636B-4D019F92DBE8}"/>
              </a:ext>
            </a:extLst>
          </p:cNvPr>
          <p:cNvSpPr txBox="1"/>
          <p:nvPr/>
        </p:nvSpPr>
        <p:spPr>
          <a:xfrm>
            <a:off x="7034217" y="2252513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35 KD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87E90-3D45-2507-8BEE-97D74D80EDF4}"/>
              </a:ext>
            </a:extLst>
          </p:cNvPr>
          <p:cNvSpPr txBox="1"/>
          <p:nvPr/>
        </p:nvSpPr>
        <p:spPr>
          <a:xfrm>
            <a:off x="7034217" y="50112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116 KD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F16A4-D996-9122-81E6-A62BB41C052F}"/>
              </a:ext>
            </a:extLst>
          </p:cNvPr>
          <p:cNvSpPr txBox="1"/>
          <p:nvPr/>
        </p:nvSpPr>
        <p:spPr>
          <a:xfrm>
            <a:off x="7034217" y="148388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89 KD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BEF5CE-E764-50FF-58EF-F24B51A755AB}"/>
              </a:ext>
            </a:extLst>
          </p:cNvPr>
          <p:cNvSpPr txBox="1"/>
          <p:nvPr/>
        </p:nvSpPr>
        <p:spPr>
          <a:xfrm>
            <a:off x="3922209" y="-74836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Treated                       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229CD1-20D7-42DA-5C31-D285D6F8F560}"/>
              </a:ext>
            </a:extLst>
          </p:cNvPr>
          <p:cNvSpPr txBox="1"/>
          <p:nvPr/>
        </p:nvSpPr>
        <p:spPr>
          <a:xfrm>
            <a:off x="2897294" y="44194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8BCF0-0843-51EE-BFE2-C08DB7F5410D}"/>
              </a:ext>
            </a:extLst>
          </p:cNvPr>
          <p:cNvSpPr txBox="1"/>
          <p:nvPr/>
        </p:nvSpPr>
        <p:spPr>
          <a:xfrm>
            <a:off x="2821094" y="225251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GAPDH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D34F6C-CF2A-B34F-604C-3DA2BBA30D68}"/>
              </a:ext>
            </a:extLst>
          </p:cNvPr>
          <p:cNvSpPr txBox="1"/>
          <p:nvPr/>
        </p:nvSpPr>
        <p:spPr>
          <a:xfrm>
            <a:off x="958645" y="260366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White Tray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0AFB1C-7C5B-8551-FE27-BFF598F17D84}"/>
              </a:ext>
            </a:extLst>
          </p:cNvPr>
          <p:cNvSpPr txBox="1"/>
          <p:nvPr/>
        </p:nvSpPr>
        <p:spPr>
          <a:xfrm>
            <a:off x="8566587" y="260366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Black Tray </a:t>
            </a:r>
          </a:p>
        </p:txBody>
      </p:sp>
      <p:pic>
        <p:nvPicPr>
          <p:cNvPr id="14" name="Picture 2" descr="E:\My courses\Thesis\Western Blot\Lina W C1.png">
            <a:extLst>
              <a:ext uri="{FF2B5EF4-FFF2-40B4-BE49-F238E27FC236}">
                <a16:creationId xmlns:a16="http://schemas.microsoft.com/office/drawing/2014/main" id="{57FC9E38-D533-ED3B-628D-C4031D7D65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3" t="49883" r="56666" b="43546"/>
          <a:stretch/>
        </p:blipFill>
        <p:spPr bwMode="auto">
          <a:xfrm>
            <a:off x="-19664" y="5109515"/>
            <a:ext cx="3702756" cy="99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DC388665-3798-87A9-45C4-42994D95E6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0"/>
          <a:stretch/>
        </p:blipFill>
        <p:spPr bwMode="auto">
          <a:xfrm>
            <a:off x="56536" y="3166823"/>
            <a:ext cx="3581400" cy="175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C1EC34-8FD6-5490-E91D-E533273D9F92}"/>
              </a:ext>
            </a:extLst>
          </p:cNvPr>
          <p:cNvSpPr/>
          <p:nvPr/>
        </p:nvSpPr>
        <p:spPr>
          <a:xfrm>
            <a:off x="132736" y="288005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Treated                       Control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D3E9F5-ED7B-B216-B809-EA11828CA3FD}"/>
              </a:ext>
            </a:extLst>
          </p:cNvPr>
          <p:cNvSpPr/>
          <p:nvPr/>
        </p:nvSpPr>
        <p:spPr>
          <a:xfrm>
            <a:off x="6486319" y="3327919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116 KD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C5F8A9-9284-3A6E-9C04-A1A6AC55BE1C}"/>
              </a:ext>
            </a:extLst>
          </p:cNvPr>
          <p:cNvSpPr/>
          <p:nvPr/>
        </p:nvSpPr>
        <p:spPr>
          <a:xfrm>
            <a:off x="6486319" y="4438955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89 KD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EDCA58-5D98-D6A2-6284-9311D285BA89}"/>
              </a:ext>
            </a:extLst>
          </p:cNvPr>
          <p:cNvSpPr/>
          <p:nvPr/>
        </p:nvSpPr>
        <p:spPr>
          <a:xfrm>
            <a:off x="6486319" y="5338115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35 KD</a:t>
            </a:r>
          </a:p>
        </p:txBody>
      </p:sp>
      <p:pic>
        <p:nvPicPr>
          <p:cNvPr id="20" name="Picture 4" descr="E:\My courses\Thesis\Western Blot\Lina Western 5 (2).png">
            <a:extLst>
              <a:ext uri="{FF2B5EF4-FFF2-40B4-BE49-F238E27FC236}">
                <a16:creationId xmlns:a16="http://schemas.microsoft.com/office/drawing/2014/main" id="{8965DFA9-95BB-E78A-942A-EE1B078C1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3" b="23033"/>
          <a:stretch/>
        </p:blipFill>
        <p:spPr bwMode="auto">
          <a:xfrm>
            <a:off x="7337834" y="3204817"/>
            <a:ext cx="3693920" cy="16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6722D14F-2792-88DB-41A7-4F1DD94F0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7" t="9654" r="-8157" b="40346"/>
          <a:stretch/>
        </p:blipFill>
        <p:spPr bwMode="auto">
          <a:xfrm>
            <a:off x="7220815" y="5073463"/>
            <a:ext cx="4187063" cy="88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5DA3AB5-CDEB-EEE1-5575-65A3EE8D57D1}"/>
              </a:ext>
            </a:extLst>
          </p:cNvPr>
          <p:cNvSpPr txBox="1"/>
          <p:nvPr/>
        </p:nvSpPr>
        <p:spPr>
          <a:xfrm>
            <a:off x="3016742" y="0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3D163F-0AEB-E63C-3892-00B29950C11E}"/>
              </a:ext>
            </a:extLst>
          </p:cNvPr>
          <p:cNvSpPr txBox="1"/>
          <p:nvPr/>
        </p:nvSpPr>
        <p:spPr>
          <a:xfrm>
            <a:off x="56536" y="2566476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5D8D08-8121-C273-3007-E89EF08DE0E5}"/>
              </a:ext>
            </a:extLst>
          </p:cNvPr>
          <p:cNvSpPr txBox="1"/>
          <p:nvPr/>
        </p:nvSpPr>
        <p:spPr>
          <a:xfrm>
            <a:off x="7781471" y="2566476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662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eyscale shot of a rectangular object&#10;&#10;Description automatically generated">
            <a:extLst>
              <a:ext uri="{FF2B5EF4-FFF2-40B4-BE49-F238E27FC236}">
                <a16:creationId xmlns:a16="http://schemas.microsoft.com/office/drawing/2014/main" id="{0620591F-C8A0-FBC4-CF3F-5E2A454F9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r="15339"/>
          <a:stretch/>
        </p:blipFill>
        <p:spPr>
          <a:xfrm>
            <a:off x="239486" y="1690688"/>
            <a:ext cx="7598230" cy="5135563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9FEE60C-7E9B-6351-CE5B-8B2DF6E81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3" t="14061" r="40492" b="24345"/>
          <a:stretch/>
        </p:blipFill>
        <p:spPr bwMode="auto">
          <a:xfrm>
            <a:off x="7990113" y="1926768"/>
            <a:ext cx="4156227" cy="4041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4DBAEB-0050-3DE1-52A2-7AB263626A70}"/>
              </a:ext>
            </a:extLst>
          </p:cNvPr>
          <p:cNvSpPr txBox="1"/>
          <p:nvPr/>
        </p:nvSpPr>
        <p:spPr>
          <a:xfrm>
            <a:off x="7707083" y="1633674"/>
            <a:ext cx="474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ladder -RT  +RT </a:t>
            </a:r>
            <a:r>
              <a:rPr lang="en-US" sz="1100" dirty="0"/>
              <a:t>old CDNA  </a:t>
            </a:r>
            <a:r>
              <a:rPr lang="en-US" sz="1600" dirty="0"/>
              <a:t>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10C9DA-9CED-9FC1-441B-F102E56DF66E}"/>
              </a:ext>
            </a:extLst>
          </p:cNvPr>
          <p:cNvSpPr txBox="1"/>
          <p:nvPr/>
        </p:nvSpPr>
        <p:spPr>
          <a:xfrm rot="18815474">
            <a:off x="1003324" y="646614"/>
            <a:ext cx="2451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KI67 –RT Sample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EE997-AFA2-1066-7CFE-3D95A6CB5B52}"/>
              </a:ext>
            </a:extLst>
          </p:cNvPr>
          <p:cNvSpPr txBox="1"/>
          <p:nvPr/>
        </p:nvSpPr>
        <p:spPr>
          <a:xfrm rot="18815474">
            <a:off x="1335667" y="651883"/>
            <a:ext cx="2460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KI67 +RT Sample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C7D2A5-7A7D-93E3-E1F6-CC785B5EBED7}"/>
              </a:ext>
            </a:extLst>
          </p:cNvPr>
          <p:cNvSpPr txBox="1"/>
          <p:nvPr/>
        </p:nvSpPr>
        <p:spPr>
          <a:xfrm rot="18815474">
            <a:off x="1573258" y="594540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IC25 treated KI67 –RT Sample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4292A-CB63-2BD6-128E-1C467ECECE81}"/>
              </a:ext>
            </a:extLst>
          </p:cNvPr>
          <p:cNvSpPr txBox="1"/>
          <p:nvPr/>
        </p:nvSpPr>
        <p:spPr>
          <a:xfrm rot="18815474">
            <a:off x="834655" y="1003126"/>
            <a:ext cx="1477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Ladder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61548B-001E-7221-4388-4567EAAFA522}"/>
              </a:ext>
            </a:extLst>
          </p:cNvPr>
          <p:cNvSpPr txBox="1"/>
          <p:nvPr/>
        </p:nvSpPr>
        <p:spPr>
          <a:xfrm rot="18815474">
            <a:off x="1914454" y="567981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IC25 treated KI67 +RT Sample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9443F-24C2-5175-CBD3-F885311E2757}"/>
              </a:ext>
            </a:extLst>
          </p:cNvPr>
          <p:cNvSpPr txBox="1"/>
          <p:nvPr/>
        </p:nvSpPr>
        <p:spPr>
          <a:xfrm rot="18815474">
            <a:off x="2207982" y="579098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IC50 treated KI67 –RT Sample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8DBCBA-D0B3-46A3-80DC-2415E3BF3E49}"/>
              </a:ext>
            </a:extLst>
          </p:cNvPr>
          <p:cNvSpPr txBox="1"/>
          <p:nvPr/>
        </p:nvSpPr>
        <p:spPr>
          <a:xfrm rot="18815474">
            <a:off x="2559010" y="572203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IC50 treated KI67 +RT Sample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AEA28A-897D-FACE-0068-4EE85A392D98}"/>
              </a:ext>
            </a:extLst>
          </p:cNvPr>
          <p:cNvSpPr txBox="1"/>
          <p:nvPr/>
        </p:nvSpPr>
        <p:spPr>
          <a:xfrm rot="18815474">
            <a:off x="4665839" y="684406"/>
            <a:ext cx="2451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</a:t>
            </a:r>
            <a:r>
              <a:rPr lang="en-US" sz="1400" i="1" dirty="0" err="1"/>
              <a:t>Survivin</a:t>
            </a:r>
            <a:r>
              <a:rPr lang="en-US" sz="1400" i="1" dirty="0"/>
              <a:t> +RT Sample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C8A4A5-744A-DEFA-9F2B-B2FF8299146C}"/>
              </a:ext>
            </a:extLst>
          </p:cNvPr>
          <p:cNvSpPr txBox="1"/>
          <p:nvPr/>
        </p:nvSpPr>
        <p:spPr>
          <a:xfrm rot="18815474">
            <a:off x="4994633" y="681114"/>
            <a:ext cx="2460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Untreated </a:t>
            </a:r>
            <a:r>
              <a:rPr lang="en-US" sz="1400" i="1" dirty="0" err="1"/>
              <a:t>Survivin</a:t>
            </a:r>
            <a:r>
              <a:rPr lang="en-US" sz="1400" i="1" dirty="0"/>
              <a:t> -RT Sample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D761A4-38DA-7667-A585-0486B7EEC544}"/>
              </a:ext>
            </a:extLst>
          </p:cNvPr>
          <p:cNvSpPr txBox="1"/>
          <p:nvPr/>
        </p:nvSpPr>
        <p:spPr>
          <a:xfrm rot="18815474">
            <a:off x="5304176" y="601434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IC25 treated </a:t>
            </a:r>
            <a:r>
              <a:rPr lang="en-US" sz="1400" i="1" dirty="0" err="1"/>
              <a:t>Survivin</a:t>
            </a:r>
            <a:r>
              <a:rPr lang="en-US" sz="1400" i="1" dirty="0"/>
              <a:t> +RT Sample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558C08-4C88-85CD-60FD-CB6C00B80D04}"/>
              </a:ext>
            </a:extLst>
          </p:cNvPr>
          <p:cNvSpPr txBox="1"/>
          <p:nvPr/>
        </p:nvSpPr>
        <p:spPr>
          <a:xfrm rot="18815474">
            <a:off x="5645372" y="574875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IC25 treated </a:t>
            </a:r>
            <a:r>
              <a:rPr lang="en-US" sz="1400" i="1" dirty="0" err="1"/>
              <a:t>Survivin</a:t>
            </a:r>
            <a:r>
              <a:rPr lang="en-US" sz="1400" i="1" dirty="0"/>
              <a:t> -RT Sample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68BAD8-A77C-8202-524C-ADC7D22EC72E}"/>
              </a:ext>
            </a:extLst>
          </p:cNvPr>
          <p:cNvSpPr txBox="1"/>
          <p:nvPr/>
        </p:nvSpPr>
        <p:spPr>
          <a:xfrm rot="18815474">
            <a:off x="5968396" y="585992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IC50 treated </a:t>
            </a:r>
            <a:r>
              <a:rPr lang="en-US" sz="1400" i="1" dirty="0" err="1"/>
              <a:t>Survivin</a:t>
            </a:r>
            <a:r>
              <a:rPr lang="en-US" sz="1400" i="1" dirty="0"/>
              <a:t> +RT Sample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921130-C2B4-16D9-52F9-D44DA94A52E9}"/>
              </a:ext>
            </a:extLst>
          </p:cNvPr>
          <p:cNvSpPr txBox="1"/>
          <p:nvPr/>
        </p:nvSpPr>
        <p:spPr>
          <a:xfrm rot="18815474">
            <a:off x="6329256" y="579097"/>
            <a:ext cx="2734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IC50 treated </a:t>
            </a:r>
            <a:r>
              <a:rPr lang="en-US" sz="1400" i="1" dirty="0" err="1"/>
              <a:t>Survivin</a:t>
            </a:r>
            <a:r>
              <a:rPr lang="en-US" sz="1400" i="1" dirty="0"/>
              <a:t> -RT Sample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C8B961-F094-010A-E051-D6AE3AF14EA5}"/>
              </a:ext>
            </a:extLst>
          </p:cNvPr>
          <p:cNvSpPr txBox="1"/>
          <p:nvPr/>
        </p:nvSpPr>
        <p:spPr>
          <a:xfrm>
            <a:off x="177110" y="1264615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F612A9-A68E-C8EB-1269-FD74A6930505}"/>
              </a:ext>
            </a:extLst>
          </p:cNvPr>
          <p:cNvSpPr txBox="1"/>
          <p:nvPr/>
        </p:nvSpPr>
        <p:spPr>
          <a:xfrm>
            <a:off x="7821161" y="1157014"/>
            <a:ext cx="691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155820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645</Words>
  <Application>Microsoft Office PowerPoint</Application>
  <PresentationFormat>Widescreen</PresentationFormat>
  <Paragraphs>77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Prism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KhaledAbdelRaouf</dc:creator>
  <cp:lastModifiedBy>KhaledAbdelRaouf</cp:lastModifiedBy>
  <cp:revision>5</cp:revision>
  <dcterms:created xsi:type="dcterms:W3CDTF">2023-05-20T18:42:54Z</dcterms:created>
  <dcterms:modified xsi:type="dcterms:W3CDTF">2023-12-01T00:35:55Z</dcterms:modified>
</cp:coreProperties>
</file>