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686868"/>
    <a:srgbClr val="58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09" autoAdjust="0"/>
    <p:restoredTop sz="95501" autoAdjust="0"/>
  </p:normalViewPr>
  <p:slideViewPr>
    <p:cSldViewPr snapToGrid="0" snapToObjects="1">
      <p:cViewPr>
        <p:scale>
          <a:sx n="160" d="100"/>
          <a:sy n="160" d="100"/>
        </p:scale>
        <p:origin x="150" y="-642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5895" cy="7589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Reflectance%20JDR%201-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Reflectance%20JDR%201-15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Reflectance%20JDR%201-15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Reflectance%20JDR%201-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65377648456211"/>
          <c:y val="5.4388012357356331E-2"/>
          <c:w val="0.75250010868408379"/>
          <c:h val="0.70106688293239061"/>
        </c:manualLayout>
      </c:layout>
      <c:scatterChart>
        <c:scatterStyle val="lineMarker"/>
        <c:varyColors val="0"/>
        <c:ser>
          <c:idx val="0"/>
          <c:order val="0"/>
          <c:spPr>
            <a:ln w="15875">
              <a:solidFill>
                <a:sysClr val="windowText" lastClr="000000"/>
              </a:solidFill>
              <a:prstDash val="sysDot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Graphs'!$F$6:$F$19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0.26707787225659396</c:v>
                  </c:pt>
                  <c:pt idx="2">
                    <c:v>0.20030840419244414</c:v>
                  </c:pt>
                  <c:pt idx="3">
                    <c:v>0.37175666481268188</c:v>
                  </c:pt>
                  <c:pt idx="4">
                    <c:v>0</c:v>
                  </c:pt>
                  <c:pt idx="5">
                    <c:v>9.2592592592592865E-2</c:v>
                  </c:pt>
                  <c:pt idx="6">
                    <c:v>0</c:v>
                  </c:pt>
                  <c:pt idx="7">
                    <c:v>8.0720350806307947E-2</c:v>
                  </c:pt>
                  <c:pt idx="8">
                    <c:v>0</c:v>
                  </c:pt>
                  <c:pt idx="9">
                    <c:v>9.1147095565439498E-2</c:v>
                  </c:pt>
                  <c:pt idx="10">
                    <c:v>0</c:v>
                  </c:pt>
                  <c:pt idx="11">
                    <c:v>9.1946214061228826E-2</c:v>
                  </c:pt>
                  <c:pt idx="12">
                    <c:v>0</c:v>
                  </c:pt>
                  <c:pt idx="13">
                    <c:v>7.45846842729294E-2</c:v>
                  </c:pt>
                </c:numCache>
              </c:numRef>
            </c:plus>
            <c:minus>
              <c:numRef>
                <c:f>'Temp and Light Dummy Graphs'!$F$6:$F$19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0.26707787225659396</c:v>
                  </c:pt>
                  <c:pt idx="2">
                    <c:v>0.20030840419244414</c:v>
                  </c:pt>
                  <c:pt idx="3">
                    <c:v>0.37175666481268188</c:v>
                  </c:pt>
                  <c:pt idx="4">
                    <c:v>0</c:v>
                  </c:pt>
                  <c:pt idx="5">
                    <c:v>9.2592592592592865E-2</c:v>
                  </c:pt>
                  <c:pt idx="6">
                    <c:v>0</c:v>
                  </c:pt>
                  <c:pt idx="7">
                    <c:v>8.0720350806307947E-2</c:v>
                  </c:pt>
                  <c:pt idx="8">
                    <c:v>0</c:v>
                  </c:pt>
                  <c:pt idx="9">
                    <c:v>9.1147095565439498E-2</c:v>
                  </c:pt>
                  <c:pt idx="10">
                    <c:v>0</c:v>
                  </c:pt>
                  <c:pt idx="11">
                    <c:v>9.1946214061228826E-2</c:v>
                  </c:pt>
                  <c:pt idx="12">
                    <c:v>0</c:v>
                  </c:pt>
                  <c:pt idx="13">
                    <c:v>7.45846842729294E-2</c:v>
                  </c:pt>
                </c:numCache>
              </c:numRef>
            </c:minus>
          </c:errBars>
          <c:xVal>
            <c:numRef>
              <c:f>'Temp and Light Dummy Graphs'!$C$6:$C$19</c:f>
              <c:numCache>
                <c:formatCode>General</c:formatCode>
                <c:ptCount val="14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11</c:v>
                </c:pt>
              </c:numCache>
            </c:numRef>
          </c:xVal>
          <c:yVal>
            <c:numRef>
              <c:f>'Temp and Light Dummy Graphs'!$D$6:$D$19</c:f>
              <c:numCache>
                <c:formatCode>0.0</c:formatCode>
                <c:ptCount val="14"/>
                <c:pt idx="0" formatCode="General">
                  <c:v>26</c:v>
                </c:pt>
                <c:pt idx="1">
                  <c:v>26.259259259259263</c:v>
                </c:pt>
                <c:pt idx="2">
                  <c:v>26</c:v>
                </c:pt>
                <c:pt idx="3">
                  <c:v>26.037037037037038</c:v>
                </c:pt>
                <c:pt idx="4">
                  <c:v>26.777777777777782</c:v>
                </c:pt>
                <c:pt idx="5">
                  <c:v>26.203703703703706</c:v>
                </c:pt>
                <c:pt idx="6">
                  <c:v>25.388888888888893</c:v>
                </c:pt>
                <c:pt idx="7">
                  <c:v>25.740740740740737</c:v>
                </c:pt>
                <c:pt idx="8">
                  <c:v>26.111111111111111</c:v>
                </c:pt>
                <c:pt idx="9">
                  <c:v>26.273148148148152</c:v>
                </c:pt>
                <c:pt idx="10">
                  <c:v>25.888888888888886</c:v>
                </c:pt>
                <c:pt idx="11">
                  <c:v>26.222222222222221</c:v>
                </c:pt>
                <c:pt idx="12">
                  <c:v>26.777777777777782</c:v>
                </c:pt>
                <c:pt idx="13">
                  <c:v>26.111111111111107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992368"/>
        <c:axId val="134993488"/>
      </c:scatterChart>
      <c:scatterChart>
        <c:scatterStyle val="lineMarker"/>
        <c:varyColors val="0"/>
        <c:ser>
          <c:idx val="1"/>
          <c:order val="1"/>
          <c:spPr>
            <a:ln w="15875">
              <a:solidFill>
                <a:schemeClr val="tx1"/>
              </a:solidFill>
              <a:prstDash val="sys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Graphs'!$I$48:$I$51</c:f>
                <c:numCache>
                  <c:formatCode>General</c:formatCode>
                  <c:ptCount val="4"/>
                  <c:pt idx="0">
                    <c:v>4.5463701126754152</c:v>
                  </c:pt>
                  <c:pt idx="1">
                    <c:v>0</c:v>
                  </c:pt>
                  <c:pt idx="2">
                    <c:v>4.5325113138662401</c:v>
                  </c:pt>
                  <c:pt idx="3">
                    <c:v>2.3804761428476167</c:v>
                  </c:pt>
                </c:numCache>
              </c:numRef>
            </c:plus>
            <c:minus>
              <c:numRef>
                <c:f>'Temp and Light Dummy Graphs'!$I$48:$I$51</c:f>
                <c:numCache>
                  <c:formatCode>General</c:formatCode>
                  <c:ptCount val="4"/>
                  <c:pt idx="0">
                    <c:v>4.5463701126754152</c:v>
                  </c:pt>
                  <c:pt idx="1">
                    <c:v>0</c:v>
                  </c:pt>
                  <c:pt idx="2">
                    <c:v>4.5325113138662401</c:v>
                  </c:pt>
                  <c:pt idx="3">
                    <c:v>2.3804761428476167</c:v>
                  </c:pt>
                </c:numCache>
              </c:numRef>
            </c:minus>
          </c:errBars>
          <c:xVal>
            <c:numRef>
              <c:f>'Temp and Light Dummy Graphs'!$C$48:$C$51</c:f>
              <c:numCache>
                <c:formatCode>General</c:formatCode>
                <c:ptCount val="4"/>
                <c:pt idx="0">
                  <c:v>-10</c:v>
                </c:pt>
                <c:pt idx="1">
                  <c:v>0</c:v>
                </c:pt>
                <c:pt idx="2">
                  <c:v>1</c:v>
                </c:pt>
                <c:pt idx="3">
                  <c:v>11</c:v>
                </c:pt>
              </c:numCache>
            </c:numRef>
          </c:xVal>
          <c:yVal>
            <c:numRef>
              <c:f>'Temp and Light Dummy Graphs'!$E$48:$E$51</c:f>
              <c:numCache>
                <c:formatCode>General</c:formatCode>
                <c:ptCount val="4"/>
                <c:pt idx="0">
                  <c:v>83.9</c:v>
                </c:pt>
                <c:pt idx="1">
                  <c:v>83.9</c:v>
                </c:pt>
                <c:pt idx="2">
                  <c:v>335.9</c:v>
                </c:pt>
                <c:pt idx="3">
                  <c:v>309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994608"/>
        <c:axId val="134994048"/>
      </c:scatterChart>
      <c:valAx>
        <c:axId val="1349923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34993488"/>
        <c:crossesAt val="25"/>
        <c:crossBetween val="midCat"/>
        <c:majorUnit val="2"/>
        <c:minorUnit val="1"/>
      </c:valAx>
      <c:valAx>
        <c:axId val="134993488"/>
        <c:scaling>
          <c:orientation val="minMax"/>
          <c:max val="35"/>
          <c:min val="25"/>
        </c:scaling>
        <c:delete val="0"/>
        <c:axPos val="l"/>
        <c:numFmt formatCode="General" sourceLinked="1"/>
        <c:majorTickMark val="out"/>
        <c:minorTickMark val="none"/>
        <c:tickLblPos val="none"/>
        <c:crossAx val="134992368"/>
        <c:crossesAt val="-11"/>
        <c:crossBetween val="midCat"/>
        <c:majorUnit val="5"/>
      </c:valAx>
      <c:valAx>
        <c:axId val="134994048"/>
        <c:scaling>
          <c:orientation val="minMax"/>
          <c:max val="400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crossAx val="134994608"/>
        <c:crosses val="max"/>
        <c:crossBetween val="midCat"/>
        <c:majorUnit val="100"/>
      </c:valAx>
      <c:valAx>
        <c:axId val="134994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499404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"/>
          <c:y val="5.3612675384174864E-2"/>
          <c:w val="0.81944444444444464"/>
          <c:h val="0.67415203866478091"/>
        </c:manualLayout>
      </c:layout>
      <c:scatterChart>
        <c:scatterStyle val="lineMarker"/>
        <c:varyColors val="0"/>
        <c:ser>
          <c:idx val="0"/>
          <c:order val="0"/>
          <c:spPr>
            <a:ln w="15875">
              <a:solidFill>
                <a:sysClr val="windowText" lastClr="000000"/>
              </a:solidFill>
              <a:prstDash val="sysDot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Graphs'!$I$6:$I$19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3.7037037037034537E-2</c:v>
                  </c:pt>
                  <c:pt idx="2">
                    <c:v>0.17665540766980456</c:v>
                  </c:pt>
                  <c:pt idx="3">
                    <c:v>0.18794243639059541</c:v>
                  </c:pt>
                  <c:pt idx="4">
                    <c:v>0</c:v>
                  </c:pt>
                  <c:pt idx="5">
                    <c:v>0.8542638959015415</c:v>
                  </c:pt>
                  <c:pt idx="6">
                    <c:v>0</c:v>
                  </c:pt>
                  <c:pt idx="7">
                    <c:v>0.14814814814815</c:v>
                  </c:pt>
                  <c:pt idx="8">
                    <c:v>0</c:v>
                  </c:pt>
                  <c:pt idx="9">
                    <c:v>7.1001072269188142E-2</c:v>
                  </c:pt>
                  <c:pt idx="10">
                    <c:v>0</c:v>
                  </c:pt>
                  <c:pt idx="11">
                    <c:v>6.7696396920521332E-2</c:v>
                  </c:pt>
                  <c:pt idx="12">
                    <c:v>0</c:v>
                  </c:pt>
                  <c:pt idx="13">
                    <c:v>7.1329630582439629E-2</c:v>
                  </c:pt>
                </c:numCache>
              </c:numRef>
            </c:plus>
            <c:minus>
              <c:numRef>
                <c:f>'Temp and Light Dummy Graphs'!$I$6:$I$19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3.7037037037034537E-2</c:v>
                  </c:pt>
                  <c:pt idx="2">
                    <c:v>0.17665540766980456</c:v>
                  </c:pt>
                  <c:pt idx="3">
                    <c:v>0.18794243639059541</c:v>
                  </c:pt>
                  <c:pt idx="4">
                    <c:v>0</c:v>
                  </c:pt>
                  <c:pt idx="5">
                    <c:v>0.8542638959015415</c:v>
                  </c:pt>
                  <c:pt idx="6">
                    <c:v>0</c:v>
                  </c:pt>
                  <c:pt idx="7">
                    <c:v>0.14814814814815</c:v>
                  </c:pt>
                  <c:pt idx="8">
                    <c:v>0</c:v>
                  </c:pt>
                  <c:pt idx="9">
                    <c:v>7.1001072269188142E-2</c:v>
                  </c:pt>
                  <c:pt idx="10">
                    <c:v>0</c:v>
                  </c:pt>
                  <c:pt idx="11">
                    <c:v>6.7696396920521332E-2</c:v>
                  </c:pt>
                  <c:pt idx="12">
                    <c:v>0</c:v>
                  </c:pt>
                  <c:pt idx="13">
                    <c:v>7.1329630582439629E-2</c:v>
                  </c:pt>
                </c:numCache>
              </c:numRef>
            </c:minus>
          </c:errBars>
          <c:xVal>
            <c:numRef>
              <c:f>'Temp and Light Dummy Graphs'!$C$6:$C$19</c:f>
              <c:numCache>
                <c:formatCode>General</c:formatCode>
                <c:ptCount val="14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11</c:v>
                </c:pt>
              </c:numCache>
            </c:numRef>
          </c:xVal>
          <c:yVal>
            <c:numRef>
              <c:f>'Temp and Light Dummy Graphs'!$G$6:$G$19</c:f>
              <c:numCache>
                <c:formatCode>0.0</c:formatCode>
                <c:ptCount val="14"/>
                <c:pt idx="0" formatCode="General">
                  <c:v>26</c:v>
                </c:pt>
                <c:pt idx="1">
                  <c:v>26.962962962962962</c:v>
                </c:pt>
                <c:pt idx="2">
                  <c:v>26.574074074074076</c:v>
                </c:pt>
                <c:pt idx="3">
                  <c:v>25.87037037037037</c:v>
                </c:pt>
                <c:pt idx="4">
                  <c:v>27.222222222222225</c:v>
                </c:pt>
                <c:pt idx="5">
                  <c:v>31.62962962962963</c:v>
                </c:pt>
                <c:pt idx="6">
                  <c:v>32.777777777777779</c:v>
                </c:pt>
                <c:pt idx="7">
                  <c:v>32.574074074074076</c:v>
                </c:pt>
                <c:pt idx="8">
                  <c:v>32.611111111111114</c:v>
                </c:pt>
                <c:pt idx="9">
                  <c:v>32.277777777777786</c:v>
                </c:pt>
                <c:pt idx="10">
                  <c:v>32.111111111111114</c:v>
                </c:pt>
                <c:pt idx="11">
                  <c:v>32.25694444444445</c:v>
                </c:pt>
                <c:pt idx="12">
                  <c:v>32</c:v>
                </c:pt>
                <c:pt idx="13">
                  <c:v>32.318181818181813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320144"/>
        <c:axId val="135320704"/>
      </c:scatterChart>
      <c:scatterChart>
        <c:scatterStyle val="lineMarker"/>
        <c:varyColors val="0"/>
        <c:ser>
          <c:idx val="1"/>
          <c:order val="1"/>
          <c:spPr>
            <a:ln w="15875">
              <a:solidFill>
                <a:schemeClr val="tx1"/>
              </a:solidFill>
              <a:prstDash val="sys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Graphs'!$J$48:$J$51</c:f>
                <c:numCache>
                  <c:formatCode>General</c:formatCode>
                  <c:ptCount val="4"/>
                  <c:pt idx="0">
                    <c:v>1.1221173013438546</c:v>
                  </c:pt>
                  <c:pt idx="1">
                    <c:v>0</c:v>
                  </c:pt>
                  <c:pt idx="2">
                    <c:v>0.96369728409211575</c:v>
                  </c:pt>
                  <c:pt idx="3">
                    <c:v>1.6996731711975952</c:v>
                  </c:pt>
                </c:numCache>
              </c:numRef>
            </c:plus>
            <c:minus>
              <c:numRef>
                <c:f>'Temp and Light Dummy Graphs'!$J$48:$J$51</c:f>
                <c:numCache>
                  <c:formatCode>General</c:formatCode>
                  <c:ptCount val="4"/>
                  <c:pt idx="0">
                    <c:v>1.1221173013438546</c:v>
                  </c:pt>
                  <c:pt idx="1">
                    <c:v>0</c:v>
                  </c:pt>
                  <c:pt idx="2">
                    <c:v>0.96369728409211575</c:v>
                  </c:pt>
                  <c:pt idx="3">
                    <c:v>1.6996731711975952</c:v>
                  </c:pt>
                </c:numCache>
              </c:numRef>
            </c:minus>
          </c:errBars>
          <c:xVal>
            <c:numRef>
              <c:f>'Temp and Light Dummy Graphs'!$C$48:$C$51</c:f>
              <c:numCache>
                <c:formatCode>General</c:formatCode>
                <c:ptCount val="4"/>
                <c:pt idx="0">
                  <c:v>-10</c:v>
                </c:pt>
                <c:pt idx="1">
                  <c:v>0</c:v>
                </c:pt>
                <c:pt idx="2">
                  <c:v>1</c:v>
                </c:pt>
                <c:pt idx="3">
                  <c:v>11</c:v>
                </c:pt>
              </c:numCache>
            </c:numRef>
          </c:xVal>
          <c:yVal>
            <c:numRef>
              <c:f>'Temp and Light Dummy Graphs'!$F$48:$F$51</c:f>
              <c:numCache>
                <c:formatCode>General</c:formatCode>
                <c:ptCount val="4"/>
                <c:pt idx="0">
                  <c:v>84.3</c:v>
                </c:pt>
                <c:pt idx="1">
                  <c:v>84.3</c:v>
                </c:pt>
                <c:pt idx="2">
                  <c:v>80.3</c:v>
                </c:pt>
                <c:pt idx="3">
                  <c:v>69.3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321824"/>
        <c:axId val="135321264"/>
      </c:scatterChart>
      <c:valAx>
        <c:axId val="13532014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35320704"/>
        <c:crossesAt val="25"/>
        <c:crossBetween val="midCat"/>
        <c:majorUnit val="2"/>
        <c:minorUnit val="1"/>
      </c:valAx>
      <c:valAx>
        <c:axId val="135320704"/>
        <c:scaling>
          <c:orientation val="minMax"/>
          <c:max val="35"/>
          <c:min val="25"/>
        </c:scaling>
        <c:delete val="0"/>
        <c:axPos val="l"/>
        <c:numFmt formatCode="General" sourceLinked="1"/>
        <c:majorTickMark val="out"/>
        <c:minorTickMark val="none"/>
        <c:tickLblPos val="none"/>
        <c:crossAx val="135320144"/>
        <c:crossesAt val="-11"/>
        <c:crossBetween val="midCat"/>
        <c:majorUnit val="5"/>
      </c:valAx>
      <c:valAx>
        <c:axId val="135321264"/>
        <c:scaling>
          <c:orientation val="minMax"/>
          <c:max val="400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crossAx val="135321824"/>
        <c:crosses val="max"/>
        <c:crossBetween val="midCat"/>
        <c:majorUnit val="100"/>
      </c:valAx>
      <c:valAx>
        <c:axId val="135321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532126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459066142492575E-2"/>
          <c:y val="4.6617180855176681E-2"/>
          <c:w val="0.74496124584097367"/>
          <c:h val="0.67322353668908996"/>
        </c:manualLayout>
      </c:layout>
      <c:scatterChart>
        <c:scatterStyle val="lineMarker"/>
        <c:varyColors val="0"/>
        <c:ser>
          <c:idx val="0"/>
          <c:order val="0"/>
          <c:spPr>
            <a:ln w="15875">
              <a:solidFill>
                <a:sysClr val="windowText" lastClr="000000"/>
              </a:solidFill>
              <a:prstDash val="sysDot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Graphs'!$I$6:$I$19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3.7037037037034537E-2</c:v>
                  </c:pt>
                  <c:pt idx="2">
                    <c:v>0.17665540766980456</c:v>
                  </c:pt>
                  <c:pt idx="3">
                    <c:v>0.18794243639059541</c:v>
                  </c:pt>
                  <c:pt idx="4">
                    <c:v>0</c:v>
                  </c:pt>
                  <c:pt idx="5">
                    <c:v>0.8542638959015415</c:v>
                  </c:pt>
                  <c:pt idx="6">
                    <c:v>0</c:v>
                  </c:pt>
                  <c:pt idx="7">
                    <c:v>0.14814814814815</c:v>
                  </c:pt>
                  <c:pt idx="8">
                    <c:v>0</c:v>
                  </c:pt>
                  <c:pt idx="9">
                    <c:v>7.1001072269188142E-2</c:v>
                  </c:pt>
                  <c:pt idx="10">
                    <c:v>0</c:v>
                  </c:pt>
                  <c:pt idx="11">
                    <c:v>6.7696396920521332E-2</c:v>
                  </c:pt>
                  <c:pt idx="12">
                    <c:v>0</c:v>
                  </c:pt>
                  <c:pt idx="13">
                    <c:v>7.1329630582439629E-2</c:v>
                  </c:pt>
                </c:numCache>
              </c:numRef>
            </c:plus>
            <c:minus>
              <c:numRef>
                <c:f>'Temp and Light Dummy Graphs'!$I$6:$I$19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3.7037037037034537E-2</c:v>
                  </c:pt>
                  <c:pt idx="2">
                    <c:v>0.17665540766980456</c:v>
                  </c:pt>
                  <c:pt idx="3">
                    <c:v>0.18794243639059541</c:v>
                  </c:pt>
                  <c:pt idx="4">
                    <c:v>0</c:v>
                  </c:pt>
                  <c:pt idx="5">
                    <c:v>0.8542638959015415</c:v>
                  </c:pt>
                  <c:pt idx="6">
                    <c:v>0</c:v>
                  </c:pt>
                  <c:pt idx="7">
                    <c:v>0.14814814814815</c:v>
                  </c:pt>
                  <c:pt idx="8">
                    <c:v>0</c:v>
                  </c:pt>
                  <c:pt idx="9">
                    <c:v>7.1001072269188142E-2</c:v>
                  </c:pt>
                  <c:pt idx="10">
                    <c:v>0</c:v>
                  </c:pt>
                  <c:pt idx="11">
                    <c:v>6.7696396920521332E-2</c:v>
                  </c:pt>
                  <c:pt idx="12">
                    <c:v>0</c:v>
                  </c:pt>
                  <c:pt idx="13">
                    <c:v>7.1329630582439629E-2</c:v>
                  </c:pt>
                </c:numCache>
              </c:numRef>
            </c:minus>
          </c:errBars>
          <c:xVal>
            <c:numRef>
              <c:f>'Temp and Light Dummy Graphs'!$C$6:$C$19</c:f>
              <c:numCache>
                <c:formatCode>General</c:formatCode>
                <c:ptCount val="14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11</c:v>
                </c:pt>
              </c:numCache>
            </c:numRef>
          </c:xVal>
          <c:yVal>
            <c:numRef>
              <c:f>'Temp and Light Dummy Graphs'!$G$6:$G$19</c:f>
              <c:numCache>
                <c:formatCode>0.0</c:formatCode>
                <c:ptCount val="14"/>
                <c:pt idx="0" formatCode="General">
                  <c:v>26</c:v>
                </c:pt>
                <c:pt idx="1">
                  <c:v>26.962962962962962</c:v>
                </c:pt>
                <c:pt idx="2">
                  <c:v>26.574074074074076</c:v>
                </c:pt>
                <c:pt idx="3">
                  <c:v>25.87037037037037</c:v>
                </c:pt>
                <c:pt idx="4">
                  <c:v>27.222222222222225</c:v>
                </c:pt>
                <c:pt idx="5">
                  <c:v>31.62962962962963</c:v>
                </c:pt>
                <c:pt idx="6">
                  <c:v>32.777777777777779</c:v>
                </c:pt>
                <c:pt idx="7">
                  <c:v>32.574074074074076</c:v>
                </c:pt>
                <c:pt idx="8">
                  <c:v>32.611111111111114</c:v>
                </c:pt>
                <c:pt idx="9">
                  <c:v>32.277777777777786</c:v>
                </c:pt>
                <c:pt idx="10">
                  <c:v>32.111111111111114</c:v>
                </c:pt>
                <c:pt idx="11">
                  <c:v>32.25694444444445</c:v>
                </c:pt>
                <c:pt idx="12">
                  <c:v>32</c:v>
                </c:pt>
                <c:pt idx="13">
                  <c:v>32.318181818181813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324624"/>
        <c:axId val="135325184"/>
      </c:scatterChart>
      <c:scatterChart>
        <c:scatterStyle val="lineMarker"/>
        <c:varyColors val="0"/>
        <c:ser>
          <c:idx val="1"/>
          <c:order val="1"/>
          <c:spPr>
            <a:ln w="15875">
              <a:solidFill>
                <a:schemeClr val="tx1"/>
              </a:solidFill>
              <a:prstDash val="sys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Graphs'!$K$48:$K$51</c:f>
                <c:numCache>
                  <c:formatCode>General</c:formatCode>
                  <c:ptCount val="4"/>
                  <c:pt idx="0">
                    <c:v>3.7525150846062476</c:v>
                  </c:pt>
                  <c:pt idx="1">
                    <c:v>0</c:v>
                  </c:pt>
                  <c:pt idx="2">
                    <c:v>4.2169663881663269</c:v>
                  </c:pt>
                  <c:pt idx="3">
                    <c:v>2.1542109924517607</c:v>
                  </c:pt>
                </c:numCache>
              </c:numRef>
            </c:plus>
            <c:minus>
              <c:numRef>
                <c:f>'Temp and Light Dummy Graphs'!$K$48:$K$51</c:f>
                <c:numCache>
                  <c:formatCode>General</c:formatCode>
                  <c:ptCount val="4"/>
                  <c:pt idx="0">
                    <c:v>3.7525150846062476</c:v>
                  </c:pt>
                  <c:pt idx="1">
                    <c:v>0</c:v>
                  </c:pt>
                  <c:pt idx="2">
                    <c:v>4.2169663881663269</c:v>
                  </c:pt>
                  <c:pt idx="3">
                    <c:v>2.1542109924517607</c:v>
                  </c:pt>
                </c:numCache>
              </c:numRef>
            </c:minus>
          </c:errBars>
          <c:xVal>
            <c:numRef>
              <c:f>'Temp and Light Dummy Graphs'!$C$48:$C$51</c:f>
              <c:numCache>
                <c:formatCode>General</c:formatCode>
                <c:ptCount val="4"/>
                <c:pt idx="0">
                  <c:v>-10</c:v>
                </c:pt>
                <c:pt idx="1">
                  <c:v>0</c:v>
                </c:pt>
                <c:pt idx="2">
                  <c:v>1</c:v>
                </c:pt>
                <c:pt idx="3">
                  <c:v>11</c:v>
                </c:pt>
              </c:numCache>
            </c:numRef>
          </c:xVal>
          <c:yVal>
            <c:numRef>
              <c:f>'Temp and Light Dummy Graphs'!$G$48:$G$51</c:f>
              <c:numCache>
                <c:formatCode>General</c:formatCode>
                <c:ptCount val="4"/>
                <c:pt idx="0">
                  <c:v>84.3</c:v>
                </c:pt>
                <c:pt idx="1">
                  <c:v>84.3</c:v>
                </c:pt>
                <c:pt idx="2">
                  <c:v>324.2</c:v>
                </c:pt>
                <c:pt idx="3">
                  <c:v>299.39999999999998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326304"/>
        <c:axId val="135325744"/>
      </c:scatterChart>
      <c:valAx>
        <c:axId val="13532462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35325184"/>
        <c:crossesAt val="25"/>
        <c:crossBetween val="midCat"/>
        <c:majorUnit val="2"/>
        <c:minorUnit val="1"/>
      </c:valAx>
      <c:valAx>
        <c:axId val="135325184"/>
        <c:scaling>
          <c:orientation val="minMax"/>
          <c:max val="35"/>
          <c:min val="25"/>
        </c:scaling>
        <c:delete val="0"/>
        <c:axPos val="l"/>
        <c:numFmt formatCode="General" sourceLinked="1"/>
        <c:majorTickMark val="out"/>
        <c:minorTickMark val="none"/>
        <c:tickLblPos val="none"/>
        <c:crossAx val="135324624"/>
        <c:crossesAt val="-11"/>
        <c:crossBetween val="midCat"/>
        <c:majorUnit val="5"/>
      </c:valAx>
      <c:valAx>
        <c:axId val="135325744"/>
        <c:scaling>
          <c:orientation val="minMax"/>
          <c:max val="4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35326304"/>
        <c:crosses val="max"/>
        <c:crossBetween val="midCat"/>
        <c:majorUnit val="100"/>
      </c:valAx>
      <c:valAx>
        <c:axId val="135326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532574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307192660373617"/>
          <c:y val="7.0184783017364694E-2"/>
          <c:w val="0.75573239660580904"/>
          <c:h val="0.69782578726588851"/>
        </c:manualLayout>
      </c:layout>
      <c:scatterChart>
        <c:scatterStyle val="lineMarker"/>
        <c:varyColors val="0"/>
        <c:ser>
          <c:idx val="0"/>
          <c:order val="0"/>
          <c:spPr>
            <a:ln w="15875">
              <a:solidFill>
                <a:sysClr val="windowText" lastClr="000000"/>
              </a:solidFill>
              <a:prstDash val="sysDot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Graphs'!$F$6:$F$19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0.26707787225659396</c:v>
                  </c:pt>
                  <c:pt idx="2">
                    <c:v>0.20030840419244414</c:v>
                  </c:pt>
                  <c:pt idx="3">
                    <c:v>0.37175666481268188</c:v>
                  </c:pt>
                  <c:pt idx="4">
                    <c:v>0</c:v>
                  </c:pt>
                  <c:pt idx="5">
                    <c:v>9.2592592592592865E-2</c:v>
                  </c:pt>
                  <c:pt idx="6">
                    <c:v>0</c:v>
                  </c:pt>
                  <c:pt idx="7">
                    <c:v>8.0720350806307947E-2</c:v>
                  </c:pt>
                  <c:pt idx="8">
                    <c:v>0</c:v>
                  </c:pt>
                  <c:pt idx="9">
                    <c:v>9.1147095565439498E-2</c:v>
                  </c:pt>
                  <c:pt idx="10">
                    <c:v>0</c:v>
                  </c:pt>
                  <c:pt idx="11">
                    <c:v>9.1946214061228826E-2</c:v>
                  </c:pt>
                  <c:pt idx="12">
                    <c:v>0</c:v>
                  </c:pt>
                  <c:pt idx="13">
                    <c:v>7.45846842729294E-2</c:v>
                  </c:pt>
                </c:numCache>
              </c:numRef>
            </c:plus>
            <c:minus>
              <c:numRef>
                <c:f>'Temp and Light Dummy Graphs'!$F$6:$F$19</c:f>
                <c:numCache>
                  <c:formatCode>General</c:formatCode>
                  <c:ptCount val="14"/>
                  <c:pt idx="0">
                    <c:v>0</c:v>
                  </c:pt>
                  <c:pt idx="1">
                    <c:v>0.26707787225659396</c:v>
                  </c:pt>
                  <c:pt idx="2">
                    <c:v>0.20030840419244414</c:v>
                  </c:pt>
                  <c:pt idx="3">
                    <c:v>0.37175666481268188</c:v>
                  </c:pt>
                  <c:pt idx="4">
                    <c:v>0</c:v>
                  </c:pt>
                  <c:pt idx="5">
                    <c:v>9.2592592592592865E-2</c:v>
                  </c:pt>
                  <c:pt idx="6">
                    <c:v>0</c:v>
                  </c:pt>
                  <c:pt idx="7">
                    <c:v>8.0720350806307947E-2</c:v>
                  </c:pt>
                  <c:pt idx="8">
                    <c:v>0</c:v>
                  </c:pt>
                  <c:pt idx="9">
                    <c:v>9.1147095565439498E-2</c:v>
                  </c:pt>
                  <c:pt idx="10">
                    <c:v>0</c:v>
                  </c:pt>
                  <c:pt idx="11">
                    <c:v>9.1946214061228826E-2</c:v>
                  </c:pt>
                  <c:pt idx="12">
                    <c:v>0</c:v>
                  </c:pt>
                  <c:pt idx="13">
                    <c:v>7.45846842729294E-2</c:v>
                  </c:pt>
                </c:numCache>
              </c:numRef>
            </c:minus>
          </c:errBars>
          <c:xVal>
            <c:numRef>
              <c:f>'Temp and Light Dummy Graphs'!$C$6:$C$19</c:f>
              <c:numCache>
                <c:formatCode>General</c:formatCode>
                <c:ptCount val="14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11</c:v>
                </c:pt>
              </c:numCache>
            </c:numRef>
          </c:xVal>
          <c:yVal>
            <c:numRef>
              <c:f>'Temp and Light Dummy Graphs'!$D$6:$D$19</c:f>
              <c:numCache>
                <c:formatCode>0.0</c:formatCode>
                <c:ptCount val="14"/>
                <c:pt idx="0" formatCode="General">
                  <c:v>26</c:v>
                </c:pt>
                <c:pt idx="1">
                  <c:v>26.259259259259263</c:v>
                </c:pt>
                <c:pt idx="2">
                  <c:v>26</c:v>
                </c:pt>
                <c:pt idx="3">
                  <c:v>26.037037037037038</c:v>
                </c:pt>
                <c:pt idx="4">
                  <c:v>26.777777777777782</c:v>
                </c:pt>
                <c:pt idx="5">
                  <c:v>26.203703703703706</c:v>
                </c:pt>
                <c:pt idx="6">
                  <c:v>25.388888888888893</c:v>
                </c:pt>
                <c:pt idx="7">
                  <c:v>25.740740740740737</c:v>
                </c:pt>
                <c:pt idx="8">
                  <c:v>26.111111111111111</c:v>
                </c:pt>
                <c:pt idx="9">
                  <c:v>26.273148148148152</c:v>
                </c:pt>
                <c:pt idx="10">
                  <c:v>25.888888888888886</c:v>
                </c:pt>
                <c:pt idx="11">
                  <c:v>26.222222222222221</c:v>
                </c:pt>
                <c:pt idx="12">
                  <c:v>26.777777777777782</c:v>
                </c:pt>
                <c:pt idx="13">
                  <c:v>26.111111111111107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056224"/>
        <c:axId val="135056784"/>
      </c:scatterChart>
      <c:scatterChart>
        <c:scatterStyle val="lineMarker"/>
        <c:varyColors val="0"/>
        <c:ser>
          <c:idx val="1"/>
          <c:order val="1"/>
          <c:spPr>
            <a:ln w="15875">
              <a:solidFill>
                <a:schemeClr val="tx1"/>
              </a:solidFill>
              <a:prstDash val="sysDash"/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'Temp and Light Dummy Graphs'!$H$48:$H$51</c:f>
                <c:numCache>
                  <c:formatCode>General</c:formatCode>
                  <c:ptCount val="4"/>
                  <c:pt idx="0">
                    <c:v>0.99778728864459976</c:v>
                  </c:pt>
                  <c:pt idx="1">
                    <c:v>0</c:v>
                  </c:pt>
                  <c:pt idx="2">
                    <c:v>1.0549652788686488</c:v>
                  </c:pt>
                  <c:pt idx="3">
                    <c:v>1.0985399962936215</c:v>
                  </c:pt>
                </c:numCache>
              </c:numRef>
            </c:plus>
            <c:minus>
              <c:numRef>
                <c:f>'Temp and Light Dummy Graphs'!$H$48:$H$51</c:f>
                <c:numCache>
                  <c:formatCode>General</c:formatCode>
                  <c:ptCount val="4"/>
                  <c:pt idx="0">
                    <c:v>0.99778728864459976</c:v>
                  </c:pt>
                  <c:pt idx="1">
                    <c:v>0</c:v>
                  </c:pt>
                  <c:pt idx="2">
                    <c:v>1.0549652788686488</c:v>
                  </c:pt>
                  <c:pt idx="3">
                    <c:v>1.0985399962936215</c:v>
                  </c:pt>
                </c:numCache>
              </c:numRef>
            </c:minus>
          </c:errBars>
          <c:xVal>
            <c:numRef>
              <c:f>'Temp and Light Dummy Graphs'!$C$48:$C$51</c:f>
              <c:numCache>
                <c:formatCode>General</c:formatCode>
                <c:ptCount val="4"/>
                <c:pt idx="0">
                  <c:v>-10</c:v>
                </c:pt>
                <c:pt idx="1">
                  <c:v>0</c:v>
                </c:pt>
                <c:pt idx="2">
                  <c:v>1</c:v>
                </c:pt>
                <c:pt idx="3">
                  <c:v>11</c:v>
                </c:pt>
              </c:numCache>
            </c:numRef>
          </c:xVal>
          <c:yVal>
            <c:numRef>
              <c:f>'Temp and Light Dummy Graphs'!$D$48:$D$51</c:f>
              <c:numCache>
                <c:formatCode>General</c:formatCode>
                <c:ptCount val="4"/>
                <c:pt idx="0">
                  <c:v>83.9</c:v>
                </c:pt>
                <c:pt idx="1">
                  <c:v>83.9</c:v>
                </c:pt>
                <c:pt idx="2">
                  <c:v>83.9</c:v>
                </c:pt>
                <c:pt idx="3">
                  <c:v>83.1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057904"/>
        <c:axId val="135057344"/>
      </c:scatterChart>
      <c:valAx>
        <c:axId val="13505622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35056784"/>
        <c:crossesAt val="25"/>
        <c:crossBetween val="midCat"/>
        <c:majorUnit val="2"/>
        <c:minorUnit val="1"/>
      </c:valAx>
      <c:valAx>
        <c:axId val="135056784"/>
        <c:scaling>
          <c:orientation val="minMax"/>
          <c:max val="35"/>
          <c:min val="2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sz="700"/>
            </a:pPr>
            <a:endParaRPr lang="en-US"/>
          </a:p>
        </c:txPr>
        <c:crossAx val="135056224"/>
        <c:crossesAt val="-11"/>
        <c:crossBetween val="midCat"/>
        <c:majorUnit val="5"/>
      </c:valAx>
      <c:valAx>
        <c:axId val="135057344"/>
        <c:scaling>
          <c:orientation val="minMax"/>
          <c:max val="400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ln/>
        </c:spPr>
        <c:crossAx val="135057904"/>
        <c:crosses val="max"/>
        <c:crossBetween val="midCat"/>
        <c:majorUnit val="100"/>
      </c:valAx>
      <c:valAx>
        <c:axId val="135057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505734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175">
              <a:solidFill>
                <a:sysClr val="window" lastClr="FFFFFF">
                  <a:lumMod val="65000"/>
                </a:sysClr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Sheet1!$AA$42:$AJ$42</c:f>
                <c:numCache>
                  <c:formatCode>General</c:formatCode>
                  <c:ptCount val="10"/>
                  <c:pt idx="0">
                    <c:v>1.6696083195807482E-2</c:v>
                  </c:pt>
                  <c:pt idx="1">
                    <c:v>1.470173249731333E-2</c:v>
                  </c:pt>
                  <c:pt idx="2">
                    <c:v>8.9027066022378202E-3</c:v>
                  </c:pt>
                  <c:pt idx="3">
                    <c:v>5.2513144267875064E-3</c:v>
                  </c:pt>
                  <c:pt idx="4">
                    <c:v>2.7950301125386269E-3</c:v>
                  </c:pt>
                  <c:pt idx="5">
                    <c:v>6.7698538736701173E-3</c:v>
                  </c:pt>
                  <c:pt idx="6">
                    <c:v>5.1460784611234728E-3</c:v>
                  </c:pt>
                  <c:pt idx="7">
                    <c:v>6.0128283074627415E-3</c:v>
                  </c:pt>
                  <c:pt idx="8">
                    <c:v>4.499553230837075E-3</c:v>
                  </c:pt>
                  <c:pt idx="9">
                    <c:v>8.5405934107725557E-3</c:v>
                  </c:pt>
                </c:numCache>
              </c:numRef>
            </c:plus>
            <c:minus>
              <c:numRef>
                <c:f>Sheet1!$AA$42:$AJ$42</c:f>
                <c:numCache>
                  <c:formatCode>General</c:formatCode>
                  <c:ptCount val="10"/>
                  <c:pt idx="0">
                    <c:v>1.6696083195807482E-2</c:v>
                  </c:pt>
                  <c:pt idx="1">
                    <c:v>1.470173249731333E-2</c:v>
                  </c:pt>
                  <c:pt idx="2">
                    <c:v>8.9027066022378202E-3</c:v>
                  </c:pt>
                  <c:pt idx="3">
                    <c:v>5.2513144267875064E-3</c:v>
                  </c:pt>
                  <c:pt idx="4">
                    <c:v>2.7950301125386269E-3</c:v>
                  </c:pt>
                  <c:pt idx="5">
                    <c:v>6.7698538736701173E-3</c:v>
                  </c:pt>
                  <c:pt idx="6">
                    <c:v>5.1460784611234728E-3</c:v>
                  </c:pt>
                  <c:pt idx="7">
                    <c:v>6.0128283074627415E-3</c:v>
                  </c:pt>
                  <c:pt idx="8">
                    <c:v>4.499553230837075E-3</c:v>
                  </c:pt>
                  <c:pt idx="9">
                    <c:v>8.5405934107725557E-3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Sheet1!$P$1:$Y$1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Sheet1!$P$38:$Y$38</c:f>
              <c:numCache>
                <c:formatCode>General</c:formatCode>
                <c:ptCount val="10"/>
                <c:pt idx="0">
                  <c:v>7.8953449983492893E-2</c:v>
                </c:pt>
                <c:pt idx="1">
                  <c:v>8.5928877988963828E-2</c:v>
                </c:pt>
                <c:pt idx="2">
                  <c:v>8.6442956185445466E-2</c:v>
                </c:pt>
                <c:pt idx="3">
                  <c:v>5.5551101259255768E-2</c:v>
                </c:pt>
                <c:pt idx="4">
                  <c:v>6.5021459227467812E-2</c:v>
                </c:pt>
                <c:pt idx="5">
                  <c:v>5.3516011885110598E-2</c:v>
                </c:pt>
                <c:pt idx="6">
                  <c:v>5.0341932745366219E-2</c:v>
                </c:pt>
                <c:pt idx="7">
                  <c:v>6.7792293543366508E-2</c:v>
                </c:pt>
                <c:pt idx="8">
                  <c:v>6.9855680799886813E-2</c:v>
                </c:pt>
                <c:pt idx="9">
                  <c:v>8.123378767155591E-2</c:v>
                </c:pt>
              </c:numCache>
            </c:numRef>
          </c:yVal>
          <c:smooth val="0"/>
        </c:ser>
        <c:ser>
          <c:idx val="1"/>
          <c:order val="1"/>
          <c:spPr>
            <a:ln w="3175">
              <a:solidFill>
                <a:sysClr val="windowText" lastClr="000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Sheet1!$AA$7:$AJ$7</c:f>
                <c:numCache>
                  <c:formatCode>General</c:formatCode>
                  <c:ptCount val="10"/>
                  <c:pt idx="0">
                    <c:v>1.5206655812584974E-2</c:v>
                  </c:pt>
                  <c:pt idx="1">
                    <c:v>2.0859431321128111E-2</c:v>
                  </c:pt>
                  <c:pt idx="2">
                    <c:v>3.1816148112277544E-2</c:v>
                  </c:pt>
                  <c:pt idx="3">
                    <c:v>2.6476039015190349E-2</c:v>
                  </c:pt>
                  <c:pt idx="4">
                    <c:v>1.5540495826191981E-2</c:v>
                  </c:pt>
                  <c:pt idx="5">
                    <c:v>2.1055630321656957E-2</c:v>
                  </c:pt>
                  <c:pt idx="6">
                    <c:v>2.3544684285989891E-2</c:v>
                  </c:pt>
                  <c:pt idx="7">
                    <c:v>1.6266287009739436E-2</c:v>
                  </c:pt>
                  <c:pt idx="8">
                    <c:v>1.1911827236300632E-2</c:v>
                  </c:pt>
                  <c:pt idx="9">
                    <c:v>1.8834937816706171E-2</c:v>
                  </c:pt>
                </c:numCache>
              </c:numRef>
            </c:plus>
            <c:minus>
              <c:numRef>
                <c:f>Sheet1!$AA$7:$AJ$7</c:f>
                <c:numCache>
                  <c:formatCode>General</c:formatCode>
                  <c:ptCount val="10"/>
                  <c:pt idx="0">
                    <c:v>1.5206655812584974E-2</c:v>
                  </c:pt>
                  <c:pt idx="1">
                    <c:v>2.0859431321128111E-2</c:v>
                  </c:pt>
                  <c:pt idx="2">
                    <c:v>3.1816148112277544E-2</c:v>
                  </c:pt>
                  <c:pt idx="3">
                    <c:v>2.6476039015190349E-2</c:v>
                  </c:pt>
                  <c:pt idx="4">
                    <c:v>1.5540495826191981E-2</c:v>
                  </c:pt>
                  <c:pt idx="5">
                    <c:v>2.1055630321656957E-2</c:v>
                  </c:pt>
                  <c:pt idx="6">
                    <c:v>2.3544684285989891E-2</c:v>
                  </c:pt>
                  <c:pt idx="7">
                    <c:v>1.6266287009739436E-2</c:v>
                  </c:pt>
                  <c:pt idx="8">
                    <c:v>1.1911827236300632E-2</c:v>
                  </c:pt>
                  <c:pt idx="9">
                    <c:v>1.8834937816706171E-2</c:v>
                  </c:pt>
                </c:numCache>
              </c:numRef>
            </c:minus>
          </c:errBars>
          <c:xVal>
            <c:numRef>
              <c:f>Sheet1!$P$1:$Y$1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Sheet1!$P$3:$Y$3</c:f>
              <c:numCache>
                <c:formatCode>General</c:formatCode>
                <c:ptCount val="10"/>
                <c:pt idx="0">
                  <c:v>0.10172774267662262</c:v>
                </c:pt>
                <c:pt idx="1">
                  <c:v>0.11757840321654221</c:v>
                </c:pt>
                <c:pt idx="2">
                  <c:v>0.17088799540493968</c:v>
                </c:pt>
                <c:pt idx="3">
                  <c:v>0.12529350947731188</c:v>
                </c:pt>
                <c:pt idx="4">
                  <c:v>0.11359678345778287</c:v>
                </c:pt>
                <c:pt idx="5">
                  <c:v>0.12579207352096497</c:v>
                </c:pt>
                <c:pt idx="6">
                  <c:v>0.11045376220562894</c:v>
                </c:pt>
                <c:pt idx="7">
                  <c:v>8.1089029293509474E-2</c:v>
                </c:pt>
                <c:pt idx="8">
                  <c:v>6.8342331993107408E-2</c:v>
                </c:pt>
                <c:pt idx="9">
                  <c:v>0.10271108558299827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060704"/>
        <c:axId val="135061264"/>
      </c:scatterChart>
      <c:valAx>
        <c:axId val="13506070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en-US"/>
          </a:p>
        </c:txPr>
        <c:crossAx val="135061264"/>
        <c:crosses val="autoZero"/>
        <c:crossBetween val="midCat"/>
        <c:majorUnit val="2"/>
        <c:minorUnit val="1"/>
      </c:valAx>
      <c:valAx>
        <c:axId val="135061264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en-US"/>
          </a:p>
        </c:txPr>
        <c:crossAx val="13506070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175">
              <a:solidFill>
                <a:sysClr val="window" lastClr="FFFFFF">
                  <a:lumMod val="65000"/>
                </a:sysClr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Sheet1!$AA$43:$AJ$43</c:f>
                <c:numCache>
                  <c:formatCode>General</c:formatCode>
                  <c:ptCount val="10"/>
                  <c:pt idx="0">
                    <c:v>3.1313116611927316E-2</c:v>
                  </c:pt>
                  <c:pt idx="1">
                    <c:v>9.8972190993872611E-3</c:v>
                  </c:pt>
                  <c:pt idx="2">
                    <c:v>3.5029618782878237E-3</c:v>
                  </c:pt>
                  <c:pt idx="3">
                    <c:v>3.6630349829343919E-2</c:v>
                  </c:pt>
                  <c:pt idx="4">
                    <c:v>5.9628199614712874E-3</c:v>
                  </c:pt>
                  <c:pt idx="5">
                    <c:v>2.3966511573481862E-2</c:v>
                  </c:pt>
                  <c:pt idx="6">
                    <c:v>4.2497871195616432E-3</c:v>
                  </c:pt>
                  <c:pt idx="7">
                    <c:v>3.013707456997233E-2</c:v>
                  </c:pt>
                  <c:pt idx="8">
                    <c:v>5.4776261491205199E-3</c:v>
                  </c:pt>
                  <c:pt idx="9">
                    <c:v>3.2089645079266517E-2</c:v>
                  </c:pt>
                </c:numCache>
              </c:numRef>
            </c:plus>
            <c:minus>
              <c:numRef>
                <c:f>Sheet1!$AA$43:$AJ$43</c:f>
                <c:numCache>
                  <c:formatCode>General</c:formatCode>
                  <c:ptCount val="10"/>
                  <c:pt idx="0">
                    <c:v>3.1313116611927316E-2</c:v>
                  </c:pt>
                  <c:pt idx="1">
                    <c:v>9.8972190993872611E-3</c:v>
                  </c:pt>
                  <c:pt idx="2">
                    <c:v>3.5029618782878237E-3</c:v>
                  </c:pt>
                  <c:pt idx="3">
                    <c:v>3.6630349829343919E-2</c:v>
                  </c:pt>
                  <c:pt idx="4">
                    <c:v>5.9628199614712874E-3</c:v>
                  </c:pt>
                  <c:pt idx="5">
                    <c:v>2.3966511573481862E-2</c:v>
                  </c:pt>
                  <c:pt idx="6">
                    <c:v>4.2497871195616432E-3</c:v>
                  </c:pt>
                  <c:pt idx="7">
                    <c:v>3.013707456997233E-2</c:v>
                  </c:pt>
                  <c:pt idx="8">
                    <c:v>5.4776261491205199E-3</c:v>
                  </c:pt>
                  <c:pt idx="9">
                    <c:v>3.2089645079266517E-2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Sheet1!$P$1:$Y$1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Sheet1!$P$39:$Z$39</c:f>
              <c:numCache>
                <c:formatCode>General</c:formatCode>
                <c:ptCount val="11"/>
                <c:pt idx="0">
                  <c:v>0.12703739539305053</c:v>
                </c:pt>
                <c:pt idx="1">
                  <c:v>9.0553546875795685E-2</c:v>
                </c:pt>
                <c:pt idx="2">
                  <c:v>6.5376585018078109E-2</c:v>
                </c:pt>
                <c:pt idx="3">
                  <c:v>0.11497003955118738</c:v>
                </c:pt>
                <c:pt idx="4">
                  <c:v>7.0813600176537483E-2</c:v>
                </c:pt>
                <c:pt idx="5">
                  <c:v>9.504167303220111E-2</c:v>
                </c:pt>
                <c:pt idx="6">
                  <c:v>6.9423367452597973E-2</c:v>
                </c:pt>
                <c:pt idx="7">
                  <c:v>9.120198265179677E-2</c:v>
                </c:pt>
                <c:pt idx="8">
                  <c:v>9.6689922085858318E-2</c:v>
                </c:pt>
                <c:pt idx="9">
                  <c:v>0.16383867189489229</c:v>
                </c:pt>
              </c:numCache>
            </c:numRef>
          </c:yVal>
          <c:smooth val="0"/>
        </c:ser>
        <c:ser>
          <c:idx val="1"/>
          <c:order val="1"/>
          <c:spPr>
            <a:ln w="3175">
              <a:solidFill>
                <a:sysClr val="windowText" lastClr="000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Sheet1!$AA$8:$AJ$8</c:f>
                <c:numCache>
                  <c:formatCode>General</c:formatCode>
                  <c:ptCount val="10"/>
                  <c:pt idx="0">
                    <c:v>2.7532305001514944E-2</c:v>
                  </c:pt>
                  <c:pt idx="1">
                    <c:v>3.0905811587580958E-2</c:v>
                  </c:pt>
                  <c:pt idx="2">
                    <c:v>1.9008611876107202E-2</c:v>
                  </c:pt>
                  <c:pt idx="3">
                    <c:v>1.0462954892817221E-2</c:v>
                  </c:pt>
                  <c:pt idx="4">
                    <c:v>1.3984449475775214E-2</c:v>
                  </c:pt>
                  <c:pt idx="5">
                    <c:v>2.6036267724692315E-2</c:v>
                  </c:pt>
                  <c:pt idx="6">
                    <c:v>3.3959434399410474E-2</c:v>
                  </c:pt>
                  <c:pt idx="7">
                    <c:v>3.3244280652673971E-2</c:v>
                  </c:pt>
                  <c:pt idx="8">
                    <c:v>2.8688341305673066E-2</c:v>
                  </c:pt>
                  <c:pt idx="9">
                    <c:v>4.0633262403358447E-2</c:v>
                  </c:pt>
                </c:numCache>
              </c:numRef>
            </c:plus>
            <c:minus>
              <c:numRef>
                <c:f>Sheet1!$AA$8:$AJ$8</c:f>
                <c:numCache>
                  <c:formatCode>General</c:formatCode>
                  <c:ptCount val="10"/>
                  <c:pt idx="0">
                    <c:v>2.7532305001514944E-2</c:v>
                  </c:pt>
                  <c:pt idx="1">
                    <c:v>3.0905811587580958E-2</c:v>
                  </c:pt>
                  <c:pt idx="2">
                    <c:v>1.9008611876107202E-2</c:v>
                  </c:pt>
                  <c:pt idx="3">
                    <c:v>1.0462954892817221E-2</c:v>
                  </c:pt>
                  <c:pt idx="4">
                    <c:v>1.3984449475775214E-2</c:v>
                  </c:pt>
                  <c:pt idx="5">
                    <c:v>2.6036267724692315E-2</c:v>
                  </c:pt>
                  <c:pt idx="6">
                    <c:v>3.3959434399410474E-2</c:v>
                  </c:pt>
                  <c:pt idx="7">
                    <c:v>3.3244280652673971E-2</c:v>
                  </c:pt>
                  <c:pt idx="8">
                    <c:v>2.8688341305673066E-2</c:v>
                  </c:pt>
                  <c:pt idx="9">
                    <c:v>4.0633262403358447E-2</c:v>
                  </c:pt>
                </c:numCache>
              </c:numRef>
            </c:minus>
          </c:errBars>
          <c:xVal>
            <c:numRef>
              <c:f>Sheet1!$P$1:$Y$1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Sheet1!$P$4:$Y$4</c:f>
              <c:numCache>
                <c:formatCode>General</c:formatCode>
                <c:ptCount val="10"/>
                <c:pt idx="0">
                  <c:v>0.25527517009732148</c:v>
                </c:pt>
                <c:pt idx="1">
                  <c:v>0.28565584359658946</c:v>
                </c:pt>
                <c:pt idx="2">
                  <c:v>0.28498837309447939</c:v>
                </c:pt>
                <c:pt idx="3">
                  <c:v>0.30247179398845919</c:v>
                </c:pt>
                <c:pt idx="4">
                  <c:v>0.29140470243734384</c:v>
                </c:pt>
                <c:pt idx="5">
                  <c:v>0.25475841874084915</c:v>
                </c:pt>
                <c:pt idx="6">
                  <c:v>0.22814572388252519</c:v>
                </c:pt>
                <c:pt idx="7">
                  <c:v>0.30201963655154596</c:v>
                </c:pt>
                <c:pt idx="8">
                  <c:v>0.34426405994315734</c:v>
                </c:pt>
                <c:pt idx="9">
                  <c:v>0.40569287744380328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652240"/>
        <c:axId val="181652800"/>
      </c:scatterChart>
      <c:valAx>
        <c:axId val="18165224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en-US"/>
          </a:p>
        </c:txPr>
        <c:crossAx val="181652800"/>
        <c:crosses val="autoZero"/>
        <c:crossBetween val="midCat"/>
        <c:majorUnit val="2"/>
        <c:minorUnit val="1"/>
      </c:valAx>
      <c:valAx>
        <c:axId val="181652800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one"/>
        <c:spPr>
          <a:ln>
            <a:solidFill>
              <a:sysClr val="windowText" lastClr="000000"/>
            </a:solidFill>
          </a:ln>
        </c:spPr>
        <c:crossAx val="18165224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175">
              <a:solidFill>
                <a:sysClr val="window" lastClr="FFFFFF">
                  <a:lumMod val="65000"/>
                </a:sysClr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Sheet1!$AA$44:$AJ$44</c:f>
                <c:numCache>
                  <c:formatCode>General</c:formatCode>
                  <c:ptCount val="10"/>
                  <c:pt idx="0">
                    <c:v>4.8285138648644886E-3</c:v>
                  </c:pt>
                  <c:pt idx="1">
                    <c:v>6.3415212251789121E-3</c:v>
                  </c:pt>
                  <c:pt idx="2">
                    <c:v>1.4747194211143271E-2</c:v>
                  </c:pt>
                  <c:pt idx="3">
                    <c:v>4.8030962504215713E-3</c:v>
                  </c:pt>
                  <c:pt idx="4">
                    <c:v>7.3162588388666055E-3</c:v>
                  </c:pt>
                  <c:pt idx="5">
                    <c:v>4.8416373048151299E-3</c:v>
                  </c:pt>
                  <c:pt idx="6">
                    <c:v>3.235316168295007E-2</c:v>
                  </c:pt>
                  <c:pt idx="7">
                    <c:v>1.9668493284691483E-3</c:v>
                  </c:pt>
                  <c:pt idx="8">
                    <c:v>5.725758751758475E-3</c:v>
                  </c:pt>
                  <c:pt idx="9">
                    <c:v>8.4957949854446452E-3</c:v>
                  </c:pt>
                </c:numCache>
              </c:numRef>
            </c:plus>
            <c:minus>
              <c:numRef>
                <c:f>Sheet1!$AA$44:$AJ$44</c:f>
                <c:numCache>
                  <c:formatCode>General</c:formatCode>
                  <c:ptCount val="10"/>
                  <c:pt idx="0">
                    <c:v>4.8285138648644886E-3</c:v>
                  </c:pt>
                  <c:pt idx="1">
                    <c:v>6.3415212251789121E-3</c:v>
                  </c:pt>
                  <c:pt idx="2">
                    <c:v>1.4747194211143271E-2</c:v>
                  </c:pt>
                  <c:pt idx="3">
                    <c:v>4.8030962504215713E-3</c:v>
                  </c:pt>
                  <c:pt idx="4">
                    <c:v>7.3162588388666055E-3</c:v>
                  </c:pt>
                  <c:pt idx="5">
                    <c:v>4.8416373048151299E-3</c:v>
                  </c:pt>
                  <c:pt idx="6">
                    <c:v>3.235316168295007E-2</c:v>
                  </c:pt>
                  <c:pt idx="7">
                    <c:v>1.9668493284691483E-3</c:v>
                  </c:pt>
                  <c:pt idx="8">
                    <c:v>5.725758751758475E-3</c:v>
                  </c:pt>
                  <c:pt idx="9">
                    <c:v>8.4957949854446452E-3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Sheet1!$D$1:$M$1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Sheet1!$P$40:$Y$40</c:f>
              <c:numCache>
                <c:formatCode>General</c:formatCode>
                <c:ptCount val="10"/>
                <c:pt idx="0">
                  <c:v>0.10448487098570634</c:v>
                </c:pt>
                <c:pt idx="1">
                  <c:v>9.7588639316873962E-2</c:v>
                </c:pt>
                <c:pt idx="2">
                  <c:v>0.12541860033413774</c:v>
                </c:pt>
                <c:pt idx="3">
                  <c:v>9.3094486727306483E-2</c:v>
                </c:pt>
                <c:pt idx="4">
                  <c:v>9.7976610358269919E-2</c:v>
                </c:pt>
                <c:pt idx="5">
                  <c:v>8.3814739186931497E-2</c:v>
                </c:pt>
                <c:pt idx="6">
                  <c:v>0.11772600705401895</c:v>
                </c:pt>
                <c:pt idx="7">
                  <c:v>9.2556153703359956E-2</c:v>
                </c:pt>
                <c:pt idx="8">
                  <c:v>0.11251531464637091</c:v>
                </c:pt>
                <c:pt idx="9">
                  <c:v>0.17677371449786522</c:v>
                </c:pt>
              </c:numCache>
            </c:numRef>
          </c:yVal>
          <c:smooth val="0"/>
        </c:ser>
        <c:ser>
          <c:idx val="1"/>
          <c:order val="1"/>
          <c:spPr>
            <a:ln w="3175">
              <a:solidFill>
                <a:sysClr val="windowText" lastClr="000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Sheet1!$AA$9:$AJ$9</c:f>
                <c:numCache>
                  <c:formatCode>General</c:formatCode>
                  <c:ptCount val="10"/>
                  <c:pt idx="0">
                    <c:v>1.7512155891348833E-2</c:v>
                  </c:pt>
                  <c:pt idx="1">
                    <c:v>1.3964485303498577E-2</c:v>
                  </c:pt>
                  <c:pt idx="2">
                    <c:v>1.0985904254294809E-2</c:v>
                  </c:pt>
                  <c:pt idx="3">
                    <c:v>1.2313879491772562E-2</c:v>
                  </c:pt>
                  <c:pt idx="4">
                    <c:v>1.2419332731537416E-2</c:v>
                  </c:pt>
                  <c:pt idx="5">
                    <c:v>1.9859263494842204E-2</c:v>
                  </c:pt>
                  <c:pt idx="6">
                    <c:v>2.9453098252272578E-2</c:v>
                  </c:pt>
                  <c:pt idx="7">
                    <c:v>4.5223907556206547E-2</c:v>
                  </c:pt>
                  <c:pt idx="8">
                    <c:v>3.8122124781112689E-2</c:v>
                  </c:pt>
                  <c:pt idx="9">
                    <c:v>3.0819142706252297E-2</c:v>
                  </c:pt>
                </c:numCache>
              </c:numRef>
            </c:plus>
            <c:minus>
              <c:numRef>
                <c:f>Sheet1!$AA$9:$AJ$9</c:f>
                <c:numCache>
                  <c:formatCode>General</c:formatCode>
                  <c:ptCount val="10"/>
                  <c:pt idx="0">
                    <c:v>1.7512155891348833E-2</c:v>
                  </c:pt>
                  <c:pt idx="1">
                    <c:v>1.3964485303498577E-2</c:v>
                  </c:pt>
                  <c:pt idx="2">
                    <c:v>1.0985904254294809E-2</c:v>
                  </c:pt>
                  <c:pt idx="3">
                    <c:v>1.2313879491772562E-2</c:v>
                  </c:pt>
                  <c:pt idx="4">
                    <c:v>1.2419332731537416E-2</c:v>
                  </c:pt>
                  <c:pt idx="5">
                    <c:v>1.9859263494842204E-2</c:v>
                  </c:pt>
                  <c:pt idx="6">
                    <c:v>2.9453098252272578E-2</c:v>
                  </c:pt>
                  <c:pt idx="7">
                    <c:v>4.5223907556206547E-2</c:v>
                  </c:pt>
                  <c:pt idx="8">
                    <c:v>3.8122124781112689E-2</c:v>
                  </c:pt>
                  <c:pt idx="9">
                    <c:v>3.0819142706252297E-2</c:v>
                  </c:pt>
                </c:numCache>
              </c:numRef>
            </c:minus>
          </c:errBars>
          <c:xVal>
            <c:numRef>
              <c:f>Sheet1!$P$1:$Y$1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Sheet1!$P$5:$Y$5</c:f>
              <c:numCache>
                <c:formatCode>General</c:formatCode>
                <c:ptCount val="10"/>
                <c:pt idx="0">
                  <c:v>0.14961451165471776</c:v>
                </c:pt>
                <c:pt idx="1">
                  <c:v>0.13897755521129806</c:v>
                </c:pt>
                <c:pt idx="2">
                  <c:v>0.13196130705767917</c:v>
                </c:pt>
                <c:pt idx="3">
                  <c:v>9.6038837050113499E-2</c:v>
                </c:pt>
                <c:pt idx="4">
                  <c:v>0.12850992542421733</c:v>
                </c:pt>
                <c:pt idx="5">
                  <c:v>0.17430377922686172</c:v>
                </c:pt>
                <c:pt idx="6">
                  <c:v>0.25606153402745252</c:v>
                </c:pt>
                <c:pt idx="7">
                  <c:v>0.4649457794430234</c:v>
                </c:pt>
                <c:pt idx="8">
                  <c:v>0.60631552401196098</c:v>
                </c:pt>
                <c:pt idx="9">
                  <c:v>0.59945239038801035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655600"/>
        <c:axId val="181656160"/>
      </c:scatterChart>
      <c:valAx>
        <c:axId val="18165560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en-US"/>
          </a:p>
        </c:txPr>
        <c:crossAx val="181656160"/>
        <c:crosses val="autoZero"/>
        <c:crossBetween val="midCat"/>
        <c:majorUnit val="2"/>
        <c:minorUnit val="1"/>
      </c:valAx>
      <c:valAx>
        <c:axId val="181656160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one"/>
        <c:spPr>
          <a:ln>
            <a:solidFill>
              <a:sysClr val="windowText" lastClr="000000"/>
            </a:solidFill>
          </a:ln>
        </c:spPr>
        <c:crossAx val="18165560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4009259270926922E-2"/>
          <c:y val="5.4692315352875789E-2"/>
          <c:w val="0.91198148145814617"/>
          <c:h val="0.84959613277959156"/>
        </c:manualLayout>
      </c:layout>
      <c:scatterChart>
        <c:scatterStyle val="lineMarker"/>
        <c:varyColors val="0"/>
        <c:ser>
          <c:idx val="0"/>
          <c:order val="0"/>
          <c:spPr>
            <a:ln w="3175">
              <a:solidFill>
                <a:sysClr val="window" lastClr="FFFFFF">
                  <a:lumMod val="65000"/>
                </a:sysClr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Sheet1!$AA$45:$AJ$45</c:f>
                <c:numCache>
                  <c:formatCode>General</c:formatCode>
                  <c:ptCount val="10"/>
                  <c:pt idx="0">
                    <c:v>3.2479484665911655E-2</c:v>
                  </c:pt>
                  <c:pt idx="1">
                    <c:v>8.0551162286582288E-3</c:v>
                  </c:pt>
                  <c:pt idx="2">
                    <c:v>3.5806654889760543E-2</c:v>
                  </c:pt>
                  <c:pt idx="3">
                    <c:v>2.4092392876712818E-2</c:v>
                  </c:pt>
                  <c:pt idx="4">
                    <c:v>3.3092902488301465E-3</c:v>
                  </c:pt>
                  <c:pt idx="5">
                    <c:v>2.9190473415791444E-3</c:v>
                  </c:pt>
                  <c:pt idx="6">
                    <c:v>2.739845830735322E-3</c:v>
                  </c:pt>
                  <c:pt idx="7">
                    <c:v>2.0494432097125512E-2</c:v>
                  </c:pt>
                  <c:pt idx="8">
                    <c:v>2.2886436654822158E-2</c:v>
                  </c:pt>
                  <c:pt idx="9">
                    <c:v>5.7712008695765531E-2</c:v>
                  </c:pt>
                </c:numCache>
              </c:numRef>
            </c:plus>
            <c:minus>
              <c:numRef>
                <c:f>Sheet1!$AA$45:$AJ$45</c:f>
                <c:numCache>
                  <c:formatCode>General</c:formatCode>
                  <c:ptCount val="10"/>
                  <c:pt idx="0">
                    <c:v>3.2479484665911655E-2</c:v>
                  </c:pt>
                  <c:pt idx="1">
                    <c:v>8.0551162286582288E-3</c:v>
                  </c:pt>
                  <c:pt idx="2">
                    <c:v>3.5806654889760543E-2</c:v>
                  </c:pt>
                  <c:pt idx="3">
                    <c:v>2.4092392876712818E-2</c:v>
                  </c:pt>
                  <c:pt idx="4">
                    <c:v>3.3092902488301465E-3</c:v>
                  </c:pt>
                  <c:pt idx="5">
                    <c:v>2.9190473415791444E-3</c:v>
                  </c:pt>
                  <c:pt idx="6">
                    <c:v>2.739845830735322E-3</c:v>
                  </c:pt>
                  <c:pt idx="7">
                    <c:v>2.0494432097125512E-2</c:v>
                  </c:pt>
                  <c:pt idx="8">
                    <c:v>2.2886436654822158E-2</c:v>
                  </c:pt>
                  <c:pt idx="9">
                    <c:v>5.7712008695765531E-2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Sheet1!$D$1:$M$1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Sheet1!$P$41:$Y$41</c:f>
              <c:numCache>
                <c:formatCode>General</c:formatCode>
                <c:ptCount val="10"/>
                <c:pt idx="0">
                  <c:v>0.18173812894402191</c:v>
                </c:pt>
                <c:pt idx="1">
                  <c:v>0.10854428101830747</c:v>
                </c:pt>
                <c:pt idx="2">
                  <c:v>0.16710895697866929</c:v>
                </c:pt>
                <c:pt idx="3">
                  <c:v>0.15521030784365478</c:v>
                </c:pt>
                <c:pt idx="4">
                  <c:v>7.7529572665978846E-2</c:v>
                </c:pt>
                <c:pt idx="5">
                  <c:v>7.1226335868704568E-2</c:v>
                </c:pt>
                <c:pt idx="6">
                  <c:v>8.8607625308923382E-2</c:v>
                </c:pt>
                <c:pt idx="7">
                  <c:v>0.11935360030712384</c:v>
                </c:pt>
                <c:pt idx="8">
                  <c:v>0.14199678479737027</c:v>
                </c:pt>
                <c:pt idx="9">
                  <c:v>0.27825899177004104</c:v>
                </c:pt>
              </c:numCache>
            </c:numRef>
          </c:yVal>
          <c:smooth val="0"/>
        </c:ser>
        <c:ser>
          <c:idx val="1"/>
          <c:order val="1"/>
          <c:spPr>
            <a:ln w="3175">
              <a:solidFill>
                <a:sysClr val="windowText" lastClr="000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Sheet1!$AA$10:$AJ$10</c:f>
                <c:numCache>
                  <c:formatCode>General</c:formatCode>
                  <c:ptCount val="10"/>
                  <c:pt idx="0">
                    <c:v>4.3250281215005092E-2</c:v>
                  </c:pt>
                  <c:pt idx="1">
                    <c:v>2.9222813957701446E-2</c:v>
                  </c:pt>
                  <c:pt idx="2">
                    <c:v>3.0304051395001454E-2</c:v>
                  </c:pt>
                  <c:pt idx="3">
                    <c:v>3.6805369567921555E-2</c:v>
                  </c:pt>
                  <c:pt idx="4">
                    <c:v>2.8245721777519151E-2</c:v>
                  </c:pt>
                  <c:pt idx="5">
                    <c:v>5.0163909652678175E-2</c:v>
                  </c:pt>
                  <c:pt idx="6">
                    <c:v>7.379494974321657E-2</c:v>
                  </c:pt>
                  <c:pt idx="7">
                    <c:v>6.6480022769424274E-2</c:v>
                  </c:pt>
                  <c:pt idx="8">
                    <c:v>6.4283198486982204E-2</c:v>
                  </c:pt>
                  <c:pt idx="9">
                    <c:v>5.439273650979589E-2</c:v>
                  </c:pt>
                </c:numCache>
              </c:numRef>
            </c:plus>
            <c:minus>
              <c:numRef>
                <c:f>Sheet1!$AA$10:$AJ$10</c:f>
                <c:numCache>
                  <c:formatCode>General</c:formatCode>
                  <c:ptCount val="10"/>
                  <c:pt idx="0">
                    <c:v>4.3250281215005092E-2</c:v>
                  </c:pt>
                  <c:pt idx="1">
                    <c:v>2.9222813957701446E-2</c:v>
                  </c:pt>
                  <c:pt idx="2">
                    <c:v>3.0304051395001454E-2</c:v>
                  </c:pt>
                  <c:pt idx="3">
                    <c:v>3.6805369567921555E-2</c:v>
                  </c:pt>
                  <c:pt idx="4">
                    <c:v>2.8245721777519151E-2</c:v>
                  </c:pt>
                  <c:pt idx="5">
                    <c:v>5.0163909652678175E-2</c:v>
                  </c:pt>
                  <c:pt idx="6">
                    <c:v>7.379494974321657E-2</c:v>
                  </c:pt>
                  <c:pt idx="7">
                    <c:v>6.6480022769424274E-2</c:v>
                  </c:pt>
                  <c:pt idx="8">
                    <c:v>6.4283198486982204E-2</c:v>
                  </c:pt>
                  <c:pt idx="9">
                    <c:v>5.439273650979589E-2</c:v>
                  </c:pt>
                </c:numCache>
              </c:numRef>
            </c:minus>
          </c:errBars>
          <c:xVal>
            <c:numRef>
              <c:f>Sheet1!$P$1:$Y$1</c:f>
              <c:numCache>
                <c:formatCode>General</c:formatCode>
                <c:ptCount val="10"/>
                <c:pt idx="0">
                  <c:v>-8</c:v>
                </c:pt>
                <c:pt idx="1">
                  <c:v>-3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Sheet1!$P$6:$Y$6</c:f>
              <c:numCache>
                <c:formatCode>General</c:formatCode>
                <c:ptCount val="10"/>
                <c:pt idx="0">
                  <c:v>0.34635896441384662</c:v>
                </c:pt>
                <c:pt idx="1">
                  <c:v>0.15262532725686029</c:v>
                </c:pt>
                <c:pt idx="2">
                  <c:v>0.31683312324250951</c:v>
                </c:pt>
                <c:pt idx="3">
                  <c:v>0.28561039464753224</c:v>
                </c:pt>
                <c:pt idx="4">
                  <c:v>0.26510229807039659</c:v>
                </c:pt>
                <c:pt idx="5">
                  <c:v>0.4641471928633763</c:v>
                </c:pt>
                <c:pt idx="6">
                  <c:v>0.74287307282071169</c:v>
                </c:pt>
                <c:pt idx="7">
                  <c:v>0.74692136138853871</c:v>
                </c:pt>
                <c:pt idx="8">
                  <c:v>0.82691748278871324</c:v>
                </c:pt>
                <c:pt idx="9">
                  <c:v>0.83023853388926605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1302496"/>
        <c:axId val="181303056"/>
      </c:scatterChart>
      <c:valAx>
        <c:axId val="18130249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700"/>
            </a:pPr>
            <a:endParaRPr lang="en-US"/>
          </a:p>
        </c:txPr>
        <c:crossAx val="181303056"/>
        <c:crosses val="autoZero"/>
        <c:crossBetween val="midCat"/>
        <c:majorUnit val="2"/>
        <c:minorUnit val="1"/>
      </c:valAx>
      <c:valAx>
        <c:axId val="181303056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one"/>
        <c:spPr>
          <a:ln>
            <a:solidFill>
              <a:sysClr val="windowText" lastClr="000000"/>
            </a:solidFill>
          </a:ln>
        </c:spPr>
        <c:crossAx val="18130249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8B0C2-C436-456F-A0DD-2C31CFB799CF}" type="datetimeFigureOut">
              <a:rPr lang="es-US" smtClean="0"/>
              <a:pPr/>
              <a:t>12/11/2015</a:t>
            </a:fld>
            <a:endParaRPr lang="es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C21B1-8D8C-4CF0-9150-6DCB0A2F01F2}" type="slidenum">
              <a:rPr lang="es-US" smtClean="0"/>
              <a:pPr/>
              <a:t>‹#›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420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C21B1-8D8C-4CF0-9150-6DCB0A2F01F2}" type="slidenum">
              <a:rPr lang="es-US" smtClean="0"/>
              <a:pPr/>
              <a:t>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31923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3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3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8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9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C22DA-B6B0-46B1-8162-B81E92B23B11}" type="datetimeFigureOut">
              <a:rPr lang="en-US" smtClean="0"/>
              <a:pPr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1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emf"/><Relationship Id="rId18" Type="http://schemas.openxmlformats.org/officeDocument/2006/relationships/image" Target="../media/image13.tiff"/><Relationship Id="rId26" Type="http://schemas.openxmlformats.org/officeDocument/2006/relationships/image" Target="../media/image21.png"/><Relationship Id="rId39" Type="http://schemas.microsoft.com/office/2007/relationships/hdphoto" Target="../media/hdphoto7.wdp"/><Relationship Id="rId21" Type="http://schemas.openxmlformats.org/officeDocument/2006/relationships/image" Target="../media/image16.tiff"/><Relationship Id="rId34" Type="http://schemas.openxmlformats.org/officeDocument/2006/relationships/image" Target="../media/image25.png"/><Relationship Id="rId42" Type="http://schemas.openxmlformats.org/officeDocument/2006/relationships/image" Target="../media/image29.png"/><Relationship Id="rId47" Type="http://schemas.microsoft.com/office/2007/relationships/hdphoto" Target="../media/hdphoto11.wdp"/><Relationship Id="rId50" Type="http://schemas.openxmlformats.org/officeDocument/2006/relationships/chart" Target="../charts/chart4.xml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tiff"/><Relationship Id="rId29" Type="http://schemas.microsoft.com/office/2007/relationships/hdphoto" Target="../media/hdphoto2.wdp"/><Relationship Id="rId11" Type="http://schemas.openxmlformats.org/officeDocument/2006/relationships/image" Target="../media/image6.emf"/><Relationship Id="rId24" Type="http://schemas.openxmlformats.org/officeDocument/2006/relationships/image" Target="../media/image19.tiff"/><Relationship Id="rId32" Type="http://schemas.openxmlformats.org/officeDocument/2006/relationships/image" Target="../media/image24.png"/><Relationship Id="rId37" Type="http://schemas.microsoft.com/office/2007/relationships/hdphoto" Target="../media/hdphoto6.wdp"/><Relationship Id="rId40" Type="http://schemas.openxmlformats.org/officeDocument/2006/relationships/image" Target="../media/image28.png"/><Relationship Id="rId45" Type="http://schemas.microsoft.com/office/2007/relationships/hdphoto" Target="../media/hdphoto10.wdp"/><Relationship Id="rId53" Type="http://schemas.openxmlformats.org/officeDocument/2006/relationships/chart" Target="../charts/chart7.xml"/><Relationship Id="rId5" Type="http://schemas.openxmlformats.org/officeDocument/2006/relationships/chart" Target="../charts/chart3.xml"/><Relationship Id="rId10" Type="http://schemas.openxmlformats.org/officeDocument/2006/relationships/image" Target="../media/image5.emf"/><Relationship Id="rId19" Type="http://schemas.openxmlformats.org/officeDocument/2006/relationships/image" Target="../media/image14.tiff"/><Relationship Id="rId31" Type="http://schemas.microsoft.com/office/2007/relationships/hdphoto" Target="../media/hdphoto3.wdp"/><Relationship Id="rId44" Type="http://schemas.openxmlformats.org/officeDocument/2006/relationships/image" Target="../media/image30.png"/><Relationship Id="rId52" Type="http://schemas.openxmlformats.org/officeDocument/2006/relationships/chart" Target="../charts/chart6.xml"/><Relationship Id="rId4" Type="http://schemas.openxmlformats.org/officeDocument/2006/relationships/chart" Target="../charts/chart2.xml"/><Relationship Id="rId9" Type="http://schemas.openxmlformats.org/officeDocument/2006/relationships/image" Target="../media/image4.emf"/><Relationship Id="rId14" Type="http://schemas.openxmlformats.org/officeDocument/2006/relationships/image" Target="../media/image9.tiff"/><Relationship Id="rId22" Type="http://schemas.openxmlformats.org/officeDocument/2006/relationships/image" Target="../media/image17.tiff"/><Relationship Id="rId27" Type="http://schemas.microsoft.com/office/2007/relationships/hdphoto" Target="../media/hdphoto1.wdp"/><Relationship Id="rId30" Type="http://schemas.openxmlformats.org/officeDocument/2006/relationships/image" Target="../media/image23.png"/><Relationship Id="rId35" Type="http://schemas.microsoft.com/office/2007/relationships/hdphoto" Target="../media/hdphoto5.wdp"/><Relationship Id="rId43" Type="http://schemas.microsoft.com/office/2007/relationships/hdphoto" Target="../media/hdphoto9.wdp"/><Relationship Id="rId48" Type="http://schemas.openxmlformats.org/officeDocument/2006/relationships/image" Target="../media/image32.png"/><Relationship Id="rId8" Type="http://schemas.openxmlformats.org/officeDocument/2006/relationships/image" Target="../media/image3.emf"/><Relationship Id="rId51" Type="http://schemas.openxmlformats.org/officeDocument/2006/relationships/chart" Target="../charts/chart5.xml"/><Relationship Id="rId3" Type="http://schemas.openxmlformats.org/officeDocument/2006/relationships/chart" Target="../charts/chart1.xml"/><Relationship Id="rId12" Type="http://schemas.openxmlformats.org/officeDocument/2006/relationships/image" Target="../media/image7.emf"/><Relationship Id="rId17" Type="http://schemas.openxmlformats.org/officeDocument/2006/relationships/image" Target="../media/image12.tiff"/><Relationship Id="rId25" Type="http://schemas.openxmlformats.org/officeDocument/2006/relationships/image" Target="../media/image20.tiff"/><Relationship Id="rId33" Type="http://schemas.microsoft.com/office/2007/relationships/hdphoto" Target="../media/hdphoto4.wdp"/><Relationship Id="rId38" Type="http://schemas.openxmlformats.org/officeDocument/2006/relationships/image" Target="../media/image27.png"/><Relationship Id="rId46" Type="http://schemas.openxmlformats.org/officeDocument/2006/relationships/image" Target="../media/image31.png"/><Relationship Id="rId20" Type="http://schemas.openxmlformats.org/officeDocument/2006/relationships/image" Target="../media/image15.tiff"/><Relationship Id="rId41" Type="http://schemas.microsoft.com/office/2007/relationships/hdphoto" Target="../media/hdphoto8.wdp"/><Relationship Id="rId54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15" Type="http://schemas.openxmlformats.org/officeDocument/2006/relationships/image" Target="../media/image10.tiff"/><Relationship Id="rId23" Type="http://schemas.openxmlformats.org/officeDocument/2006/relationships/image" Target="../media/image18.tiff"/><Relationship Id="rId28" Type="http://schemas.openxmlformats.org/officeDocument/2006/relationships/image" Target="../media/image22.png"/><Relationship Id="rId36" Type="http://schemas.openxmlformats.org/officeDocument/2006/relationships/image" Target="../media/image26.png"/><Relationship Id="rId4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Box 310"/>
          <p:cNvSpPr txBox="1"/>
          <p:nvPr/>
        </p:nvSpPr>
        <p:spPr>
          <a:xfrm>
            <a:off x="79053" y="4464386"/>
            <a:ext cx="430887" cy="12133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>
                <a:sym typeface="Symbol"/>
              </a:rPr>
              <a:t>Time series photos</a:t>
            </a:r>
          </a:p>
          <a:p>
            <a:pPr algn="ctr"/>
            <a:r>
              <a:rPr lang="en-US" sz="800" b="1" dirty="0" smtClean="0">
                <a:sym typeface="Symbol"/>
              </a:rPr>
              <a:t>(High-</a:t>
            </a:r>
            <a:r>
              <a:rPr lang="en-US" sz="800" b="1" baseline="-25000" smtClean="0">
                <a:sym typeface="Symbol"/>
              </a:rPr>
              <a:t>s</a:t>
            </a:r>
            <a:r>
              <a:rPr lang="en-US" sz="800" b="1" smtClean="0">
                <a:sym typeface="Symbol"/>
              </a:rPr>
              <a:t>ʹ</a:t>
            </a:r>
            <a:r>
              <a:rPr lang="en-US" sz="800" b="1" baseline="-25000" smtClean="0">
                <a:sym typeface="Symbol"/>
              </a:rPr>
              <a:t>,</a:t>
            </a:r>
            <a:r>
              <a:rPr lang="en-US" sz="800" b="1" baseline="-25000" dirty="0">
                <a:sym typeface="Symbol"/>
              </a:rPr>
              <a:t>m </a:t>
            </a:r>
            <a:r>
              <a:rPr lang="en-US" sz="800" b="1" dirty="0" smtClean="0">
                <a:sym typeface="Symbol"/>
              </a:rPr>
              <a:t>:  </a:t>
            </a:r>
            <a:r>
              <a:rPr lang="en-US" sz="800" b="1" i="1" dirty="0" smtClean="0">
                <a:sym typeface="Symbol"/>
              </a:rPr>
              <a:t>M. </a:t>
            </a:r>
            <a:r>
              <a:rPr lang="en-US" sz="800" b="1" i="1" dirty="0" err="1">
                <a:sym typeface="Symbol"/>
              </a:rPr>
              <a:t>digitata</a:t>
            </a:r>
            <a:r>
              <a:rPr lang="en-US" sz="800" b="1" dirty="0" smtClean="0">
                <a:sym typeface="Symbol"/>
              </a:rPr>
              <a:t>)</a:t>
            </a:r>
            <a:endParaRPr lang="en-US" sz="800" b="1" dirty="0"/>
          </a:p>
        </p:txBody>
      </p:sp>
      <p:graphicFrame>
        <p:nvGraphicFramePr>
          <p:cNvPr id="454" name="Chart 453"/>
          <p:cNvGraphicFramePr/>
          <p:nvPr>
            <p:extLst>
              <p:ext uri="{D42A27DB-BD31-4B8C-83A1-F6EECF244321}">
                <p14:modId xmlns:p14="http://schemas.microsoft.com/office/powerpoint/2010/main" val="1010858218"/>
              </p:ext>
            </p:extLst>
          </p:nvPr>
        </p:nvGraphicFramePr>
        <p:xfrm>
          <a:off x="1986726" y="595818"/>
          <a:ext cx="2001213" cy="11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5" name="Chart 454"/>
          <p:cNvGraphicFramePr/>
          <p:nvPr>
            <p:extLst>
              <p:ext uri="{D42A27DB-BD31-4B8C-83A1-F6EECF244321}">
                <p14:modId xmlns:p14="http://schemas.microsoft.com/office/powerpoint/2010/main" val="1718363229"/>
              </p:ext>
            </p:extLst>
          </p:nvPr>
        </p:nvGraphicFramePr>
        <p:xfrm>
          <a:off x="3703006" y="595817"/>
          <a:ext cx="1828800" cy="1152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2" name="Chart 451"/>
          <p:cNvGraphicFramePr/>
          <p:nvPr>
            <p:extLst>
              <p:ext uri="{D42A27DB-BD31-4B8C-83A1-F6EECF244321}">
                <p14:modId xmlns:p14="http://schemas.microsoft.com/office/powerpoint/2010/main" val="1169710753"/>
              </p:ext>
            </p:extLst>
          </p:nvPr>
        </p:nvGraphicFramePr>
        <p:xfrm>
          <a:off x="5422414" y="595819"/>
          <a:ext cx="2102355" cy="1163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1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5869" b="10412"/>
          <a:stretch/>
        </p:blipFill>
        <p:spPr bwMode="auto">
          <a:xfrm>
            <a:off x="674497" y="2968233"/>
            <a:ext cx="1697679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4006" y="38100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CT-CL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887" y="1825919"/>
            <a:ext cx="553998" cy="10059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>
                <a:sym typeface="Symbol"/>
              </a:rPr>
              <a:t>Time series photos</a:t>
            </a:r>
          </a:p>
          <a:p>
            <a:pPr algn="ctr"/>
            <a:r>
              <a:rPr lang="en-US" sz="800" b="1" dirty="0" smtClean="0">
                <a:sym typeface="Symbol"/>
              </a:rPr>
              <a:t>(Low-</a:t>
            </a:r>
            <a:r>
              <a:rPr lang="en-US" sz="800" b="1" baseline="-25000" dirty="0" err="1" smtClean="0">
                <a:sym typeface="Symbol"/>
              </a:rPr>
              <a:t>s</a:t>
            </a:r>
            <a:r>
              <a:rPr lang="en-US" sz="800" b="1" dirty="0" err="1" smtClean="0">
                <a:sym typeface="Symbol"/>
              </a:rPr>
              <a:t>ʹ</a:t>
            </a:r>
            <a:r>
              <a:rPr lang="en-US" sz="800" b="1" baseline="-25000" dirty="0" err="1" smtClean="0">
                <a:sym typeface="Symbol"/>
              </a:rPr>
              <a:t>,</a:t>
            </a:r>
            <a:r>
              <a:rPr lang="en-US" sz="800" b="1" baseline="-25000" dirty="0" err="1">
                <a:sym typeface="Symbol"/>
              </a:rPr>
              <a:t>m</a:t>
            </a:r>
            <a:r>
              <a:rPr lang="en-US" sz="800" b="1" baseline="-25000" dirty="0">
                <a:sym typeface="Symbol"/>
              </a:rPr>
              <a:t> </a:t>
            </a:r>
            <a:r>
              <a:rPr lang="en-US" sz="800" b="1" dirty="0" smtClean="0">
                <a:sym typeface="Symbol"/>
              </a:rPr>
              <a:t>:  </a:t>
            </a:r>
            <a:r>
              <a:rPr lang="en-US" sz="800" b="1" i="1" dirty="0" smtClean="0">
                <a:sym typeface="Symbol"/>
              </a:rPr>
              <a:t>S. </a:t>
            </a:r>
            <a:r>
              <a:rPr lang="en-US" sz="800" b="1" i="1" dirty="0" err="1" smtClean="0">
                <a:sym typeface="Symbol"/>
              </a:rPr>
              <a:t>pistillata</a:t>
            </a:r>
            <a:r>
              <a:rPr lang="en-US" sz="800" b="1" dirty="0" smtClean="0">
                <a:sym typeface="Symbol"/>
              </a:rPr>
              <a:t>)</a:t>
            </a:r>
            <a:endParaRPr lang="en-US" sz="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375548" y="381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CT-HL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4690" y="381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HT-CL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73831" y="390526"/>
            <a:ext cx="1635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HT-HL</a:t>
            </a:r>
          </a:p>
        </p:txBody>
      </p:sp>
      <p:sp>
        <p:nvSpPr>
          <p:cNvPr id="583" name="TextBox 582"/>
          <p:cNvSpPr txBox="1"/>
          <p:nvPr/>
        </p:nvSpPr>
        <p:spPr>
          <a:xfrm>
            <a:off x="1184622" y="1543969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Days</a:t>
            </a:r>
            <a:endParaRPr lang="en-US" sz="700" dirty="0"/>
          </a:p>
        </p:txBody>
      </p:sp>
      <p:sp>
        <p:nvSpPr>
          <p:cNvPr id="584" name="TextBox 583"/>
          <p:cNvSpPr txBox="1"/>
          <p:nvPr/>
        </p:nvSpPr>
        <p:spPr>
          <a:xfrm>
            <a:off x="2851928" y="1543969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Days</a:t>
            </a:r>
            <a:endParaRPr lang="en-US" sz="700" dirty="0"/>
          </a:p>
        </p:txBody>
      </p:sp>
      <p:sp>
        <p:nvSpPr>
          <p:cNvPr id="585" name="TextBox 584"/>
          <p:cNvSpPr txBox="1"/>
          <p:nvPr/>
        </p:nvSpPr>
        <p:spPr>
          <a:xfrm>
            <a:off x="4490280" y="1543969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Days</a:t>
            </a:r>
            <a:endParaRPr lang="en-US" sz="700" dirty="0"/>
          </a:p>
        </p:txBody>
      </p:sp>
      <p:sp>
        <p:nvSpPr>
          <p:cNvPr id="587" name="TextBox 586"/>
          <p:cNvSpPr txBox="1"/>
          <p:nvPr/>
        </p:nvSpPr>
        <p:spPr>
          <a:xfrm>
            <a:off x="6126082" y="1543969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Days</a:t>
            </a:r>
            <a:endParaRPr lang="en-US" sz="700" dirty="0"/>
          </a:p>
        </p:txBody>
      </p:sp>
      <p:sp>
        <p:nvSpPr>
          <p:cNvPr id="593" name="TextBox 592"/>
          <p:cNvSpPr txBox="1"/>
          <p:nvPr/>
        </p:nvSpPr>
        <p:spPr>
          <a:xfrm>
            <a:off x="118531" y="1660283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b.</a:t>
            </a:r>
            <a:endParaRPr lang="en-US" sz="1200" b="1" dirty="0"/>
          </a:p>
        </p:txBody>
      </p:sp>
      <p:sp>
        <p:nvSpPr>
          <p:cNvPr id="594" name="TextBox 593"/>
          <p:cNvSpPr txBox="1"/>
          <p:nvPr/>
        </p:nvSpPr>
        <p:spPr>
          <a:xfrm>
            <a:off x="118531" y="2775901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c.</a:t>
            </a:r>
            <a:endParaRPr lang="en-US" sz="1200" b="1" dirty="0"/>
          </a:p>
        </p:txBody>
      </p:sp>
      <p:sp>
        <p:nvSpPr>
          <p:cNvPr id="595" name="TextBox 594"/>
          <p:cNvSpPr txBox="1"/>
          <p:nvPr/>
        </p:nvSpPr>
        <p:spPr>
          <a:xfrm>
            <a:off x="118531" y="4339210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d.</a:t>
            </a:r>
            <a:endParaRPr lang="en-US" sz="1200" b="1" dirty="0"/>
          </a:p>
        </p:txBody>
      </p:sp>
      <p:sp>
        <p:nvSpPr>
          <p:cNvPr id="616" name="TextBox 615"/>
          <p:cNvSpPr txBox="1"/>
          <p:nvPr/>
        </p:nvSpPr>
        <p:spPr>
          <a:xfrm>
            <a:off x="118531" y="5525039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e.</a:t>
            </a:r>
            <a:endParaRPr lang="en-US" sz="1200" b="1" dirty="0"/>
          </a:p>
        </p:txBody>
      </p:sp>
      <p:pic>
        <p:nvPicPr>
          <p:cNvPr id="31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7049" b="10805"/>
          <a:stretch/>
        </p:blipFill>
        <p:spPr bwMode="auto">
          <a:xfrm>
            <a:off x="2353545" y="2987283"/>
            <a:ext cx="1692231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12" name="TextBox 311"/>
          <p:cNvSpPr txBox="1"/>
          <p:nvPr/>
        </p:nvSpPr>
        <p:spPr>
          <a:xfrm>
            <a:off x="79053" y="5463979"/>
            <a:ext cx="553998" cy="166771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Holobiont</a:t>
            </a:r>
            <a:r>
              <a:rPr lang="en-US" sz="800" b="1" dirty="0" smtClean="0"/>
              <a:t> Reflectance</a:t>
            </a:r>
          </a:p>
          <a:p>
            <a:pPr algn="ctr"/>
            <a:r>
              <a:rPr lang="en-US" sz="800" b="1" dirty="0" smtClean="0">
                <a:sym typeface="Symbol"/>
              </a:rPr>
              <a:t>(High-</a:t>
            </a:r>
            <a:r>
              <a:rPr lang="en-US" sz="800" b="1" baseline="-25000" dirty="0" err="1">
                <a:sym typeface="Symbol"/>
              </a:rPr>
              <a:t>s</a:t>
            </a:r>
            <a:r>
              <a:rPr lang="en-US" sz="800" b="1" dirty="0" err="1" smtClean="0">
                <a:sym typeface="Symbol"/>
              </a:rPr>
              <a:t>ʹ</a:t>
            </a:r>
            <a:r>
              <a:rPr lang="en-US" sz="800" b="1" baseline="-25000" dirty="0" err="1" smtClean="0">
                <a:sym typeface="Symbol"/>
              </a:rPr>
              <a:t>,</a:t>
            </a:r>
            <a:r>
              <a:rPr lang="en-US" sz="800" b="1" baseline="-25000" dirty="0" err="1">
                <a:sym typeface="Symbol"/>
              </a:rPr>
              <a:t>m</a:t>
            </a:r>
            <a:r>
              <a:rPr lang="en-US" sz="800" b="1" baseline="-25000" dirty="0">
                <a:sym typeface="Symbol"/>
              </a:rPr>
              <a:t> </a:t>
            </a:r>
            <a:r>
              <a:rPr lang="en-US" sz="800" b="1" dirty="0" smtClean="0">
                <a:sym typeface="Symbol"/>
              </a:rPr>
              <a:t>:  </a:t>
            </a:r>
            <a:r>
              <a:rPr lang="en-US" sz="800" b="1" i="1" dirty="0" smtClean="0">
                <a:sym typeface="Symbol"/>
              </a:rPr>
              <a:t>M </a:t>
            </a:r>
            <a:r>
              <a:rPr lang="en-US" sz="800" b="1" i="1" dirty="0" err="1" smtClean="0">
                <a:sym typeface="Symbol"/>
              </a:rPr>
              <a:t>digitata</a:t>
            </a:r>
            <a:r>
              <a:rPr lang="en-US" sz="800" b="1" dirty="0" smtClean="0">
                <a:sym typeface="Symbol"/>
              </a:rPr>
              <a:t>)</a:t>
            </a:r>
            <a:endParaRPr lang="en-US" sz="800" b="1" dirty="0" smtClean="0"/>
          </a:p>
          <a:p>
            <a:pPr algn="ctr"/>
            <a:endParaRPr lang="en-US" sz="800" b="1" dirty="0" smtClean="0"/>
          </a:p>
        </p:txBody>
      </p:sp>
      <p:pic>
        <p:nvPicPr>
          <p:cNvPr id="31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t="7049" b="10412"/>
          <a:stretch/>
        </p:blipFill>
        <p:spPr bwMode="auto">
          <a:xfrm>
            <a:off x="3982128" y="2987283"/>
            <a:ext cx="1693146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1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8" t="5870" b="10018"/>
          <a:stretch/>
        </p:blipFill>
        <p:spPr bwMode="auto">
          <a:xfrm>
            <a:off x="5645035" y="2968233"/>
            <a:ext cx="169392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5784" y="2816294"/>
            <a:ext cx="147826" cy="1715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431238" y="2916442"/>
            <a:ext cx="300897" cy="1355367"/>
            <a:chOff x="734553" y="3453024"/>
            <a:chExt cx="300897" cy="1355367"/>
          </a:xfrm>
        </p:grpSpPr>
        <p:sp>
          <p:nvSpPr>
            <p:cNvPr id="326" name="TextBox 325"/>
            <p:cNvSpPr txBox="1"/>
            <p:nvPr/>
          </p:nvSpPr>
          <p:spPr>
            <a:xfrm>
              <a:off x="734553" y="3453024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0.8</a:t>
              </a:r>
            </a:p>
          </p:txBody>
        </p:sp>
        <p:sp>
          <p:nvSpPr>
            <p:cNvPr id="327" name="TextBox 326"/>
            <p:cNvSpPr txBox="1"/>
            <p:nvPr/>
          </p:nvSpPr>
          <p:spPr>
            <a:xfrm>
              <a:off x="734553" y="3618069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0.7</a:t>
              </a:r>
            </a:p>
          </p:txBody>
        </p:sp>
        <p:sp>
          <p:nvSpPr>
            <p:cNvPr id="328" name="TextBox 327"/>
            <p:cNvSpPr txBox="1"/>
            <p:nvPr/>
          </p:nvSpPr>
          <p:spPr>
            <a:xfrm>
              <a:off x="734553" y="3783114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0.6</a:t>
              </a:r>
            </a:p>
          </p:txBody>
        </p:sp>
        <p:sp>
          <p:nvSpPr>
            <p:cNvPr id="329" name="TextBox 328"/>
            <p:cNvSpPr txBox="1"/>
            <p:nvPr/>
          </p:nvSpPr>
          <p:spPr>
            <a:xfrm>
              <a:off x="734553" y="3948159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0.5</a:t>
              </a:r>
            </a:p>
          </p:txBody>
        </p:sp>
        <p:sp>
          <p:nvSpPr>
            <p:cNvPr id="330" name="TextBox 329"/>
            <p:cNvSpPr txBox="1"/>
            <p:nvPr/>
          </p:nvSpPr>
          <p:spPr>
            <a:xfrm>
              <a:off x="734553" y="4113204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0.4</a:t>
              </a:r>
            </a:p>
          </p:txBody>
        </p:sp>
        <p:sp>
          <p:nvSpPr>
            <p:cNvPr id="331" name="TextBox 330"/>
            <p:cNvSpPr txBox="1"/>
            <p:nvPr/>
          </p:nvSpPr>
          <p:spPr>
            <a:xfrm>
              <a:off x="734553" y="4278249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0.3</a:t>
              </a:r>
            </a:p>
          </p:txBody>
        </p:sp>
        <p:sp>
          <p:nvSpPr>
            <p:cNvPr id="332" name="TextBox 331"/>
            <p:cNvSpPr txBox="1"/>
            <p:nvPr/>
          </p:nvSpPr>
          <p:spPr>
            <a:xfrm>
              <a:off x="734553" y="4443294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0.2</a:t>
              </a:r>
            </a:p>
          </p:txBody>
        </p:sp>
        <p:sp>
          <p:nvSpPr>
            <p:cNvPr id="333" name="TextBox 332"/>
            <p:cNvSpPr txBox="1"/>
            <p:nvPr/>
          </p:nvSpPr>
          <p:spPr>
            <a:xfrm>
              <a:off x="734553" y="4608336"/>
              <a:ext cx="300897" cy="20005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700" dirty="0" smtClean="0"/>
                <a:t>0.1</a:t>
              </a:r>
            </a:p>
          </p:txBody>
        </p:sp>
      </p:grpSp>
      <p:sp>
        <p:nvSpPr>
          <p:cNvPr id="858" name="TextBox 857"/>
          <p:cNvSpPr txBox="1"/>
          <p:nvPr/>
        </p:nvSpPr>
        <p:spPr>
          <a:xfrm>
            <a:off x="80887" y="2979942"/>
            <a:ext cx="430887" cy="11151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Holobiont</a:t>
            </a:r>
            <a:r>
              <a:rPr lang="en-US" sz="800" b="1" dirty="0" smtClean="0"/>
              <a:t> Reflectance</a:t>
            </a:r>
          </a:p>
          <a:p>
            <a:pPr algn="ctr"/>
            <a:r>
              <a:rPr lang="en-US" sz="800" b="1" dirty="0" smtClean="0">
                <a:sym typeface="Symbol"/>
              </a:rPr>
              <a:t>(Low-</a:t>
            </a:r>
            <a:r>
              <a:rPr lang="en-US" sz="800" b="1" baseline="-25000" dirty="0" err="1">
                <a:sym typeface="Symbol"/>
              </a:rPr>
              <a:t>s</a:t>
            </a:r>
            <a:r>
              <a:rPr lang="en-US" sz="800" b="1" dirty="0" err="1" smtClean="0">
                <a:sym typeface="Symbol"/>
              </a:rPr>
              <a:t>ʹ</a:t>
            </a:r>
            <a:r>
              <a:rPr lang="en-US" sz="800" b="1" baseline="-25000" dirty="0" err="1" smtClean="0">
                <a:sym typeface="Symbol"/>
              </a:rPr>
              <a:t>,m</a:t>
            </a:r>
            <a:r>
              <a:rPr lang="en-US" sz="800" b="1" dirty="0" smtClean="0">
                <a:sym typeface="Symbol"/>
              </a:rPr>
              <a:t>:  </a:t>
            </a:r>
            <a:r>
              <a:rPr lang="en-US" sz="800" b="1" i="1" dirty="0" smtClean="0">
                <a:sym typeface="Symbol"/>
              </a:rPr>
              <a:t>S. </a:t>
            </a:r>
            <a:r>
              <a:rPr lang="en-US" sz="800" b="1" i="1" dirty="0" err="1" smtClean="0">
                <a:sym typeface="Symbol"/>
              </a:rPr>
              <a:t>pistillata</a:t>
            </a:r>
            <a:r>
              <a:rPr lang="en-US" sz="800" b="1" dirty="0" smtClean="0">
                <a:sym typeface="Symbol"/>
              </a:rPr>
              <a:t>)</a:t>
            </a:r>
            <a:endParaRPr lang="en-US" sz="8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752042" y="4272044"/>
            <a:ext cx="1403353" cy="200055"/>
            <a:chOff x="1047240" y="4929661"/>
            <a:chExt cx="1403353" cy="200055"/>
          </a:xfrm>
        </p:grpSpPr>
        <p:sp>
          <p:nvSpPr>
            <p:cNvPr id="350" name="TextBox 349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351" name="TextBox 350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352" name="TextBox 351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353" name="TextBox 352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354" name="TextBox 353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355" name="TextBox 354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92621" y="4348988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grpSp>
        <p:nvGrpSpPr>
          <p:cNvPr id="360" name="Group 359"/>
          <p:cNvGrpSpPr/>
          <p:nvPr/>
        </p:nvGrpSpPr>
        <p:grpSpPr>
          <a:xfrm>
            <a:off x="2409550" y="4272044"/>
            <a:ext cx="1403353" cy="200055"/>
            <a:chOff x="1047240" y="4929661"/>
            <a:chExt cx="1403353" cy="200055"/>
          </a:xfrm>
        </p:grpSpPr>
        <p:sp>
          <p:nvSpPr>
            <p:cNvPr id="362" name="TextBox 361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363" name="TextBox 362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364" name="TextBox 363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365" name="TextBox 364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366" name="TextBox 365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367" name="TextBox 366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grpSp>
        <p:nvGrpSpPr>
          <p:cNvPr id="369" name="Group 368"/>
          <p:cNvGrpSpPr/>
          <p:nvPr/>
        </p:nvGrpSpPr>
        <p:grpSpPr>
          <a:xfrm>
            <a:off x="4044833" y="4272044"/>
            <a:ext cx="1403353" cy="200055"/>
            <a:chOff x="1047240" y="4929661"/>
            <a:chExt cx="1403353" cy="200055"/>
          </a:xfrm>
        </p:grpSpPr>
        <p:sp>
          <p:nvSpPr>
            <p:cNvPr id="371" name="TextBox 370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372" name="TextBox 371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373" name="TextBox 372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374" name="TextBox 373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375" name="TextBox 374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376" name="TextBox 375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grpSp>
        <p:nvGrpSpPr>
          <p:cNvPr id="378" name="Group 377"/>
          <p:cNvGrpSpPr/>
          <p:nvPr/>
        </p:nvGrpSpPr>
        <p:grpSpPr>
          <a:xfrm>
            <a:off x="5718024" y="4272044"/>
            <a:ext cx="1403353" cy="200055"/>
            <a:chOff x="1047240" y="4929661"/>
            <a:chExt cx="1403353" cy="200055"/>
          </a:xfrm>
        </p:grpSpPr>
        <p:sp>
          <p:nvSpPr>
            <p:cNvPr id="380" name="TextBox 379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381" name="TextBox 380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382" name="TextBox 381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384" name="TextBox 383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385" name="TextBox 384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sp>
        <p:nvSpPr>
          <p:cNvPr id="387" name="TextBox 386"/>
          <p:cNvSpPr txBox="1"/>
          <p:nvPr/>
        </p:nvSpPr>
        <p:spPr>
          <a:xfrm>
            <a:off x="2639830" y="4348988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sp>
        <p:nvSpPr>
          <p:cNvPr id="388" name="TextBox 387"/>
          <p:cNvSpPr txBox="1"/>
          <p:nvPr/>
        </p:nvSpPr>
        <p:spPr>
          <a:xfrm>
            <a:off x="4296564" y="4348988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sp>
        <p:nvSpPr>
          <p:cNvPr id="389" name="TextBox 388"/>
          <p:cNvSpPr txBox="1"/>
          <p:nvPr/>
        </p:nvSpPr>
        <p:spPr>
          <a:xfrm>
            <a:off x="5984857" y="4348988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pic>
        <p:nvPicPr>
          <p:cNvPr id="39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5642" r="-1" b="10754"/>
          <a:stretch/>
        </p:blipFill>
        <p:spPr bwMode="auto">
          <a:xfrm>
            <a:off x="667018" y="5711308"/>
            <a:ext cx="1691882" cy="1350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91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8" t="6753" r="-1" b="10667"/>
          <a:stretch/>
        </p:blipFill>
        <p:spPr bwMode="auto">
          <a:xfrm>
            <a:off x="2365267" y="5729237"/>
            <a:ext cx="1690033" cy="1334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92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5859" b="10463"/>
          <a:stretch/>
        </p:blipFill>
        <p:spPr bwMode="auto">
          <a:xfrm>
            <a:off x="3982483" y="5714812"/>
            <a:ext cx="1690448" cy="135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93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6" t="6470" b="10260"/>
          <a:stretch/>
        </p:blipFill>
        <p:spPr bwMode="auto">
          <a:xfrm>
            <a:off x="5655199" y="5724680"/>
            <a:ext cx="1694151" cy="134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96" name="Group 395"/>
          <p:cNvGrpSpPr/>
          <p:nvPr/>
        </p:nvGrpSpPr>
        <p:grpSpPr>
          <a:xfrm>
            <a:off x="745654" y="7012830"/>
            <a:ext cx="1403353" cy="200055"/>
            <a:chOff x="1047240" y="4929661"/>
            <a:chExt cx="1403353" cy="200055"/>
          </a:xfrm>
        </p:grpSpPr>
        <p:sp>
          <p:nvSpPr>
            <p:cNvPr id="397" name="TextBox 396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398" name="TextBox 397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399" name="TextBox 398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400" name="TextBox 399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401" name="TextBox 400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402" name="TextBox 401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sp>
        <p:nvSpPr>
          <p:cNvPr id="403" name="TextBox 402"/>
          <p:cNvSpPr txBox="1"/>
          <p:nvPr/>
        </p:nvSpPr>
        <p:spPr>
          <a:xfrm>
            <a:off x="986233" y="7089774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grpSp>
        <p:nvGrpSpPr>
          <p:cNvPr id="404" name="Group 403"/>
          <p:cNvGrpSpPr/>
          <p:nvPr/>
        </p:nvGrpSpPr>
        <p:grpSpPr>
          <a:xfrm>
            <a:off x="2422212" y="7012830"/>
            <a:ext cx="1403353" cy="200055"/>
            <a:chOff x="1047240" y="4929661"/>
            <a:chExt cx="1403353" cy="200055"/>
          </a:xfrm>
        </p:grpSpPr>
        <p:sp>
          <p:nvSpPr>
            <p:cNvPr id="405" name="TextBox 404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406" name="TextBox 405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407" name="TextBox 406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408" name="TextBox 407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410" name="TextBox 409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grpSp>
        <p:nvGrpSpPr>
          <p:cNvPr id="411" name="Group 410"/>
          <p:cNvGrpSpPr/>
          <p:nvPr/>
        </p:nvGrpSpPr>
        <p:grpSpPr>
          <a:xfrm>
            <a:off x="4047970" y="7012830"/>
            <a:ext cx="1403353" cy="200055"/>
            <a:chOff x="1047240" y="4929661"/>
            <a:chExt cx="1403353" cy="200055"/>
          </a:xfrm>
        </p:grpSpPr>
        <p:sp>
          <p:nvSpPr>
            <p:cNvPr id="412" name="TextBox 411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414" name="TextBox 413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416" name="TextBox 415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417" name="TextBox 416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grpSp>
        <p:nvGrpSpPr>
          <p:cNvPr id="418" name="Group 417"/>
          <p:cNvGrpSpPr/>
          <p:nvPr/>
        </p:nvGrpSpPr>
        <p:grpSpPr>
          <a:xfrm>
            <a:off x="5724145" y="7012830"/>
            <a:ext cx="1403353" cy="200055"/>
            <a:chOff x="1047240" y="4929661"/>
            <a:chExt cx="1403353" cy="200055"/>
          </a:xfrm>
        </p:grpSpPr>
        <p:sp>
          <p:nvSpPr>
            <p:cNvPr id="419" name="TextBox 418"/>
            <p:cNvSpPr txBox="1"/>
            <p:nvPr/>
          </p:nvSpPr>
          <p:spPr>
            <a:xfrm>
              <a:off x="1047240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450</a:t>
              </a:r>
              <a:endParaRPr lang="en-US" sz="700" dirty="0"/>
            </a:p>
          </p:txBody>
        </p:sp>
        <p:sp>
          <p:nvSpPr>
            <p:cNvPr id="420" name="TextBox 419"/>
            <p:cNvSpPr txBox="1"/>
            <p:nvPr/>
          </p:nvSpPr>
          <p:spPr>
            <a:xfrm>
              <a:off x="1264047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500</a:t>
              </a:r>
              <a:endParaRPr lang="en-US" sz="700" dirty="0"/>
            </a:p>
          </p:txBody>
        </p:sp>
        <p:sp>
          <p:nvSpPr>
            <p:cNvPr id="421" name="TextBox 420"/>
            <p:cNvSpPr txBox="1"/>
            <p:nvPr/>
          </p:nvSpPr>
          <p:spPr>
            <a:xfrm>
              <a:off x="1480854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550</a:t>
              </a:r>
              <a:endParaRPr lang="en-US" sz="700" dirty="0"/>
            </a:p>
          </p:txBody>
        </p:sp>
        <p:sp>
          <p:nvSpPr>
            <p:cNvPr id="422" name="TextBox 421"/>
            <p:cNvSpPr txBox="1"/>
            <p:nvPr/>
          </p:nvSpPr>
          <p:spPr>
            <a:xfrm>
              <a:off x="1697661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600</a:t>
              </a:r>
              <a:endParaRPr lang="en-US" sz="700" dirty="0"/>
            </a:p>
          </p:txBody>
        </p:sp>
        <p:sp>
          <p:nvSpPr>
            <p:cNvPr id="423" name="TextBox 422"/>
            <p:cNvSpPr txBox="1"/>
            <p:nvPr/>
          </p:nvSpPr>
          <p:spPr>
            <a:xfrm>
              <a:off x="1914468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650</a:t>
              </a:r>
              <a:endParaRPr lang="en-US" sz="700" dirty="0"/>
            </a:p>
          </p:txBody>
        </p:sp>
        <p:sp>
          <p:nvSpPr>
            <p:cNvPr id="424" name="TextBox 423"/>
            <p:cNvSpPr txBox="1"/>
            <p:nvPr/>
          </p:nvSpPr>
          <p:spPr>
            <a:xfrm>
              <a:off x="2131275" y="4929661"/>
              <a:ext cx="31931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700</a:t>
              </a:r>
              <a:endParaRPr lang="en-US" sz="700" dirty="0"/>
            </a:p>
          </p:txBody>
        </p:sp>
      </p:grpSp>
      <p:sp>
        <p:nvSpPr>
          <p:cNvPr id="425" name="TextBox 424"/>
          <p:cNvSpPr txBox="1"/>
          <p:nvPr/>
        </p:nvSpPr>
        <p:spPr>
          <a:xfrm>
            <a:off x="2652492" y="7089774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sp>
        <p:nvSpPr>
          <p:cNvPr id="426" name="TextBox 425"/>
          <p:cNvSpPr txBox="1"/>
          <p:nvPr/>
        </p:nvSpPr>
        <p:spPr>
          <a:xfrm>
            <a:off x="4299701" y="7089774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sp>
        <p:nvSpPr>
          <p:cNvPr id="427" name="TextBox 426"/>
          <p:cNvSpPr txBox="1"/>
          <p:nvPr/>
        </p:nvSpPr>
        <p:spPr>
          <a:xfrm>
            <a:off x="5990978" y="7089774"/>
            <a:ext cx="995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Wavelength (nm)</a:t>
            </a:r>
            <a:endParaRPr lang="en-US" sz="800" dirty="0"/>
          </a:p>
        </p:txBody>
      </p:sp>
      <p:grpSp>
        <p:nvGrpSpPr>
          <p:cNvPr id="429" name="Group 428"/>
          <p:cNvGrpSpPr/>
          <p:nvPr/>
        </p:nvGrpSpPr>
        <p:grpSpPr>
          <a:xfrm>
            <a:off x="448775" y="5642198"/>
            <a:ext cx="300897" cy="1339978"/>
            <a:chOff x="734553" y="3453024"/>
            <a:chExt cx="300897" cy="1339978"/>
          </a:xfrm>
        </p:grpSpPr>
        <p:sp>
          <p:nvSpPr>
            <p:cNvPr id="430" name="TextBox 429"/>
            <p:cNvSpPr txBox="1"/>
            <p:nvPr/>
          </p:nvSpPr>
          <p:spPr>
            <a:xfrm>
              <a:off x="734553" y="3453024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0.8</a:t>
              </a:r>
            </a:p>
          </p:txBody>
        </p:sp>
        <p:sp>
          <p:nvSpPr>
            <p:cNvPr id="431" name="TextBox 430"/>
            <p:cNvSpPr txBox="1"/>
            <p:nvPr/>
          </p:nvSpPr>
          <p:spPr>
            <a:xfrm>
              <a:off x="734553" y="3618069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0.7</a:t>
              </a:r>
            </a:p>
          </p:txBody>
        </p:sp>
        <p:sp>
          <p:nvSpPr>
            <p:cNvPr id="432" name="TextBox 431"/>
            <p:cNvSpPr txBox="1"/>
            <p:nvPr/>
          </p:nvSpPr>
          <p:spPr>
            <a:xfrm>
              <a:off x="734553" y="3783114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0.6</a:t>
              </a:r>
            </a:p>
          </p:txBody>
        </p:sp>
        <p:sp>
          <p:nvSpPr>
            <p:cNvPr id="433" name="TextBox 432"/>
            <p:cNvSpPr txBox="1"/>
            <p:nvPr/>
          </p:nvSpPr>
          <p:spPr>
            <a:xfrm>
              <a:off x="734553" y="3948159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0.5</a:t>
              </a:r>
            </a:p>
          </p:txBody>
        </p:sp>
        <p:sp>
          <p:nvSpPr>
            <p:cNvPr id="434" name="TextBox 433"/>
            <p:cNvSpPr txBox="1"/>
            <p:nvPr/>
          </p:nvSpPr>
          <p:spPr>
            <a:xfrm>
              <a:off x="734553" y="4113204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0.4</a:t>
              </a:r>
            </a:p>
          </p:txBody>
        </p:sp>
        <p:sp>
          <p:nvSpPr>
            <p:cNvPr id="435" name="TextBox 434"/>
            <p:cNvSpPr txBox="1"/>
            <p:nvPr/>
          </p:nvSpPr>
          <p:spPr>
            <a:xfrm>
              <a:off x="734553" y="4278249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0.3</a:t>
              </a:r>
            </a:p>
          </p:txBody>
        </p:sp>
        <p:sp>
          <p:nvSpPr>
            <p:cNvPr id="436" name="TextBox 435"/>
            <p:cNvSpPr txBox="1"/>
            <p:nvPr/>
          </p:nvSpPr>
          <p:spPr>
            <a:xfrm>
              <a:off x="734553" y="4443294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0.2</a:t>
              </a:r>
            </a:p>
          </p:txBody>
        </p:sp>
        <p:sp>
          <p:nvSpPr>
            <p:cNvPr id="437" name="TextBox 436"/>
            <p:cNvSpPr txBox="1"/>
            <p:nvPr/>
          </p:nvSpPr>
          <p:spPr>
            <a:xfrm>
              <a:off x="734553" y="4608336"/>
              <a:ext cx="300897" cy="18466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600" dirty="0" smtClean="0"/>
                <a:t>0.1</a:t>
              </a:r>
            </a:p>
          </p:txBody>
        </p:sp>
      </p:grpSp>
      <p:sp>
        <p:nvSpPr>
          <p:cNvPr id="481" name="TextBox 480"/>
          <p:cNvSpPr txBox="1"/>
          <p:nvPr/>
        </p:nvSpPr>
        <p:spPr>
          <a:xfrm>
            <a:off x="1176184" y="3384057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543" name="TextBox 542"/>
          <p:cNvSpPr txBox="1"/>
          <p:nvPr/>
        </p:nvSpPr>
        <p:spPr>
          <a:xfrm>
            <a:off x="4269132" y="3242259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548" name="TextBox 547"/>
          <p:cNvSpPr txBox="1"/>
          <p:nvPr/>
        </p:nvSpPr>
        <p:spPr>
          <a:xfrm>
            <a:off x="2868851" y="3354005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551" name="TextBox 550"/>
          <p:cNvSpPr txBox="1"/>
          <p:nvPr/>
        </p:nvSpPr>
        <p:spPr>
          <a:xfrm>
            <a:off x="5878120" y="3499799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596" name="TextBox 595"/>
          <p:cNvSpPr txBox="1"/>
          <p:nvPr/>
        </p:nvSpPr>
        <p:spPr>
          <a:xfrm>
            <a:off x="2269737" y="5655909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sp>
        <p:nvSpPr>
          <p:cNvPr id="647" name="TextBox 646"/>
          <p:cNvSpPr txBox="1"/>
          <p:nvPr/>
        </p:nvSpPr>
        <p:spPr>
          <a:xfrm>
            <a:off x="976636" y="6202387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650" name="TextBox 649"/>
          <p:cNvSpPr txBox="1"/>
          <p:nvPr/>
        </p:nvSpPr>
        <p:spPr>
          <a:xfrm>
            <a:off x="2652854" y="5961297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438" name="TextBox 437"/>
          <p:cNvSpPr txBox="1"/>
          <p:nvPr/>
        </p:nvSpPr>
        <p:spPr>
          <a:xfrm>
            <a:off x="118531" y="503354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a.</a:t>
            </a:r>
            <a:endParaRPr lang="en-US" sz="1200" b="1" dirty="0"/>
          </a:p>
        </p:txBody>
      </p:sp>
      <p:sp>
        <p:nvSpPr>
          <p:cNvPr id="439" name="TextBox 438"/>
          <p:cNvSpPr txBox="1"/>
          <p:nvPr/>
        </p:nvSpPr>
        <p:spPr>
          <a:xfrm>
            <a:off x="80887" y="732395"/>
            <a:ext cx="430887" cy="74006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Temperature</a:t>
            </a:r>
            <a:endParaRPr lang="en-US" sz="800" b="1" baseline="-25000" dirty="0" smtClean="0"/>
          </a:p>
          <a:p>
            <a:pPr algn="ctr"/>
            <a:r>
              <a:rPr lang="en-US" sz="800" b="1" dirty="0" smtClean="0"/>
              <a:t>(</a:t>
            </a:r>
            <a:r>
              <a:rPr lang="en-US" sz="800" dirty="0"/>
              <a:t>°C</a:t>
            </a:r>
            <a:r>
              <a:rPr lang="en-US" sz="800" b="1" dirty="0" smtClean="0"/>
              <a:t>) </a:t>
            </a:r>
            <a:endParaRPr lang="en-US" sz="800" b="1" dirty="0"/>
          </a:p>
        </p:txBody>
      </p:sp>
      <p:sp>
        <p:nvSpPr>
          <p:cNvPr id="442" name="TextBox 441"/>
          <p:cNvSpPr txBox="1"/>
          <p:nvPr/>
        </p:nvSpPr>
        <p:spPr>
          <a:xfrm>
            <a:off x="7289383" y="638276"/>
            <a:ext cx="430887" cy="82358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Light (</a:t>
            </a:r>
            <a:r>
              <a:rPr lang="en-US" sz="800" dirty="0">
                <a:sym typeface="Symbol"/>
              </a:rPr>
              <a:t></a:t>
            </a:r>
            <a:r>
              <a:rPr lang="en-US" sz="800" dirty="0" err="1"/>
              <a:t>mol</a:t>
            </a:r>
            <a:r>
              <a:rPr lang="en-US" sz="800" dirty="0"/>
              <a:t> quanta m</a:t>
            </a:r>
            <a:r>
              <a:rPr lang="en-US" sz="800" baseline="30000" dirty="0"/>
              <a:t>-2</a:t>
            </a:r>
            <a:r>
              <a:rPr lang="en-US" sz="800" dirty="0"/>
              <a:t> s</a:t>
            </a:r>
            <a:r>
              <a:rPr lang="en-US" sz="800" baseline="30000" dirty="0"/>
              <a:t>-1</a:t>
            </a:r>
            <a:r>
              <a:rPr lang="en-US" sz="800" b="1" dirty="0" smtClean="0"/>
              <a:t>) </a:t>
            </a:r>
            <a:endParaRPr lang="en-US" sz="800" b="1" dirty="0"/>
          </a:p>
        </p:txBody>
      </p:sp>
      <p:grpSp>
        <p:nvGrpSpPr>
          <p:cNvPr id="446" name="Group 445"/>
          <p:cNvGrpSpPr/>
          <p:nvPr/>
        </p:nvGrpSpPr>
        <p:grpSpPr>
          <a:xfrm>
            <a:off x="2304091" y="655857"/>
            <a:ext cx="751467" cy="787039"/>
            <a:chOff x="725439" y="7856661"/>
            <a:chExt cx="674330" cy="914400"/>
          </a:xfrm>
        </p:grpSpPr>
        <p:cxnSp>
          <p:nvCxnSpPr>
            <p:cNvPr id="460" name="Straight Connector 45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1" name="Straight Connector 46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2" name="Straight Connector 46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3" name="Straight Connector 46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4" name="Straight Connector 46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5" name="Straight Connector 46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6" name="Straight Connector 46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7" name="Straight Connector 46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8" name="Straight Connector 46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8" name="Straight Connector 47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9" name="Straight Connector 47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5" name="Group 664"/>
          <p:cNvGrpSpPr/>
          <p:nvPr/>
        </p:nvGrpSpPr>
        <p:grpSpPr>
          <a:xfrm>
            <a:off x="3914971" y="647107"/>
            <a:ext cx="751467" cy="787039"/>
            <a:chOff x="725439" y="7856661"/>
            <a:chExt cx="674330" cy="914400"/>
          </a:xfrm>
        </p:grpSpPr>
        <p:cxnSp>
          <p:nvCxnSpPr>
            <p:cNvPr id="666" name="Straight Connector 665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7" name="Straight Connector 666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Straight Connector 66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9" name="Straight Connector 66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0" name="Straight Connector 669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1" name="Straight Connector 670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2" name="Straight Connector 671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3" name="Straight Connector 67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4" name="Straight Connector 67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5" name="Straight Connector 67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Straight Connector 67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7" name="Straight Connector 67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78" name="Group 677"/>
          <p:cNvGrpSpPr/>
          <p:nvPr/>
        </p:nvGrpSpPr>
        <p:grpSpPr>
          <a:xfrm>
            <a:off x="5557548" y="647108"/>
            <a:ext cx="751467" cy="787039"/>
            <a:chOff x="725439" y="7856661"/>
            <a:chExt cx="674330" cy="914400"/>
          </a:xfrm>
        </p:grpSpPr>
        <p:cxnSp>
          <p:nvCxnSpPr>
            <p:cNvPr id="679" name="Straight Connector 67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0" name="Straight Connector 67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1" name="Straight Connector 68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2" name="Straight Connector 68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3" name="Straight Connector 68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4" name="Straight Connector 68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5" name="Straight Connector 68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6" name="Straight Connector 68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7" name="Straight Connector 68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8" name="Straight Connector 68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9" name="Straight Connector 68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0" name="Straight Connector 68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6" t="11958" r="24160" b="52887"/>
          <a:stretch/>
        </p:blipFill>
        <p:spPr>
          <a:xfrm>
            <a:off x="660671" y="1953453"/>
            <a:ext cx="588430" cy="640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3" t="13072" r="23723" b="51758"/>
          <a:stretch/>
        </p:blipFill>
        <p:spPr>
          <a:xfrm>
            <a:off x="1196932" y="1953454"/>
            <a:ext cx="588180" cy="640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9" t="13386" r="22993" b="50642"/>
          <a:stretch/>
        </p:blipFill>
        <p:spPr>
          <a:xfrm>
            <a:off x="1699722" y="1953453"/>
            <a:ext cx="594900" cy="6400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3" t="16548" r="24349" b="40980"/>
          <a:stretch/>
        </p:blipFill>
        <p:spPr>
          <a:xfrm>
            <a:off x="3353615" y="1955205"/>
            <a:ext cx="501277" cy="640080"/>
          </a:xfrm>
          <a:prstGeom prst="rect">
            <a:avLst/>
          </a:prstGeom>
        </p:spPr>
      </p:pic>
      <p:pic>
        <p:nvPicPr>
          <p:cNvPr id="532" name="Picture 53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2" t="18450" r="25303" b="40307"/>
          <a:stretch/>
        </p:blipFill>
        <p:spPr>
          <a:xfrm>
            <a:off x="2351396" y="1955205"/>
            <a:ext cx="501445" cy="640080"/>
          </a:xfrm>
          <a:prstGeom prst="rect">
            <a:avLst/>
          </a:prstGeom>
        </p:spPr>
      </p:pic>
      <p:pic>
        <p:nvPicPr>
          <p:cNvPr id="592" name="Picture 591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8" t="16740" r="25064" b="42660"/>
          <a:stretch/>
        </p:blipFill>
        <p:spPr>
          <a:xfrm>
            <a:off x="2850374" y="1955205"/>
            <a:ext cx="503398" cy="6400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9" t="16494" r="27506" b="38465"/>
          <a:stretch/>
        </p:blipFill>
        <p:spPr>
          <a:xfrm>
            <a:off x="3975367" y="1959307"/>
            <a:ext cx="529167" cy="6400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3" t="15709" r="26346" b="39402"/>
          <a:stretch/>
        </p:blipFill>
        <p:spPr>
          <a:xfrm>
            <a:off x="4453734" y="1959307"/>
            <a:ext cx="541865" cy="64008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t="19118" r="26800" b="37898"/>
          <a:stretch/>
        </p:blipFill>
        <p:spPr>
          <a:xfrm>
            <a:off x="4995601" y="1959307"/>
            <a:ext cx="541864" cy="64008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4" t="17781" r="14450" b="35649"/>
          <a:stretch/>
        </p:blipFill>
        <p:spPr>
          <a:xfrm>
            <a:off x="5633680" y="1962749"/>
            <a:ext cx="514298" cy="640080"/>
          </a:xfrm>
          <a:prstGeom prst="rect">
            <a:avLst/>
          </a:prstGeom>
        </p:spPr>
      </p:pic>
      <p:pic>
        <p:nvPicPr>
          <p:cNvPr id="610" name="Picture 609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7" t="17084" r="14559" b="36481"/>
          <a:stretch/>
        </p:blipFill>
        <p:spPr>
          <a:xfrm>
            <a:off x="6147306" y="1962749"/>
            <a:ext cx="495078" cy="640080"/>
          </a:xfrm>
          <a:prstGeom prst="rect">
            <a:avLst/>
          </a:prstGeom>
        </p:spPr>
      </p:pic>
      <p:pic>
        <p:nvPicPr>
          <p:cNvPr id="612" name="Picture 611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6" t="17003" r="12038" b="36806"/>
          <a:stretch/>
        </p:blipFill>
        <p:spPr>
          <a:xfrm>
            <a:off x="6640553" y="1962748"/>
            <a:ext cx="526853" cy="640080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831936" y="2564180"/>
            <a:ext cx="1345968" cy="265135"/>
            <a:chOff x="1114434" y="3158297"/>
            <a:chExt cx="1345968" cy="265135"/>
          </a:xfrm>
        </p:grpSpPr>
        <p:sp>
          <p:nvSpPr>
            <p:cNvPr id="614" name="TextBox 613"/>
            <p:cNvSpPr txBox="1"/>
            <p:nvPr/>
          </p:nvSpPr>
          <p:spPr>
            <a:xfrm>
              <a:off x="1114434" y="3158297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-1                     4                       11</a:t>
              </a:r>
              <a:endParaRPr lang="en-US" sz="700" dirty="0"/>
            </a:p>
          </p:txBody>
        </p:sp>
        <p:sp>
          <p:nvSpPr>
            <p:cNvPr id="699" name="TextBox 698"/>
            <p:cNvSpPr txBox="1"/>
            <p:nvPr/>
          </p:nvSpPr>
          <p:spPr>
            <a:xfrm>
              <a:off x="1477620" y="3223377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444390" y="2564180"/>
            <a:ext cx="1345968" cy="271509"/>
            <a:chOff x="2754915" y="3181608"/>
            <a:chExt cx="1345968" cy="271509"/>
          </a:xfrm>
        </p:grpSpPr>
        <p:sp>
          <p:nvSpPr>
            <p:cNvPr id="700" name="TextBox 699"/>
            <p:cNvSpPr txBox="1"/>
            <p:nvPr/>
          </p:nvSpPr>
          <p:spPr>
            <a:xfrm>
              <a:off x="2754915" y="3181608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-1                       4                     11</a:t>
              </a:r>
              <a:endParaRPr lang="en-US" sz="700" dirty="0"/>
            </a:p>
          </p:txBody>
        </p:sp>
        <p:sp>
          <p:nvSpPr>
            <p:cNvPr id="707" name="TextBox 706"/>
            <p:cNvSpPr txBox="1"/>
            <p:nvPr/>
          </p:nvSpPr>
          <p:spPr>
            <a:xfrm>
              <a:off x="3166331" y="3253062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045777" y="2564180"/>
            <a:ext cx="1576508" cy="278673"/>
            <a:chOff x="4350309" y="3181608"/>
            <a:chExt cx="1576508" cy="278673"/>
          </a:xfrm>
        </p:grpSpPr>
        <p:sp>
          <p:nvSpPr>
            <p:cNvPr id="708" name="TextBox 707"/>
            <p:cNvSpPr txBox="1"/>
            <p:nvPr/>
          </p:nvSpPr>
          <p:spPr>
            <a:xfrm>
              <a:off x="4350309" y="3181608"/>
              <a:ext cx="15765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-1                          4                             11</a:t>
              </a:r>
              <a:endParaRPr lang="en-US" sz="700" dirty="0"/>
            </a:p>
          </p:txBody>
        </p:sp>
        <p:sp>
          <p:nvSpPr>
            <p:cNvPr id="709" name="TextBox 708"/>
            <p:cNvSpPr txBox="1"/>
            <p:nvPr/>
          </p:nvSpPr>
          <p:spPr>
            <a:xfrm>
              <a:off x="4826553" y="3260226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804047" y="2564180"/>
            <a:ext cx="1533726" cy="273365"/>
            <a:chOff x="6157987" y="3194857"/>
            <a:chExt cx="1345968" cy="273365"/>
          </a:xfrm>
        </p:grpSpPr>
        <p:sp>
          <p:nvSpPr>
            <p:cNvPr id="710" name="TextBox 709"/>
            <p:cNvSpPr txBox="1"/>
            <p:nvPr/>
          </p:nvSpPr>
          <p:spPr>
            <a:xfrm>
              <a:off x="6157987" y="3194857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-1                    4                     11</a:t>
              </a:r>
              <a:endParaRPr lang="en-US" sz="700" dirty="0"/>
            </a:p>
          </p:txBody>
        </p:sp>
        <p:sp>
          <p:nvSpPr>
            <p:cNvPr id="711" name="TextBox 710"/>
            <p:cNvSpPr txBox="1"/>
            <p:nvPr/>
          </p:nvSpPr>
          <p:spPr>
            <a:xfrm>
              <a:off x="6419935" y="3268167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pic>
        <p:nvPicPr>
          <p:cNvPr id="44" name="Picture 43"/>
          <p:cNvPicPr preferRelativeResize="0">
            <a:picLocks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68" t="20516" r="24688" b="30989"/>
          <a:stretch/>
        </p:blipFill>
        <p:spPr>
          <a:xfrm>
            <a:off x="670941" y="4715565"/>
            <a:ext cx="548640" cy="640080"/>
          </a:xfrm>
          <a:prstGeom prst="rect">
            <a:avLst/>
          </a:prstGeom>
        </p:spPr>
      </p:pic>
      <p:pic>
        <p:nvPicPr>
          <p:cNvPr id="45" name="Picture 44"/>
          <p:cNvPicPr preferRelativeResize="0">
            <a:picLocks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46" t="19934" r="24505" b="29439"/>
          <a:stretch/>
        </p:blipFill>
        <p:spPr>
          <a:xfrm>
            <a:off x="1164489" y="4715565"/>
            <a:ext cx="544867" cy="640080"/>
          </a:xfrm>
          <a:prstGeom prst="rect">
            <a:avLst/>
          </a:prstGeom>
        </p:spPr>
      </p:pic>
      <p:pic>
        <p:nvPicPr>
          <p:cNvPr id="46" name="Picture 45"/>
          <p:cNvPicPr preferRelativeResize="0">
            <a:picLocks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02" t="20128" r="25419" b="29827"/>
          <a:stretch/>
        </p:blipFill>
        <p:spPr>
          <a:xfrm>
            <a:off x="1662939" y="4715565"/>
            <a:ext cx="548640" cy="640080"/>
          </a:xfrm>
          <a:prstGeom prst="rect">
            <a:avLst/>
          </a:prstGeom>
        </p:spPr>
      </p:pic>
      <p:pic>
        <p:nvPicPr>
          <p:cNvPr id="47" name="Picture 46"/>
          <p:cNvPicPr preferRelativeResize="0">
            <a:picLocks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60" t="17242" r="23804" b="23480"/>
          <a:stretch/>
        </p:blipFill>
        <p:spPr>
          <a:xfrm>
            <a:off x="2348639" y="4715565"/>
            <a:ext cx="512064" cy="640080"/>
          </a:xfrm>
          <a:prstGeom prst="rect">
            <a:avLst/>
          </a:prstGeom>
        </p:spPr>
      </p:pic>
      <p:pic>
        <p:nvPicPr>
          <p:cNvPr id="48" name="Picture 47"/>
          <p:cNvPicPr preferRelativeResize="0">
            <a:picLocks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95" t="17762" r="23469" b="23481"/>
          <a:stretch/>
        </p:blipFill>
        <p:spPr>
          <a:xfrm>
            <a:off x="2859251" y="4715565"/>
            <a:ext cx="512064" cy="640080"/>
          </a:xfrm>
          <a:prstGeom prst="rect">
            <a:avLst/>
          </a:prstGeom>
        </p:spPr>
      </p:pic>
      <p:pic>
        <p:nvPicPr>
          <p:cNvPr id="49" name="Picture 48"/>
          <p:cNvPicPr preferRelativeResize="0">
            <a:picLocks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63" t="18801" r="23972" b="23654"/>
          <a:stretch/>
        </p:blipFill>
        <p:spPr>
          <a:xfrm>
            <a:off x="3371863" y="4715565"/>
            <a:ext cx="512064" cy="639118"/>
          </a:xfrm>
          <a:prstGeom prst="rect">
            <a:avLst/>
          </a:prstGeom>
        </p:spPr>
      </p:pic>
      <p:pic>
        <p:nvPicPr>
          <p:cNvPr id="50" name="Picture 49"/>
          <p:cNvPicPr preferRelativeResize="0">
            <a:picLocks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7" t="18847" r="24808" b="24446"/>
          <a:stretch/>
        </p:blipFill>
        <p:spPr>
          <a:xfrm>
            <a:off x="3969204" y="4715565"/>
            <a:ext cx="512064" cy="643320"/>
          </a:xfrm>
          <a:prstGeom prst="rect">
            <a:avLst/>
          </a:prstGeom>
        </p:spPr>
      </p:pic>
      <p:pic>
        <p:nvPicPr>
          <p:cNvPr id="51" name="Picture 50"/>
          <p:cNvPicPr preferRelativeResize="0">
            <a:picLocks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19022" r="24139" b="19196"/>
          <a:stretch/>
        </p:blipFill>
        <p:spPr>
          <a:xfrm>
            <a:off x="4477663" y="4715565"/>
            <a:ext cx="512064" cy="640080"/>
          </a:xfrm>
          <a:prstGeom prst="rect">
            <a:avLst/>
          </a:prstGeom>
        </p:spPr>
      </p:pic>
      <p:pic>
        <p:nvPicPr>
          <p:cNvPr id="52" name="Picture 51"/>
          <p:cNvPicPr preferRelativeResize="0">
            <a:picLocks/>
          </p:cNvPicPr>
          <p:nvPr/>
        </p:nvPicPr>
        <p:blipFill rotWithShape="1"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07" t="18671" r="23302" b="21121"/>
          <a:stretch/>
        </p:blipFill>
        <p:spPr>
          <a:xfrm>
            <a:off x="4989044" y="4715565"/>
            <a:ext cx="512064" cy="64008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15" t="16946" r="18610" b="6088"/>
          <a:stretch/>
        </p:blipFill>
        <p:spPr>
          <a:xfrm>
            <a:off x="5662255" y="4715565"/>
            <a:ext cx="512064" cy="639118"/>
          </a:xfrm>
          <a:prstGeom prst="rect">
            <a:avLst/>
          </a:prstGeom>
        </p:spPr>
      </p:pic>
      <p:pic>
        <p:nvPicPr>
          <p:cNvPr id="54" name="Picture 53"/>
          <p:cNvPicPr preferRelativeResize="0">
            <a:picLocks/>
          </p:cNvPicPr>
          <p:nvPr/>
        </p:nvPicPr>
        <p:blipFill rotWithShape="1"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94" t="16248" r="17855" b="10041"/>
          <a:stretch/>
        </p:blipFill>
        <p:spPr>
          <a:xfrm>
            <a:off x="6171793" y="4715565"/>
            <a:ext cx="540990" cy="6400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14696" r="16159" b="9847"/>
          <a:stretch/>
        </p:blipFill>
        <p:spPr>
          <a:xfrm>
            <a:off x="6709959" y="4715565"/>
            <a:ext cx="551987" cy="640080"/>
          </a:xfrm>
          <a:prstGeom prst="rect">
            <a:avLst/>
          </a:prstGeom>
        </p:spPr>
      </p:pic>
      <p:grpSp>
        <p:nvGrpSpPr>
          <p:cNvPr id="712" name="Group 711"/>
          <p:cNvGrpSpPr/>
          <p:nvPr/>
        </p:nvGrpSpPr>
        <p:grpSpPr>
          <a:xfrm>
            <a:off x="822854" y="5320639"/>
            <a:ext cx="1345968" cy="265135"/>
            <a:chOff x="1114434" y="3158297"/>
            <a:chExt cx="1345968" cy="265135"/>
          </a:xfrm>
        </p:grpSpPr>
        <p:sp>
          <p:nvSpPr>
            <p:cNvPr id="713" name="TextBox 712"/>
            <p:cNvSpPr txBox="1"/>
            <p:nvPr/>
          </p:nvSpPr>
          <p:spPr>
            <a:xfrm>
              <a:off x="1114434" y="3158297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-1                    4                      11</a:t>
              </a:r>
              <a:endParaRPr lang="en-US" sz="700" dirty="0"/>
            </a:p>
          </p:txBody>
        </p:sp>
        <p:sp>
          <p:nvSpPr>
            <p:cNvPr id="714" name="TextBox 713"/>
            <p:cNvSpPr txBox="1"/>
            <p:nvPr/>
          </p:nvSpPr>
          <p:spPr>
            <a:xfrm>
              <a:off x="1443649" y="3223377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pSp>
        <p:nvGrpSpPr>
          <p:cNvPr id="715" name="Group 714"/>
          <p:cNvGrpSpPr/>
          <p:nvPr/>
        </p:nvGrpSpPr>
        <p:grpSpPr>
          <a:xfrm>
            <a:off x="2501435" y="5320639"/>
            <a:ext cx="1345968" cy="265135"/>
            <a:chOff x="2754915" y="3181608"/>
            <a:chExt cx="1345968" cy="265135"/>
          </a:xfrm>
        </p:grpSpPr>
        <p:sp>
          <p:nvSpPr>
            <p:cNvPr id="716" name="TextBox 715"/>
            <p:cNvSpPr txBox="1"/>
            <p:nvPr/>
          </p:nvSpPr>
          <p:spPr>
            <a:xfrm>
              <a:off x="2754915" y="3181608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-1                     4                    11</a:t>
              </a:r>
              <a:endParaRPr lang="en-US" sz="700" dirty="0"/>
            </a:p>
          </p:txBody>
        </p:sp>
        <p:sp>
          <p:nvSpPr>
            <p:cNvPr id="717" name="TextBox 716"/>
            <p:cNvSpPr txBox="1"/>
            <p:nvPr/>
          </p:nvSpPr>
          <p:spPr>
            <a:xfrm>
              <a:off x="3118101" y="3246688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pSp>
        <p:nvGrpSpPr>
          <p:cNvPr id="718" name="Group 717"/>
          <p:cNvGrpSpPr/>
          <p:nvPr/>
        </p:nvGrpSpPr>
        <p:grpSpPr>
          <a:xfrm>
            <a:off x="4135573" y="5320639"/>
            <a:ext cx="1345968" cy="265135"/>
            <a:chOff x="4412579" y="3181608"/>
            <a:chExt cx="1345968" cy="265135"/>
          </a:xfrm>
        </p:grpSpPr>
        <p:sp>
          <p:nvSpPr>
            <p:cNvPr id="719" name="TextBox 718"/>
            <p:cNvSpPr txBox="1"/>
            <p:nvPr/>
          </p:nvSpPr>
          <p:spPr>
            <a:xfrm>
              <a:off x="4412579" y="3181608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-1                      4                      11</a:t>
              </a:r>
              <a:endParaRPr lang="en-US" sz="700" dirty="0"/>
            </a:p>
          </p:txBody>
        </p:sp>
        <p:sp>
          <p:nvSpPr>
            <p:cNvPr id="720" name="TextBox 719"/>
            <p:cNvSpPr txBox="1"/>
            <p:nvPr/>
          </p:nvSpPr>
          <p:spPr>
            <a:xfrm>
              <a:off x="4775765" y="3246688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pSp>
        <p:nvGrpSpPr>
          <p:cNvPr id="721" name="Group 720"/>
          <p:cNvGrpSpPr/>
          <p:nvPr/>
        </p:nvGrpSpPr>
        <p:grpSpPr>
          <a:xfrm>
            <a:off x="5820392" y="5320639"/>
            <a:ext cx="1345968" cy="271326"/>
            <a:chOff x="6008476" y="3194857"/>
            <a:chExt cx="1345968" cy="271326"/>
          </a:xfrm>
        </p:grpSpPr>
        <p:sp>
          <p:nvSpPr>
            <p:cNvPr id="722" name="TextBox 721"/>
            <p:cNvSpPr txBox="1"/>
            <p:nvPr/>
          </p:nvSpPr>
          <p:spPr>
            <a:xfrm>
              <a:off x="6008476" y="3194857"/>
              <a:ext cx="13459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/>
                <a:t>-1                      4                       11</a:t>
              </a:r>
              <a:endParaRPr lang="en-US" sz="700" dirty="0"/>
            </a:p>
          </p:txBody>
        </p:sp>
        <p:sp>
          <p:nvSpPr>
            <p:cNvPr id="723" name="TextBox 722"/>
            <p:cNvSpPr txBox="1"/>
            <p:nvPr/>
          </p:nvSpPr>
          <p:spPr>
            <a:xfrm>
              <a:off x="6399395" y="3266128"/>
              <a:ext cx="519289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 smtClean="0"/>
                <a:t>Day</a:t>
              </a:r>
              <a:endParaRPr lang="en-US" sz="700" dirty="0"/>
            </a:p>
          </p:txBody>
        </p:sp>
      </p:grpSp>
      <p:graphicFrame>
        <p:nvGraphicFramePr>
          <p:cNvPr id="453" name="Chart 452"/>
          <p:cNvGraphicFramePr/>
          <p:nvPr>
            <p:extLst>
              <p:ext uri="{D42A27DB-BD31-4B8C-83A1-F6EECF244321}">
                <p14:modId xmlns:p14="http://schemas.microsoft.com/office/powerpoint/2010/main" val="939504204"/>
              </p:ext>
            </p:extLst>
          </p:nvPr>
        </p:nvGraphicFramePr>
        <p:xfrm>
          <a:off x="250607" y="578564"/>
          <a:ext cx="2075310" cy="1117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0"/>
          </a:graphicData>
        </a:graphic>
      </p:graphicFrame>
      <p:grpSp>
        <p:nvGrpSpPr>
          <p:cNvPr id="456" name="Group 455"/>
          <p:cNvGrpSpPr/>
          <p:nvPr/>
        </p:nvGrpSpPr>
        <p:grpSpPr>
          <a:xfrm>
            <a:off x="631873" y="647114"/>
            <a:ext cx="1576153" cy="795442"/>
            <a:chOff x="803573" y="655857"/>
            <a:chExt cx="1538507" cy="795442"/>
          </a:xfrm>
        </p:grpSpPr>
        <p:cxnSp>
          <p:nvCxnSpPr>
            <p:cNvPr id="457" name="Straight Connector 456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8" name="Straight Connector 457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9" name="Straight Connector 458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Straight Connector 727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9" name="Straight Connector 728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0" name="Straight Connector 729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Straight Connector 730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Straight Connector 731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3" name="Straight Connector 732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4" name="Straight Connector 733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5" name="Straight Connector 734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6" name="Straight Connector 735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7" name="Straight Connector 736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8" name="Straight Connector 737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9" name="Straight Connector 738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Straight Connector 739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1" name="Straight Connector 740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2" name="Straight Connector 741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4" name="TextBox 443"/>
          <p:cNvSpPr txBox="1"/>
          <p:nvPr/>
        </p:nvSpPr>
        <p:spPr>
          <a:xfrm>
            <a:off x="570628" y="5656058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142452" y="6300295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444"/>
          <p:cNvCxnSpPr/>
          <p:nvPr/>
        </p:nvCxnSpPr>
        <p:spPr>
          <a:xfrm>
            <a:off x="2825136" y="6059197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Straight Connector 446"/>
          <p:cNvCxnSpPr/>
          <p:nvPr/>
        </p:nvCxnSpPr>
        <p:spPr>
          <a:xfrm>
            <a:off x="4444319" y="6116707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TextBox 447"/>
          <p:cNvSpPr txBox="1"/>
          <p:nvPr/>
        </p:nvSpPr>
        <p:spPr>
          <a:xfrm>
            <a:off x="4276864" y="6023020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cxnSp>
        <p:nvCxnSpPr>
          <p:cNvPr id="449" name="Straight Connector 448"/>
          <p:cNvCxnSpPr/>
          <p:nvPr/>
        </p:nvCxnSpPr>
        <p:spPr>
          <a:xfrm>
            <a:off x="6218391" y="6256212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" name="TextBox 449"/>
          <p:cNvSpPr txBox="1"/>
          <p:nvPr/>
        </p:nvSpPr>
        <p:spPr>
          <a:xfrm>
            <a:off x="6046109" y="6157727"/>
            <a:ext cx="30089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R</a:t>
            </a:r>
            <a:r>
              <a:rPr lang="en-US" sz="700" baseline="-25000" dirty="0" err="1" smtClean="0"/>
              <a:t>s</a:t>
            </a:r>
            <a:endParaRPr lang="en-US" sz="700" baseline="-25000" dirty="0" smtClean="0"/>
          </a:p>
        </p:txBody>
      </p:sp>
      <p:sp>
        <p:nvSpPr>
          <p:cNvPr id="451" name="TextBox 450"/>
          <p:cNvSpPr txBox="1"/>
          <p:nvPr/>
        </p:nvSpPr>
        <p:spPr>
          <a:xfrm>
            <a:off x="3884252" y="5663359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sp>
        <p:nvSpPr>
          <p:cNvPr id="537" name="TextBox 536"/>
          <p:cNvSpPr txBox="1"/>
          <p:nvPr/>
        </p:nvSpPr>
        <p:spPr>
          <a:xfrm>
            <a:off x="5567195" y="5663359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sp>
        <p:nvSpPr>
          <p:cNvPr id="544" name="TextBox 543"/>
          <p:cNvSpPr txBox="1"/>
          <p:nvPr/>
        </p:nvSpPr>
        <p:spPr>
          <a:xfrm>
            <a:off x="594124" y="2911489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sp>
        <p:nvSpPr>
          <p:cNvPr id="545" name="TextBox 544"/>
          <p:cNvSpPr txBox="1"/>
          <p:nvPr/>
        </p:nvSpPr>
        <p:spPr>
          <a:xfrm>
            <a:off x="2255182" y="2916442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sp>
        <p:nvSpPr>
          <p:cNvPr id="588" name="TextBox 587"/>
          <p:cNvSpPr txBox="1"/>
          <p:nvPr/>
        </p:nvSpPr>
        <p:spPr>
          <a:xfrm>
            <a:off x="5555705" y="2916442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sp>
        <p:nvSpPr>
          <p:cNvPr id="617" name="TextBox 616"/>
          <p:cNvSpPr txBox="1"/>
          <p:nvPr/>
        </p:nvSpPr>
        <p:spPr>
          <a:xfrm>
            <a:off x="3892019" y="2911489"/>
            <a:ext cx="429152" cy="1846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600" dirty="0" smtClean="0"/>
              <a:t>Day</a:t>
            </a:r>
          </a:p>
        </p:txBody>
      </p:sp>
      <p:cxnSp>
        <p:nvCxnSpPr>
          <p:cNvPr id="657" name="Straight Connector 656"/>
          <p:cNvCxnSpPr/>
          <p:nvPr/>
        </p:nvCxnSpPr>
        <p:spPr>
          <a:xfrm>
            <a:off x="1338155" y="3479192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/>
          <p:cNvCxnSpPr/>
          <p:nvPr/>
        </p:nvCxnSpPr>
        <p:spPr>
          <a:xfrm>
            <a:off x="3034238" y="3442884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9" name="Straight Connector 658"/>
          <p:cNvCxnSpPr/>
          <p:nvPr/>
        </p:nvCxnSpPr>
        <p:spPr>
          <a:xfrm>
            <a:off x="4440226" y="3341095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/>
          <p:cNvCxnSpPr/>
          <p:nvPr/>
        </p:nvCxnSpPr>
        <p:spPr>
          <a:xfrm>
            <a:off x="6054963" y="3612581"/>
            <a:ext cx="128615" cy="92332"/>
          </a:xfrm>
          <a:prstGeom prst="line">
            <a:avLst/>
          </a:prstGeom>
          <a:ln w="3175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28293" y="-2561"/>
            <a:ext cx="123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S1</a:t>
            </a:r>
            <a:endParaRPr lang="en-US" dirty="0"/>
          </a:p>
        </p:txBody>
      </p:sp>
      <p:sp>
        <p:nvSpPr>
          <p:cNvPr id="251" name="TextBox 250"/>
          <p:cNvSpPr txBox="1"/>
          <p:nvPr/>
        </p:nvSpPr>
        <p:spPr>
          <a:xfrm>
            <a:off x="100199" y="7143052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f.</a:t>
            </a:r>
            <a:endParaRPr lang="en-US" sz="1200" b="1" dirty="0"/>
          </a:p>
        </p:txBody>
      </p:sp>
      <p:sp>
        <p:nvSpPr>
          <p:cNvPr id="252" name="TextBox 251"/>
          <p:cNvSpPr txBox="1"/>
          <p:nvPr/>
        </p:nvSpPr>
        <p:spPr>
          <a:xfrm>
            <a:off x="62555" y="7347093"/>
            <a:ext cx="430887" cy="11151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Holobiont</a:t>
            </a:r>
            <a:r>
              <a:rPr lang="en-US" sz="800" b="1" dirty="0" smtClean="0"/>
              <a:t> Reflectance</a:t>
            </a:r>
          </a:p>
          <a:p>
            <a:pPr algn="ctr"/>
            <a:r>
              <a:rPr lang="en-US" sz="800" b="1" dirty="0" smtClean="0">
                <a:sym typeface="Symbol"/>
              </a:rPr>
              <a:t>(at 675 nm)</a:t>
            </a:r>
            <a:endParaRPr lang="en-US" sz="800" b="1" dirty="0"/>
          </a:p>
        </p:txBody>
      </p:sp>
      <p:sp>
        <p:nvSpPr>
          <p:cNvPr id="4" name="Down Arrow 3"/>
          <p:cNvSpPr/>
          <p:nvPr/>
        </p:nvSpPr>
        <p:spPr>
          <a:xfrm>
            <a:off x="1849429" y="3853944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Down Arrow 253"/>
          <p:cNvSpPr/>
          <p:nvPr/>
        </p:nvSpPr>
        <p:spPr>
          <a:xfrm>
            <a:off x="3516968" y="3719736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Down Arrow 254"/>
          <p:cNvSpPr/>
          <p:nvPr/>
        </p:nvSpPr>
        <p:spPr>
          <a:xfrm>
            <a:off x="5156830" y="3459818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Down Arrow 255"/>
          <p:cNvSpPr/>
          <p:nvPr/>
        </p:nvSpPr>
        <p:spPr>
          <a:xfrm>
            <a:off x="6820459" y="3322043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Down Arrow 256"/>
          <p:cNvSpPr/>
          <p:nvPr/>
        </p:nvSpPr>
        <p:spPr>
          <a:xfrm>
            <a:off x="6813790" y="6557223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Down Arrow 257"/>
          <p:cNvSpPr/>
          <p:nvPr/>
        </p:nvSpPr>
        <p:spPr>
          <a:xfrm>
            <a:off x="5137565" y="6597698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Down Arrow 258"/>
          <p:cNvSpPr/>
          <p:nvPr/>
        </p:nvSpPr>
        <p:spPr>
          <a:xfrm>
            <a:off x="3529106" y="6598906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Down Arrow 259"/>
          <p:cNvSpPr/>
          <p:nvPr/>
        </p:nvSpPr>
        <p:spPr>
          <a:xfrm>
            <a:off x="1834720" y="6680320"/>
            <a:ext cx="45719" cy="217810"/>
          </a:xfrm>
          <a:prstGeom prst="down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TextBox 260"/>
          <p:cNvSpPr txBox="1"/>
          <p:nvPr/>
        </p:nvSpPr>
        <p:spPr>
          <a:xfrm>
            <a:off x="4811552" y="6523883"/>
            <a:ext cx="430360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62" name="TextBox 261"/>
          <p:cNvSpPr txBox="1"/>
          <p:nvPr/>
        </p:nvSpPr>
        <p:spPr>
          <a:xfrm>
            <a:off x="3222234" y="6524976"/>
            <a:ext cx="405661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63" name="TextBox 262"/>
          <p:cNvSpPr txBox="1"/>
          <p:nvPr/>
        </p:nvSpPr>
        <p:spPr>
          <a:xfrm>
            <a:off x="1549830" y="6597698"/>
            <a:ext cx="387429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600" dirty="0" smtClean="0"/>
              <a:t> </a:t>
            </a:r>
            <a:r>
              <a:rPr lang="en-US" sz="600" i="1" dirty="0" smtClean="0"/>
              <a:t>a</a:t>
            </a:r>
            <a:endParaRPr lang="en-US" sz="600" i="1" baseline="-25000" dirty="0" smtClean="0"/>
          </a:p>
        </p:txBody>
      </p:sp>
      <p:sp>
        <p:nvSpPr>
          <p:cNvPr id="264" name="TextBox 263"/>
          <p:cNvSpPr txBox="1"/>
          <p:nvPr/>
        </p:nvSpPr>
        <p:spPr>
          <a:xfrm>
            <a:off x="6516579" y="6479662"/>
            <a:ext cx="390195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66" name="TextBox 265"/>
          <p:cNvSpPr txBox="1"/>
          <p:nvPr/>
        </p:nvSpPr>
        <p:spPr>
          <a:xfrm>
            <a:off x="4865052" y="3374975"/>
            <a:ext cx="384218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68" name="TextBox 267"/>
          <p:cNvSpPr txBox="1"/>
          <p:nvPr/>
        </p:nvSpPr>
        <p:spPr>
          <a:xfrm>
            <a:off x="6494549" y="3246532"/>
            <a:ext cx="421547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69" name="TextBox 268"/>
          <p:cNvSpPr txBox="1"/>
          <p:nvPr/>
        </p:nvSpPr>
        <p:spPr>
          <a:xfrm>
            <a:off x="3225417" y="3639267"/>
            <a:ext cx="390045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70" name="TextBox 269"/>
          <p:cNvSpPr txBox="1"/>
          <p:nvPr/>
        </p:nvSpPr>
        <p:spPr>
          <a:xfrm>
            <a:off x="1540074" y="3775606"/>
            <a:ext cx="409139" cy="2000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700" dirty="0" err="1" smtClean="0"/>
              <a:t>Chl</a:t>
            </a:r>
            <a:r>
              <a:rPr lang="en-US" sz="700" dirty="0" smtClean="0"/>
              <a:t> </a:t>
            </a:r>
            <a:r>
              <a:rPr lang="en-US" sz="700" i="1" dirty="0" smtClean="0"/>
              <a:t>a</a:t>
            </a:r>
            <a:endParaRPr lang="en-US" sz="700" i="1" baseline="-25000" dirty="0" smtClean="0"/>
          </a:p>
        </p:txBody>
      </p:sp>
      <p:sp>
        <p:nvSpPr>
          <p:cNvPr id="273" name="TextBox 272"/>
          <p:cNvSpPr txBox="1"/>
          <p:nvPr/>
        </p:nvSpPr>
        <p:spPr>
          <a:xfrm>
            <a:off x="6148043" y="8456296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sp>
        <p:nvSpPr>
          <p:cNvPr id="274" name="TextBox 273"/>
          <p:cNvSpPr txBox="1"/>
          <p:nvPr/>
        </p:nvSpPr>
        <p:spPr>
          <a:xfrm>
            <a:off x="4471716" y="8456296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sp>
        <p:nvSpPr>
          <p:cNvPr id="275" name="TextBox 274"/>
          <p:cNvSpPr txBox="1"/>
          <p:nvPr/>
        </p:nvSpPr>
        <p:spPr>
          <a:xfrm>
            <a:off x="2834483" y="8456296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sp>
        <p:nvSpPr>
          <p:cNvPr id="276" name="TextBox 275"/>
          <p:cNvSpPr txBox="1"/>
          <p:nvPr/>
        </p:nvSpPr>
        <p:spPr>
          <a:xfrm>
            <a:off x="1163651" y="8456296"/>
            <a:ext cx="519289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Day</a:t>
            </a:r>
            <a:endParaRPr lang="en-US" sz="700" dirty="0"/>
          </a:p>
        </p:txBody>
      </p:sp>
      <p:graphicFrame>
        <p:nvGraphicFramePr>
          <p:cNvPr id="277" name="Chart 2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661907"/>
              </p:ext>
            </p:extLst>
          </p:nvPr>
        </p:nvGraphicFramePr>
        <p:xfrm>
          <a:off x="399251" y="7381839"/>
          <a:ext cx="1955943" cy="1168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1"/>
          </a:graphicData>
        </a:graphic>
      </p:graphicFrame>
      <p:graphicFrame>
        <p:nvGraphicFramePr>
          <p:cNvPr id="278" name="Chart 27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801369"/>
              </p:ext>
            </p:extLst>
          </p:nvPr>
        </p:nvGraphicFramePr>
        <p:xfrm>
          <a:off x="2176867" y="7381839"/>
          <a:ext cx="1865197" cy="1168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2"/>
          </a:graphicData>
        </a:graphic>
      </p:graphicFrame>
      <p:graphicFrame>
        <p:nvGraphicFramePr>
          <p:cNvPr id="279" name="Chart 2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169138"/>
              </p:ext>
            </p:extLst>
          </p:nvPr>
        </p:nvGraphicFramePr>
        <p:xfrm>
          <a:off x="3792584" y="7381839"/>
          <a:ext cx="1880347" cy="1168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3"/>
          </a:graphicData>
        </a:graphic>
      </p:graphicFrame>
      <p:graphicFrame>
        <p:nvGraphicFramePr>
          <p:cNvPr id="280" name="Chart 2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799032"/>
              </p:ext>
            </p:extLst>
          </p:nvPr>
        </p:nvGraphicFramePr>
        <p:xfrm>
          <a:off x="5531806" y="7513320"/>
          <a:ext cx="1755737" cy="984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4"/>
          </a:graphicData>
        </a:graphic>
      </p:graphicFrame>
      <p:sp>
        <p:nvSpPr>
          <p:cNvPr id="13" name="Rectangle 12"/>
          <p:cNvSpPr/>
          <p:nvPr/>
        </p:nvSpPr>
        <p:spPr>
          <a:xfrm>
            <a:off x="2105120" y="3052900"/>
            <a:ext cx="112688" cy="1319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Rectangle 280"/>
          <p:cNvSpPr/>
          <p:nvPr/>
        </p:nvSpPr>
        <p:spPr>
          <a:xfrm>
            <a:off x="3756454" y="3003822"/>
            <a:ext cx="117206" cy="1345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Rectangle 281"/>
          <p:cNvSpPr/>
          <p:nvPr/>
        </p:nvSpPr>
        <p:spPr>
          <a:xfrm>
            <a:off x="5399229" y="3005131"/>
            <a:ext cx="119879" cy="1322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Rectangle 282"/>
          <p:cNvSpPr/>
          <p:nvPr/>
        </p:nvSpPr>
        <p:spPr>
          <a:xfrm>
            <a:off x="7063778" y="2987283"/>
            <a:ext cx="118749" cy="1359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Rectangle 283"/>
          <p:cNvSpPr/>
          <p:nvPr/>
        </p:nvSpPr>
        <p:spPr>
          <a:xfrm>
            <a:off x="7057978" y="5726322"/>
            <a:ext cx="118749" cy="1359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Rectangle 284"/>
          <p:cNvSpPr/>
          <p:nvPr/>
        </p:nvSpPr>
        <p:spPr>
          <a:xfrm>
            <a:off x="5396749" y="5718016"/>
            <a:ext cx="118749" cy="1359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Rectangle 285"/>
          <p:cNvSpPr/>
          <p:nvPr/>
        </p:nvSpPr>
        <p:spPr>
          <a:xfrm>
            <a:off x="3757721" y="5726322"/>
            <a:ext cx="118749" cy="1359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/>
          <p:cNvSpPr/>
          <p:nvPr/>
        </p:nvSpPr>
        <p:spPr>
          <a:xfrm>
            <a:off x="2070780" y="5730527"/>
            <a:ext cx="118749" cy="1359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1" name="Group 300"/>
          <p:cNvGrpSpPr/>
          <p:nvPr/>
        </p:nvGrpSpPr>
        <p:grpSpPr>
          <a:xfrm>
            <a:off x="5636475" y="7515433"/>
            <a:ext cx="751467" cy="787039"/>
            <a:chOff x="725439" y="7856661"/>
            <a:chExt cx="674330" cy="914400"/>
          </a:xfrm>
        </p:grpSpPr>
        <p:cxnSp>
          <p:nvCxnSpPr>
            <p:cNvPr id="302" name="Straight Connector 30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4" name="Straight Connector 30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5" name="Straight Connector 30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6" name="Straight Connector 30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8" name="Straight Connector 30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0" name="Straight Connector 30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8" name="Straight Connector 31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9" name="Straight Connector 31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0" name="Group 319"/>
          <p:cNvGrpSpPr/>
          <p:nvPr/>
        </p:nvGrpSpPr>
        <p:grpSpPr>
          <a:xfrm>
            <a:off x="3971564" y="7504997"/>
            <a:ext cx="751467" cy="787039"/>
            <a:chOff x="725439" y="7856661"/>
            <a:chExt cx="674330" cy="914400"/>
          </a:xfrm>
        </p:grpSpPr>
        <p:cxnSp>
          <p:nvCxnSpPr>
            <p:cNvPr id="321" name="Straight Connector 32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2" name="Straight Connector 32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3" name="Straight Connector 32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5" name="Straight Connector 32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4" name="Straight Connector 33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9" name="Straight Connector 33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0" name="Straight Connector 33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1" name="Group 340"/>
          <p:cNvGrpSpPr/>
          <p:nvPr/>
        </p:nvGrpSpPr>
        <p:grpSpPr>
          <a:xfrm>
            <a:off x="2365267" y="7535154"/>
            <a:ext cx="751467" cy="787039"/>
            <a:chOff x="725439" y="7856661"/>
            <a:chExt cx="674330" cy="914400"/>
          </a:xfrm>
        </p:grpSpPr>
        <p:cxnSp>
          <p:nvCxnSpPr>
            <p:cNvPr id="342" name="Straight Connector 34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3" name="Straight Connector 34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4" name="Straight Connector 34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5" name="Straight Connector 34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6" name="Straight Connector 34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7" name="Straight Connector 34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8" name="Straight Connector 34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9" name="Straight Connector 34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6" name="Straight Connector 355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8" name="Straight Connector 35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9" name="Straight Connector 35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1" name="Group 360"/>
          <p:cNvGrpSpPr/>
          <p:nvPr/>
        </p:nvGrpSpPr>
        <p:grpSpPr>
          <a:xfrm>
            <a:off x="656877" y="7530404"/>
            <a:ext cx="751467" cy="787039"/>
            <a:chOff x="725439" y="7856661"/>
            <a:chExt cx="674330" cy="914400"/>
          </a:xfrm>
        </p:grpSpPr>
        <p:cxnSp>
          <p:nvCxnSpPr>
            <p:cNvPr id="368" name="Straight Connector 367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0" name="Straight Connector 36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7" name="Straight Connector 37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9" name="Straight Connector 37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4" name="Straight Connector 39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5" name="Straight Connector 39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8" name="Straight Connector 42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0" name="Straight Connector 43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1" name="Straight Connector 44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3" name="Straight Connector 44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9" name="Straight Connector 46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Rectangle 14"/>
          <p:cNvSpPr/>
          <p:nvPr/>
        </p:nvSpPr>
        <p:spPr>
          <a:xfrm>
            <a:off x="1949213" y="8759767"/>
            <a:ext cx="3447536" cy="2987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0" name="Group 469"/>
          <p:cNvGrpSpPr/>
          <p:nvPr/>
        </p:nvGrpSpPr>
        <p:grpSpPr>
          <a:xfrm>
            <a:off x="2036841" y="8838760"/>
            <a:ext cx="154622" cy="146513"/>
            <a:chOff x="725439" y="7856661"/>
            <a:chExt cx="674330" cy="914400"/>
          </a:xfrm>
        </p:grpSpPr>
        <p:cxnSp>
          <p:nvCxnSpPr>
            <p:cNvPr id="471" name="Straight Connector 47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2" name="Straight Connector 47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3" name="Straight Connector 47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4" name="Straight Connector 47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5" name="Straight Connector 47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6" name="Straight Connector 47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7" name="Straight Connector 47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0" name="Straight Connector 47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2" name="Straight Connector 48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3" name="Straight Connector 48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4" name="Straight Connector 48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5" name="Straight Connector 48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86" name="Rectangle 485"/>
          <p:cNvSpPr/>
          <p:nvPr/>
        </p:nvSpPr>
        <p:spPr>
          <a:xfrm>
            <a:off x="2039258" y="8838760"/>
            <a:ext cx="152204" cy="14080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TextBox 486"/>
          <p:cNvSpPr txBox="1"/>
          <p:nvPr/>
        </p:nvSpPr>
        <p:spPr>
          <a:xfrm>
            <a:off x="2030534" y="8750780"/>
            <a:ext cx="103486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/>
              <a:t>Pre-stress control conditions</a:t>
            </a:r>
            <a:endParaRPr lang="en-US" sz="7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3301393" y="8851114"/>
            <a:ext cx="18288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Connector 487"/>
          <p:cNvCxnSpPr/>
          <p:nvPr/>
        </p:nvCxnSpPr>
        <p:spPr>
          <a:xfrm>
            <a:off x="3301393" y="8965410"/>
            <a:ext cx="18288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9" name="TextBox 488"/>
          <p:cNvSpPr txBox="1"/>
          <p:nvPr/>
        </p:nvSpPr>
        <p:spPr>
          <a:xfrm>
            <a:off x="3435244" y="8755272"/>
            <a:ext cx="103486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700" smtClean="0"/>
              <a:t>Temperature</a:t>
            </a:r>
          </a:p>
          <a:p>
            <a:r>
              <a:rPr lang="en-US" sz="700" smtClean="0"/>
              <a:t>Light</a:t>
            </a:r>
            <a:endParaRPr lang="en-US" sz="700" dirty="0"/>
          </a:p>
        </p:txBody>
      </p:sp>
      <p:cxnSp>
        <p:nvCxnSpPr>
          <p:cNvPr id="490" name="Straight Connector 489"/>
          <p:cNvCxnSpPr/>
          <p:nvPr/>
        </p:nvCxnSpPr>
        <p:spPr>
          <a:xfrm>
            <a:off x="4415349" y="8960929"/>
            <a:ext cx="1828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Straight Connector 490"/>
          <p:cNvCxnSpPr/>
          <p:nvPr/>
        </p:nvCxnSpPr>
        <p:spPr>
          <a:xfrm>
            <a:off x="4415349" y="8836664"/>
            <a:ext cx="182880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" name="TextBox 491"/>
          <p:cNvSpPr txBox="1"/>
          <p:nvPr/>
        </p:nvSpPr>
        <p:spPr>
          <a:xfrm>
            <a:off x="4542106" y="8724747"/>
            <a:ext cx="1034868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smtClean="0"/>
              <a:t>Low-</a:t>
            </a:r>
            <a:r>
              <a:rPr lang="en-US" sz="800" i="1" smtClean="0"/>
              <a:t>µ</a:t>
            </a:r>
            <a:r>
              <a:rPr lang="en-US" sz="800" i="1" baseline="-25000" smtClean="0"/>
              <a:t>S</a:t>
            </a:r>
            <a:r>
              <a:rPr lang="en-US" sz="800" i="1"/>
              <a:t>ʹ</a:t>
            </a:r>
            <a:r>
              <a:rPr lang="en-US" sz="800" i="1" baseline="-25000"/>
              <a:t>,</a:t>
            </a:r>
            <a:r>
              <a:rPr lang="en-US" sz="800" i="1" baseline="-25000" smtClean="0"/>
              <a:t>m</a:t>
            </a:r>
            <a:r>
              <a:rPr lang="en-US" sz="800" i="1" smtClean="0"/>
              <a:t> </a:t>
            </a:r>
            <a:r>
              <a:rPr lang="en-US" sz="800" smtClean="0"/>
              <a:t>corals </a:t>
            </a:r>
          </a:p>
          <a:p>
            <a:r>
              <a:rPr lang="en-US" sz="800" smtClean="0"/>
              <a:t>High-</a:t>
            </a:r>
            <a:r>
              <a:rPr lang="en-US" sz="800" i="1" smtClean="0"/>
              <a:t>µ</a:t>
            </a:r>
            <a:r>
              <a:rPr lang="en-US" sz="800" i="1" baseline="-25000" smtClean="0"/>
              <a:t>S</a:t>
            </a:r>
            <a:r>
              <a:rPr lang="en-US" sz="800" i="1"/>
              <a:t>ʹ</a:t>
            </a:r>
            <a:r>
              <a:rPr lang="en-US" sz="800" i="1" baseline="-25000"/>
              <a:t>,m</a:t>
            </a:r>
            <a:r>
              <a:rPr lang="en-US" sz="800" smtClean="0"/>
              <a:t> </a:t>
            </a:r>
            <a:r>
              <a:rPr lang="en-US" sz="800"/>
              <a:t>corals </a:t>
            </a:r>
          </a:p>
          <a:p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401532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6020</TotalTime>
  <Words>286</Words>
  <Application>Microsoft Office PowerPoint</Application>
  <PresentationFormat>Custom</PresentationFormat>
  <Paragraphs>150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BackmanLab1</dc:creator>
  <cp:lastModifiedBy>Timothy Swain</cp:lastModifiedBy>
  <cp:revision>242</cp:revision>
  <dcterms:created xsi:type="dcterms:W3CDTF">2013-07-17T16:15:24Z</dcterms:created>
  <dcterms:modified xsi:type="dcterms:W3CDTF">2015-12-11T22:53:59Z</dcterms:modified>
</cp:coreProperties>
</file>