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charts/chart6.xml" ContentType="application/vnd.openxmlformats-officedocument.drawingml.chart+xml"/>
  <Override PartName="/ppt/charts/chart7.xml" ContentType="application/vnd.openxmlformats-officedocument.drawingml.chart+xml"/>
  <Override PartName="/ppt/charts/chart8.xml" ContentType="application/vnd.openxmlformats-officedocument.drawingml.chart+xml"/>
  <Override PartName="/ppt/charts/chart9.xml" ContentType="application/vnd.openxmlformats-officedocument.drawingml.chart+xml"/>
  <Override PartName="/ppt/charts/chart10.xml" ContentType="application/vnd.openxmlformats-officedocument.drawingml.chart+xml"/>
  <Override PartName="/ppt/charts/chart11.xml" ContentType="application/vnd.openxmlformats-officedocument.drawingml.chart+xml"/>
  <Override PartName="/ppt/charts/chart12.xml" ContentType="application/vnd.openxmlformats-officedocument.drawingml.chart+xml"/>
  <Override PartName="/ppt/charts/chart13.xml" ContentType="application/vnd.openxmlformats-officedocument.drawingml.chart+xml"/>
  <Override PartName="/ppt/charts/chart14.xml" ContentType="application/vnd.openxmlformats-officedocument.drawingml.chart+xml"/>
  <Override PartName="/ppt/charts/chart15.xml" ContentType="application/vnd.openxmlformats-officedocument.drawingml.chart+xml"/>
  <Override PartName="/ppt/charts/chart16.xml" ContentType="application/vnd.openxmlformats-officedocument.drawingml.chart+xml"/>
  <Override PartName="/ppt/charts/chart17.xml" ContentType="application/vnd.openxmlformats-officedocument.drawingml.chart+xml"/>
  <Override PartName="/ppt/charts/chart18.xml" ContentType="application/vnd.openxmlformats-officedocument.drawingml.chart+xml"/>
  <Override PartName="/ppt/charts/chart19.xml" ContentType="application/vnd.openxmlformats-officedocument.drawingml.chart+xml"/>
  <Override PartName="/ppt/charts/chart20.xml" ContentType="application/vnd.openxmlformats-officedocument.drawingml.chart+xml"/>
  <Override PartName="/ppt/charts/chart21.xml" ContentType="application/vnd.openxmlformats-officedocument.drawingml.chart+xml"/>
  <Override PartName="/ppt/charts/chart22.xml" ContentType="application/vnd.openxmlformats-officedocument.drawingml.chart+xml"/>
  <Override PartName="/ppt/charts/chart23.xml" ContentType="application/vnd.openxmlformats-officedocument.drawingml.chart+xml"/>
  <Override PartName="/ppt/charts/chart24.xml" ContentType="application/vnd.openxmlformats-officedocument.drawingml.chart+xml"/>
  <Override PartName="/ppt/charts/chart25.xml" ContentType="application/vnd.openxmlformats-officedocument.drawingml.chart+xml"/>
  <Override PartName="/ppt/charts/chart26.xml" ContentType="application/vnd.openxmlformats-officedocument.drawingml.chart+xml"/>
  <Override PartName="/ppt/charts/chart27.xml" ContentType="application/vnd.openxmlformats-officedocument.drawingml.chart+xml"/>
  <Override PartName="/ppt/charts/chart28.xml" ContentType="application/vnd.openxmlformats-officedocument.drawingml.chart+xml"/>
  <Override PartName="/ppt/charts/chart29.xml" ContentType="application/vnd.openxmlformats-officedocument.drawingml.chart+xml"/>
  <Override PartName="/ppt/charts/chart30.xml" ContentType="application/vnd.openxmlformats-officedocument.drawingml.chart+xml"/>
  <Override PartName="/ppt/charts/chart31.xml" ContentType="application/vnd.openxmlformats-officedocument.drawingml.chart+xml"/>
  <Override PartName="/ppt/charts/chart32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6" r:id="rId2"/>
  </p:sldIdLst>
  <p:sldSz cx="7772400" cy="100584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168">
          <p15:clr>
            <a:srgbClr val="A4A3A4"/>
          </p15:clr>
        </p15:guide>
        <p15:guide id="2" pos="2448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C1C1C"/>
    <a:srgbClr val="686868"/>
    <a:srgbClr val="58585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inimized">
    <p:restoredLeft sz="4409" autoAdjust="0"/>
    <p:restoredTop sz="93614" autoAdjust="0"/>
  </p:normalViewPr>
  <p:slideViewPr>
    <p:cSldViewPr snapToGrid="0" snapToObjects="1">
      <p:cViewPr>
        <p:scale>
          <a:sx n="150" d="100"/>
          <a:sy n="150" d="100"/>
        </p:scale>
        <p:origin x="384" y="-5922"/>
      </p:cViewPr>
      <p:guideLst>
        <p:guide orient="horz" pos="3168"/>
        <p:guide pos="2448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5895" cy="75895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Tim\Dropbox\Shedd%20Experiments%20Working%20Group\FULL%20BLEACHING%20EXPERIMENT%209-2012\Paper%20Development\Data\Master%20Excel%20Spreadsheet%20(with%20data%20and%20graphs)%206-4%20Split%20Setup.xlsm" TargetMode="External"/></Relationships>
</file>

<file path=ppt/charts/_rels/chart10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Tim\Dropbox\Shedd%20Experiments%20Working%20Group\FULL%20BLEACHING%20EXPERIMENT%209-2012\Paper%20Development\Data\Master%20Excel%20Spreadsheet%20(with%20data%20and%20graphs)%206-4%20Split%20Setup.xlsm" TargetMode="External"/></Relationships>
</file>

<file path=ppt/charts/_rels/chart11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Tim\Dropbox\Shedd%20Experiments%20Working%20Group\FULL%20BLEACHING%20EXPERIMENT%209-2012\Paper%20Development\Data\Master%20Excel%20Spreadsheet%20(with%20data%20and%20graphs)%206-4%20Split%20Setup.xlsm" TargetMode="External"/></Relationships>
</file>

<file path=ppt/charts/_rels/chart12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Tim\Dropbox\Shedd%20Experiments%20Working%20Group\FULL%20BLEACHING%20EXPERIMENT%209-2012\Paper%20Development\Data\Master%20Excel%20Spreadsheet%20(with%20data%20and%20graphs)%206-4%20Split%20Setup.xlsm" TargetMode="External"/></Relationships>
</file>

<file path=ppt/charts/_rels/chart13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Tim\Dropbox\Shedd%20Experiments%20Working%20Group\FULL%20BLEACHING%20EXPERIMENT%209-2012\Paper%20Development\Data\Master%20Excel%20Spreadsheet%20(with%20data%20and%20graphs)%206-4%20Split%20Setup.xlsm" TargetMode="External"/></Relationships>
</file>

<file path=ppt/charts/_rels/chart14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Tim\Dropbox\Shedd%20Experiments%20Working%20Group\FULL%20BLEACHING%20EXPERIMENT%209-2012\Paper%20Development\Data\Master%20Excel%20Spreadsheet%20(with%20data%20and%20graphs)%206-4%20Split%20Setup.xlsm" TargetMode="External"/></Relationships>
</file>

<file path=ppt/charts/_rels/chart15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Tim\Dropbox\Shedd%20Experiments%20Working%20Group\FULL%20BLEACHING%20EXPERIMENT%209-2012\Paper%20Development\Data\Master%20Excel%20Spreadsheet%20(with%20data%20and%20graphs)%206-4%20Split%20Setup.xlsm" TargetMode="External"/></Relationships>
</file>

<file path=ppt/charts/_rels/chart16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Tim\Dropbox\Shedd%20Experiments%20Working%20Group\FULL%20BLEACHING%20EXPERIMENT%209-2012\Paper%20Development\Data\Master%20Excel%20Spreadsheet%20(with%20data%20and%20graphs)%206-4%20Split%20Setup.xlsm" TargetMode="External"/></Relationships>
</file>

<file path=ppt/charts/_rels/chart17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Tim\Dropbox\Shedd%20Experiments%20Working%20Group\FULL%20BLEACHING%20EXPERIMENT%209-2012\Paper%20Development\Data\Master%20Excel%20Spreadsheet%20(with%20data%20and%20graphs)%206-4%20Split%20Setup.xlsm" TargetMode="External"/></Relationships>
</file>

<file path=ppt/charts/_rels/chart18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Tim\Dropbox\Shedd%20Experiments%20Working%20Group\FULL%20BLEACHING%20EXPERIMENT%209-2012\Paper%20Development\Data\Master%20Excel%20Spreadsheet%20(with%20data%20and%20graphs)%206-4%20Split%20Setup.xlsm" TargetMode="External"/></Relationships>
</file>

<file path=ppt/charts/_rels/chart19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Tim\Dropbox\Shedd%20Experiments%20Working%20Group\FULL%20BLEACHING%20EXPERIMENT%209-2012\Paper%20Development\Data\Master%20Excel%20Spreadsheet%20(with%20data%20and%20graphs)%206-4%20Split%20Setup.xlsm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Tim\Dropbox\Shedd%20Experiments%20Working%20Group\FULL%20BLEACHING%20EXPERIMENT%209-2012\Paper%20Development\Data\Master%20Excel%20Spreadsheet%20(with%20data%20and%20graphs)%206-4%20Split%20Setup.xlsm" TargetMode="External"/></Relationships>
</file>

<file path=ppt/charts/_rels/chart20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Tim\Dropbox\Shedd%20Experiments%20Working%20Group\FULL%20BLEACHING%20EXPERIMENT%209-2012\Paper%20Development\Data\Master%20Excel%20Spreadsheet%20(with%20data%20and%20graphs)%206-4%20Split%20Setup.xlsm" TargetMode="External"/></Relationships>
</file>

<file path=ppt/charts/_rels/chart21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Tim\Dropbox\Shedd%20Experiments%20Working%20Group\FULL%20BLEACHING%20EXPERIMENT%209-2012\Paper%20Development\Data\Master%20Excel%20Spreadsheet%20(with%20data%20and%20graphs)%206-4%20Split%20Setup.xlsm" TargetMode="External"/></Relationships>
</file>

<file path=ppt/charts/_rels/chart22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Tim\Dropbox\Shedd%20Experiments%20Working%20Group\FULL%20BLEACHING%20EXPERIMENT%209-2012\Paper%20Development\Data\Master%20Excel%20Spreadsheet%20(with%20data%20and%20graphs)%206-4%20Split%20Setup.xlsm" TargetMode="External"/></Relationships>
</file>

<file path=ppt/charts/_rels/chart23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Tim\Dropbox\Shedd%20Experiments%20Working%20Group\FULL%20BLEACHING%20EXPERIMENT%209-2012\Paper%20Development\Data\Master%20Excel%20Spreadsheet%20(with%20data%20and%20graphs)%206-4%20Split%20Setup.xlsm" TargetMode="External"/></Relationships>
</file>

<file path=ppt/charts/_rels/chart24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Tim\Dropbox\Shedd%20Experiments%20Working%20Group\FULL%20BLEACHING%20EXPERIMENT%209-2012\Paper%20Development\Data\Master%20Excel%20Spreadsheet%20(with%20data%20and%20graphs)%206-4%20Split%20Setup.xlsm" TargetMode="External"/></Relationships>
</file>

<file path=ppt/charts/_rels/chart25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Tim\Dropbox\Shedd%20Experiments%20Working%20Group\FULL%20BLEACHING%20EXPERIMENT%209-2012\Paper%20Development\Data\Master%20Excel%20Spreadsheet%20(with%20data%20and%20graphs)%206-4%20Split%20Setup.xlsm" TargetMode="External"/></Relationships>
</file>

<file path=ppt/charts/_rels/chart26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Tim\Dropbox\Shedd%20Experiments%20Working%20Group\FULL%20BLEACHING%20EXPERIMENT%209-2012\Paper%20Development\Data\Master%20Excel%20Spreadsheet%20(with%20data%20and%20graphs)%206-4%20Split%20Setup.xlsm" TargetMode="External"/></Relationships>
</file>

<file path=ppt/charts/_rels/chart27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Tim\Dropbox\Shedd%20Experiments%20Working%20Group\FULL%20BLEACHING%20EXPERIMENT%209-2012\Paper%20Development\Data\Master%20Excel%20Spreadsheet%20(with%20data%20and%20graphs)%206-4%20Split%20Setup.xlsm" TargetMode="External"/></Relationships>
</file>

<file path=ppt/charts/_rels/chart28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Tim\Dropbox\Shedd%20Experiments%20Working%20Group\FULL%20BLEACHING%20EXPERIMENT%209-2012\Paper%20Development\Data\Master%20Excel%20Spreadsheet%20(with%20data%20and%20graphs)%206-4%20Split%20Setup.xlsm" TargetMode="External"/></Relationships>
</file>

<file path=ppt/charts/_rels/chart29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Tim\Dropbox\Shedd%20Experiments%20Working%20Group\FULL%20BLEACHING%20EXPERIMENT%209-2012\Paper%20Development\Data\Master%20Excel%20Spreadsheet%20(with%20data%20and%20graphs)%206-4%20Split%20Setup.xlsm" TargetMode="Externa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Tim\Dropbox\Shedd%20Experiments%20Working%20Group\FULL%20BLEACHING%20EXPERIMENT%209-2012\Paper%20Development\Data\Master%20Excel%20Spreadsheet%20(with%20data%20and%20graphs)%206-4%20Split%20Setup.xlsm" TargetMode="External"/></Relationships>
</file>

<file path=ppt/charts/_rels/chart30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Tim\Dropbox\Shedd%20Experiments%20Working%20Group\FULL%20BLEACHING%20EXPERIMENT%209-2012\Paper%20Development\Data\Master%20Excel%20Spreadsheet%20(with%20data%20and%20graphs)%206-4%20Split%20Setup.xlsm" TargetMode="External"/></Relationships>
</file>

<file path=ppt/charts/_rels/chart31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Tim\Dropbox\Shedd%20Experiments%20Working%20Group\FULL%20BLEACHING%20EXPERIMENT%209-2012\Paper%20Development\Data\Master%20Excel%20Spreadsheet%20(with%20data%20and%20graphs)%206-4%20Split%20Setup.xlsm" TargetMode="External"/></Relationships>
</file>

<file path=ppt/charts/_rels/chart32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Tim\Dropbox\Shedd%20Experiments%20Working%20Group\FULL%20BLEACHING%20EXPERIMENT%209-2012\Paper%20Development\Data\Master%20Excel%20Spreadsheet%20(with%20data%20and%20graphs)%206-4%20Split%20Setup.xlsm" TargetMode="External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Tim\Dropbox\Shedd%20Experiments%20Working%20Group\FULL%20BLEACHING%20EXPERIMENT%209-2012\Paper%20Development\Data\Master%20Excel%20Spreadsheet%20(with%20data%20and%20graphs)%206-4%20Split%20Setup.xlsm" TargetMode="External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Tim\Dropbox\Shedd%20Experiments%20Working%20Group\FULL%20BLEACHING%20EXPERIMENT%209-2012\Paper%20Development\Data\Master%20Excel%20Spreadsheet%20(with%20data%20and%20graphs)%206-4%20Split%20Setup.xlsm" TargetMode="External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Tim\Dropbox\Shedd%20Experiments%20Working%20Group\FULL%20BLEACHING%20EXPERIMENT%209-2012\Paper%20Development\Data\Master%20Excel%20Spreadsheet%20(with%20data%20and%20graphs)%206-4%20Split%20Setup.xlsm" TargetMode="External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Tim\Dropbox\Shedd%20Experiments%20Working%20Group\FULL%20BLEACHING%20EXPERIMENT%209-2012\Paper%20Development\Data\Master%20Excel%20Spreadsheet%20(with%20data%20and%20graphs)%206-4%20Split%20Setup.xlsm" TargetMode="External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Tim\Dropbox\Shedd%20Experiments%20Working%20Group\FULL%20BLEACHING%20EXPERIMENT%209-2012\Paper%20Development\Data\Master%20Excel%20Spreadsheet%20(with%20data%20and%20graphs)%206-4%20Split%20Setup.xlsm" TargetMode="External"/></Relationships>
</file>

<file path=ppt/charts/_rels/chart9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Tim\Dropbox\Shedd%20Experiments%20Working%20Group\FULL%20BLEACHING%20EXPERIMENT%209-2012\Paper%20Development\Data\Master%20Excel%20Spreadsheet%20(with%20data%20and%20graphs)%206-4%20Split%20Setup.xlsm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scatterChart>
        <c:scatterStyle val="lineMarker"/>
        <c:varyColors val="0"/>
        <c:ser>
          <c:idx val="0"/>
          <c:order val="0"/>
          <c:tx>
            <c:strRef>
              <c:f>'Fig S3'!$AQ$31</c:f>
              <c:strCache>
                <c:ptCount val="1"/>
                <c:pt idx="0">
                  <c:v>high Rs</c:v>
                </c:pt>
              </c:strCache>
            </c:strRef>
          </c:tx>
          <c:spPr>
            <a:ln w="12700">
              <a:solidFill>
                <a:sysClr val="window" lastClr="FFFFFF">
                  <a:lumMod val="65000"/>
                </a:sysClr>
              </a:solidFill>
            </a:ln>
          </c:spPr>
          <c:marker>
            <c:symbol val="x"/>
            <c:size val="5"/>
            <c:spPr>
              <a:noFill/>
              <a:ln>
                <a:solidFill>
                  <a:sysClr val="window" lastClr="FFFFFF">
                    <a:lumMod val="65000"/>
                  </a:sysClr>
                </a:solidFill>
              </a:ln>
            </c:spPr>
          </c:marker>
          <c:errBars>
            <c:errDir val="y"/>
            <c:errBarType val="both"/>
            <c:errValType val="cust"/>
            <c:noEndCap val="0"/>
            <c:plus>
              <c:numRef>
                <c:f>'Fig S3'!$BC$31:$BL$31</c:f>
                <c:numCache>
                  <c:formatCode>General</c:formatCode>
                  <c:ptCount val="10"/>
                  <c:pt idx="0">
                    <c:v>1.2105182753680339E-2</c:v>
                  </c:pt>
                  <c:pt idx="1">
                    <c:v>6.2691319096027879E-3</c:v>
                  </c:pt>
                  <c:pt idx="2">
                    <c:v>8.1650633469679684E-3</c:v>
                  </c:pt>
                  <c:pt idx="3">
                    <c:v>8.1965002470566831E-3</c:v>
                  </c:pt>
                  <c:pt idx="4">
                    <c:v>4.8545352774493197E-3</c:v>
                  </c:pt>
                  <c:pt idx="5">
                    <c:v>9.017843838745496E-3</c:v>
                  </c:pt>
                  <c:pt idx="6">
                    <c:v>1.0369841220578062E-2</c:v>
                  </c:pt>
                  <c:pt idx="7">
                    <c:v>1.9252274884802571E-2</c:v>
                  </c:pt>
                  <c:pt idx="8">
                    <c:v>7.6112138887302451E-3</c:v>
                  </c:pt>
                  <c:pt idx="9">
                    <c:v>5.2355536249760618E-3</c:v>
                  </c:pt>
                </c:numCache>
              </c:numRef>
            </c:plus>
            <c:minus>
              <c:numRef>
                <c:f>'Fig S3'!$BC$31:$BL$31</c:f>
                <c:numCache>
                  <c:formatCode>General</c:formatCode>
                  <c:ptCount val="10"/>
                  <c:pt idx="0">
                    <c:v>1.2105182753680339E-2</c:v>
                  </c:pt>
                  <c:pt idx="1">
                    <c:v>6.2691319096027879E-3</c:v>
                  </c:pt>
                  <c:pt idx="2">
                    <c:v>8.1650633469679684E-3</c:v>
                  </c:pt>
                  <c:pt idx="3">
                    <c:v>8.1965002470566831E-3</c:v>
                  </c:pt>
                  <c:pt idx="4">
                    <c:v>4.8545352774493197E-3</c:v>
                  </c:pt>
                  <c:pt idx="5">
                    <c:v>9.017843838745496E-3</c:v>
                  </c:pt>
                  <c:pt idx="6">
                    <c:v>1.0369841220578062E-2</c:v>
                  </c:pt>
                  <c:pt idx="7">
                    <c:v>1.9252274884802571E-2</c:v>
                  </c:pt>
                  <c:pt idx="8">
                    <c:v>7.6112138887302451E-3</c:v>
                  </c:pt>
                  <c:pt idx="9">
                    <c:v>5.2355536249760618E-3</c:v>
                  </c:pt>
                </c:numCache>
              </c:numRef>
            </c:minus>
            <c:spPr>
              <a:ln>
                <a:solidFill>
                  <a:schemeClr val="bg1">
                    <a:lumMod val="65000"/>
                  </a:schemeClr>
                </a:solidFill>
              </a:ln>
            </c:spPr>
          </c:errBars>
          <c:xVal>
            <c:numRef>
              <c:f>'Fig S3'!$AS$30:$BB$30</c:f>
              <c:numCache>
                <c:formatCode>General</c:formatCode>
                <c:ptCount val="10"/>
                <c:pt idx="0">
                  <c:v>-9</c:v>
                </c:pt>
                <c:pt idx="1">
                  <c:v>-4</c:v>
                </c:pt>
                <c:pt idx="2">
                  <c:v>-2</c:v>
                </c:pt>
                <c:pt idx="3">
                  <c:v>-1</c:v>
                </c:pt>
                <c:pt idx="4">
                  <c:v>0</c:v>
                </c:pt>
                <c:pt idx="5">
                  <c:v>2</c:v>
                </c:pt>
                <c:pt idx="6">
                  <c:v>4</c:v>
                </c:pt>
                <c:pt idx="7">
                  <c:v>6</c:v>
                </c:pt>
                <c:pt idx="8">
                  <c:v>8</c:v>
                </c:pt>
                <c:pt idx="9">
                  <c:v>11</c:v>
                </c:pt>
              </c:numCache>
            </c:numRef>
          </c:xVal>
          <c:yVal>
            <c:numRef>
              <c:f>'Fig S3'!$AS$31:$BB$31</c:f>
              <c:numCache>
                <c:formatCode>0.00E+00</c:formatCode>
                <c:ptCount val="10"/>
                <c:pt idx="0">
                  <c:v>6.0897E-2</c:v>
                </c:pt>
                <c:pt idx="1">
                  <c:v>5.7876999999999998E-2</c:v>
                </c:pt>
                <c:pt idx="2">
                  <c:v>6.2349600000000005E-2</c:v>
                </c:pt>
                <c:pt idx="3">
                  <c:v>5.1764999999999992E-2</c:v>
                </c:pt>
                <c:pt idx="4">
                  <c:v>4.5260399999999999E-2</c:v>
                </c:pt>
                <c:pt idx="5">
                  <c:v>5.2808999999999995E-2</c:v>
                </c:pt>
                <c:pt idx="6">
                  <c:v>5.2259800000000002E-2</c:v>
                </c:pt>
                <c:pt idx="7">
                  <c:v>5.9729199999999996E-2</c:v>
                </c:pt>
                <c:pt idx="8">
                  <c:v>4.82666E-2</c:v>
                </c:pt>
                <c:pt idx="9">
                  <c:v>5.1399600000000004E-2</c:v>
                </c:pt>
              </c:numCache>
            </c:numRef>
          </c:yVal>
          <c:smooth val="0"/>
        </c:ser>
        <c:ser>
          <c:idx val="1"/>
          <c:order val="1"/>
          <c:tx>
            <c:strRef>
              <c:f>'Fig S3'!$AQ$32</c:f>
              <c:strCache>
                <c:ptCount val="1"/>
                <c:pt idx="0">
                  <c:v>low Rs</c:v>
                </c:pt>
              </c:strCache>
            </c:strRef>
          </c:tx>
          <c:spPr>
            <a:ln w="3175">
              <a:solidFill>
                <a:sysClr val="windowText" lastClr="000000"/>
              </a:solidFill>
            </a:ln>
          </c:spPr>
          <c:marker>
            <c:symbol val="square"/>
            <c:size val="5"/>
            <c:spPr>
              <a:solidFill>
                <a:sysClr val="windowText" lastClr="000000"/>
              </a:solidFill>
              <a:ln w="15875">
                <a:solidFill>
                  <a:sysClr val="windowText" lastClr="000000"/>
                </a:solidFill>
              </a:ln>
            </c:spPr>
          </c:marker>
          <c:dPt>
            <c:idx val="0"/>
            <c:marker>
              <c:spPr>
                <a:solidFill>
                  <a:sysClr val="windowText" lastClr="000000"/>
                </a:solidFill>
                <a:ln w="15875">
                  <a:noFill/>
                </a:ln>
              </c:spPr>
            </c:marker>
            <c:bubble3D val="0"/>
          </c:dPt>
          <c:errBars>
            <c:errDir val="y"/>
            <c:errBarType val="both"/>
            <c:errValType val="cust"/>
            <c:noEndCap val="0"/>
            <c:plus>
              <c:numRef>
                <c:f>'Fig S3'!$BC$32:$BL$32</c:f>
                <c:numCache>
                  <c:formatCode>General</c:formatCode>
                  <c:ptCount val="10"/>
                  <c:pt idx="0">
                    <c:v>3.053905104288606E-2</c:v>
                  </c:pt>
                  <c:pt idx="1">
                    <c:v>2.462415795392809E-2</c:v>
                  </c:pt>
                  <c:pt idx="2">
                    <c:v>2.8929640565344056E-2</c:v>
                  </c:pt>
                  <c:pt idx="3">
                    <c:v>2.4961790116896664E-2</c:v>
                  </c:pt>
                  <c:pt idx="4">
                    <c:v>2.6127181209231118E-2</c:v>
                  </c:pt>
                  <c:pt idx="5">
                    <c:v>2.1838617914144671E-2</c:v>
                  </c:pt>
                  <c:pt idx="6">
                    <c:v>1.9717178145972101E-2</c:v>
                  </c:pt>
                  <c:pt idx="7">
                    <c:v>2.8141465920239476E-2</c:v>
                  </c:pt>
                  <c:pt idx="8">
                    <c:v>2.2935026410274749E-2</c:v>
                  </c:pt>
                  <c:pt idx="9">
                    <c:v>2.0782740434312306E-2</c:v>
                  </c:pt>
                </c:numCache>
              </c:numRef>
            </c:plus>
            <c:minus>
              <c:numRef>
                <c:f>'Fig S3'!$BC$32:$BL$32</c:f>
                <c:numCache>
                  <c:formatCode>General</c:formatCode>
                  <c:ptCount val="10"/>
                  <c:pt idx="0">
                    <c:v>3.053905104288606E-2</c:v>
                  </c:pt>
                  <c:pt idx="1">
                    <c:v>2.462415795392809E-2</c:v>
                  </c:pt>
                  <c:pt idx="2">
                    <c:v>2.8929640565344056E-2</c:v>
                  </c:pt>
                  <c:pt idx="3">
                    <c:v>2.4961790116896664E-2</c:v>
                  </c:pt>
                  <c:pt idx="4">
                    <c:v>2.6127181209231118E-2</c:v>
                  </c:pt>
                  <c:pt idx="5">
                    <c:v>2.1838617914144671E-2</c:v>
                  </c:pt>
                  <c:pt idx="6">
                    <c:v>1.9717178145972101E-2</c:v>
                  </c:pt>
                  <c:pt idx="7">
                    <c:v>2.8141465920239476E-2</c:v>
                  </c:pt>
                  <c:pt idx="8">
                    <c:v>2.2935026410274749E-2</c:v>
                  </c:pt>
                  <c:pt idx="9">
                    <c:v>2.0782740434312306E-2</c:v>
                  </c:pt>
                </c:numCache>
              </c:numRef>
            </c:minus>
          </c:errBars>
          <c:xVal>
            <c:numRef>
              <c:f>'Fig S3'!$AS$30:$BB$30</c:f>
              <c:numCache>
                <c:formatCode>General</c:formatCode>
                <c:ptCount val="10"/>
                <c:pt idx="0">
                  <c:v>-9</c:v>
                </c:pt>
                <c:pt idx="1">
                  <c:v>-4</c:v>
                </c:pt>
                <c:pt idx="2">
                  <c:v>-2</c:v>
                </c:pt>
                <c:pt idx="3">
                  <c:v>-1</c:v>
                </c:pt>
                <c:pt idx="4">
                  <c:v>0</c:v>
                </c:pt>
                <c:pt idx="5">
                  <c:v>2</c:v>
                </c:pt>
                <c:pt idx="6">
                  <c:v>4</c:v>
                </c:pt>
                <c:pt idx="7">
                  <c:v>6</c:v>
                </c:pt>
                <c:pt idx="8">
                  <c:v>8</c:v>
                </c:pt>
                <c:pt idx="9">
                  <c:v>11</c:v>
                </c:pt>
              </c:numCache>
            </c:numRef>
          </c:xVal>
          <c:yVal>
            <c:numRef>
              <c:f>'Fig S3'!$AS$32:$BB$32</c:f>
              <c:numCache>
                <c:formatCode>0.00E+00</c:formatCode>
                <c:ptCount val="10"/>
                <c:pt idx="0">
                  <c:v>0.110683</c:v>
                </c:pt>
                <c:pt idx="1">
                  <c:v>8.9619799999999999E-2</c:v>
                </c:pt>
                <c:pt idx="2">
                  <c:v>9.7568200000000008E-2</c:v>
                </c:pt>
                <c:pt idx="3">
                  <c:v>9.0787199999999998E-2</c:v>
                </c:pt>
                <c:pt idx="4">
                  <c:v>8.4545200000000015E-2</c:v>
                </c:pt>
                <c:pt idx="5">
                  <c:v>8.2179999999999989E-2</c:v>
                </c:pt>
                <c:pt idx="6">
                  <c:v>7.6500200000000004E-2</c:v>
                </c:pt>
                <c:pt idx="7">
                  <c:v>8.628319999999999E-2</c:v>
                </c:pt>
                <c:pt idx="8">
                  <c:v>8.2443799999999998E-2</c:v>
                </c:pt>
                <c:pt idx="9">
                  <c:v>7.5217400000000004E-2</c:v>
                </c:pt>
              </c:numCache>
            </c:numRef>
          </c:y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205027488"/>
        <c:axId val="205031968"/>
      </c:scatterChart>
      <c:scatterChart>
        <c:scatterStyle val="smoothMarker"/>
        <c:varyColors val="0"/>
        <c:ser>
          <c:idx val="2"/>
          <c:order val="2"/>
          <c:tx>
            <c:strRef>
              <c:f>'Fig S3'!$J$21</c:f>
              <c:strCache>
                <c:ptCount val="1"/>
                <c:pt idx="0">
                  <c:v>High</c:v>
                </c:pt>
              </c:strCache>
            </c:strRef>
          </c:tx>
          <c:spPr>
            <a:ln w="15875">
              <a:solidFill>
                <a:sysClr val="window" lastClr="FFFFFF">
                  <a:lumMod val="65000"/>
                </a:sysClr>
              </a:solidFill>
              <a:prstDash val="dashDot"/>
            </a:ln>
          </c:spPr>
          <c:marker>
            <c:symbol val="none"/>
          </c:marker>
          <c:xVal>
            <c:numRef>
              <c:f>'Fig S3'!$N$11:$W$11</c:f>
              <c:numCache>
                <c:formatCode>General</c:formatCode>
                <c:ptCount val="10"/>
                <c:pt idx="0">
                  <c:v>-11</c:v>
                </c:pt>
                <c:pt idx="1">
                  <c:v>-4</c:v>
                </c:pt>
                <c:pt idx="2">
                  <c:v>-2</c:v>
                </c:pt>
                <c:pt idx="3">
                  <c:v>-1</c:v>
                </c:pt>
                <c:pt idx="4">
                  <c:v>0</c:v>
                </c:pt>
                <c:pt idx="5">
                  <c:v>2</c:v>
                </c:pt>
                <c:pt idx="6">
                  <c:v>4</c:v>
                </c:pt>
                <c:pt idx="7">
                  <c:v>6</c:v>
                </c:pt>
                <c:pt idx="8">
                  <c:v>8</c:v>
                </c:pt>
                <c:pt idx="9">
                  <c:v>12</c:v>
                </c:pt>
              </c:numCache>
            </c:numRef>
          </c:xVal>
          <c:yVal>
            <c:numRef>
              <c:f>'Fig S3'!$N$12:$W$12</c:f>
              <c:numCache>
                <c:formatCode>General</c:formatCode>
                <c:ptCount val="10"/>
                <c:pt idx="0">
                  <c:v>0.49628800000000001</c:v>
                </c:pt>
                <c:pt idx="1">
                  <c:v>0.49628800000000001</c:v>
                </c:pt>
                <c:pt idx="2">
                  <c:v>0.49628800000000001</c:v>
                </c:pt>
                <c:pt idx="3">
                  <c:v>0.49628800000000001</c:v>
                </c:pt>
                <c:pt idx="4">
                  <c:v>0.49628800000000001</c:v>
                </c:pt>
                <c:pt idx="5">
                  <c:v>0.49628800000000001</c:v>
                </c:pt>
                <c:pt idx="6">
                  <c:v>0.49628800000000001</c:v>
                </c:pt>
                <c:pt idx="7">
                  <c:v>0.49628800000000001</c:v>
                </c:pt>
                <c:pt idx="8">
                  <c:v>0.49628800000000001</c:v>
                </c:pt>
                <c:pt idx="9">
                  <c:v>0.49628800000000001</c:v>
                </c:pt>
              </c:numCache>
            </c:numRef>
          </c:yVal>
          <c:smooth val="1"/>
        </c:ser>
        <c:ser>
          <c:idx val="3"/>
          <c:order val="3"/>
          <c:tx>
            <c:strRef>
              <c:f>'Fig S3'!$J$22</c:f>
              <c:strCache>
                <c:ptCount val="1"/>
                <c:pt idx="0">
                  <c:v>Low</c:v>
                </c:pt>
              </c:strCache>
            </c:strRef>
          </c:tx>
          <c:spPr>
            <a:ln w="15875">
              <a:solidFill>
                <a:sysClr val="windowText" lastClr="000000"/>
              </a:solidFill>
              <a:prstDash val="dash"/>
            </a:ln>
          </c:spPr>
          <c:marker>
            <c:symbol val="none"/>
          </c:marker>
          <c:xVal>
            <c:numRef>
              <c:f>'Fig S3'!$N$11:$W$11</c:f>
              <c:numCache>
                <c:formatCode>General</c:formatCode>
                <c:ptCount val="10"/>
                <c:pt idx="0">
                  <c:v>-11</c:v>
                </c:pt>
                <c:pt idx="1">
                  <c:v>-4</c:v>
                </c:pt>
                <c:pt idx="2">
                  <c:v>-2</c:v>
                </c:pt>
                <c:pt idx="3">
                  <c:v>-1</c:v>
                </c:pt>
                <c:pt idx="4">
                  <c:v>0</c:v>
                </c:pt>
                <c:pt idx="5">
                  <c:v>2</c:v>
                </c:pt>
                <c:pt idx="6">
                  <c:v>4</c:v>
                </c:pt>
                <c:pt idx="7">
                  <c:v>6</c:v>
                </c:pt>
                <c:pt idx="8">
                  <c:v>8</c:v>
                </c:pt>
                <c:pt idx="9">
                  <c:v>12</c:v>
                </c:pt>
              </c:numCache>
            </c:numRef>
          </c:xVal>
          <c:yVal>
            <c:numRef>
              <c:f>'Fig S3'!$N$13:$W$13</c:f>
              <c:numCache>
                <c:formatCode>General</c:formatCode>
                <c:ptCount val="10"/>
                <c:pt idx="0">
                  <c:v>0.34598200000000001</c:v>
                </c:pt>
                <c:pt idx="1">
                  <c:v>0.34598200000000001</c:v>
                </c:pt>
                <c:pt idx="2">
                  <c:v>0.34598200000000001</c:v>
                </c:pt>
                <c:pt idx="3">
                  <c:v>0.34598200000000001</c:v>
                </c:pt>
                <c:pt idx="4">
                  <c:v>0.34598200000000001</c:v>
                </c:pt>
                <c:pt idx="5">
                  <c:v>0.34598200000000001</c:v>
                </c:pt>
                <c:pt idx="6">
                  <c:v>0.34598200000000001</c:v>
                </c:pt>
                <c:pt idx="7">
                  <c:v>0.34598200000000001</c:v>
                </c:pt>
                <c:pt idx="8">
                  <c:v>0.34598200000000001</c:v>
                </c:pt>
                <c:pt idx="9">
                  <c:v>0.34598200000000001</c:v>
                </c:pt>
              </c:numCache>
            </c:numRef>
          </c:yVal>
          <c:smooth val="1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205027488"/>
        <c:axId val="205031968"/>
      </c:scatterChart>
      <c:valAx>
        <c:axId val="205027488"/>
        <c:scaling>
          <c:orientation val="minMax"/>
          <c:max val="12"/>
          <c:min val="-11"/>
        </c:scaling>
        <c:delete val="0"/>
        <c:axPos val="b"/>
        <c:numFmt formatCode="General" sourceLinked="1"/>
        <c:majorTickMark val="out"/>
        <c:minorTickMark val="out"/>
        <c:tickLblPos val="none"/>
        <c:crossAx val="205031968"/>
        <c:crosses val="autoZero"/>
        <c:crossBetween val="midCat"/>
        <c:majorUnit val="2"/>
        <c:minorUnit val="1"/>
      </c:valAx>
      <c:valAx>
        <c:axId val="205031968"/>
        <c:scaling>
          <c:orientation val="minMax"/>
          <c:max val="0.6000000000000002"/>
          <c:min val="0"/>
        </c:scaling>
        <c:delete val="0"/>
        <c:axPos val="l"/>
        <c:numFmt formatCode="#,##0.0" sourceLinked="0"/>
        <c:majorTickMark val="out"/>
        <c:minorTickMark val="none"/>
        <c:tickLblPos val="nextTo"/>
        <c:txPr>
          <a:bodyPr/>
          <a:lstStyle/>
          <a:p>
            <a:pPr>
              <a:defRPr sz="700" baseline="0"/>
            </a:pPr>
            <a:endParaRPr lang="en-US"/>
          </a:p>
        </c:txPr>
        <c:crossAx val="205027488"/>
        <c:crossesAt val="-11"/>
        <c:crossBetween val="midCat"/>
        <c:majorUnit val="0.1"/>
      </c:valAx>
      <c:spPr>
        <a:noFill/>
      </c:spPr>
    </c:plotArea>
    <c:plotVisOnly val="1"/>
    <c:dispBlanksAs val="gap"/>
    <c:showDLblsOverMax val="0"/>
  </c:chart>
  <c:spPr>
    <a:noFill/>
    <a:ln>
      <a:noFill/>
    </a:ln>
  </c:spPr>
  <c:externalData r:id="rId1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scatterChart>
        <c:scatterStyle val="lineMarker"/>
        <c:varyColors val="0"/>
        <c:ser>
          <c:idx val="0"/>
          <c:order val="0"/>
          <c:tx>
            <c:strRef>
              <c:f>'Fig S3'!$AM$91</c:f>
              <c:strCache>
                <c:ptCount val="1"/>
                <c:pt idx="0">
                  <c:v>high Rs</c:v>
                </c:pt>
              </c:strCache>
            </c:strRef>
          </c:tx>
          <c:spPr>
            <a:ln w="12700">
              <a:solidFill>
                <a:sysClr val="window" lastClr="FFFFFF">
                  <a:lumMod val="65000"/>
                </a:sysClr>
              </a:solidFill>
            </a:ln>
          </c:spPr>
          <c:marker>
            <c:symbol val="x"/>
            <c:size val="5"/>
            <c:spPr>
              <a:noFill/>
              <a:ln>
                <a:solidFill>
                  <a:sysClr val="window" lastClr="FFFFFF">
                    <a:lumMod val="65000"/>
                  </a:sysClr>
                </a:solidFill>
              </a:ln>
            </c:spPr>
          </c:marker>
          <c:errBars>
            <c:errDir val="y"/>
            <c:errBarType val="both"/>
            <c:errValType val="cust"/>
            <c:noEndCap val="0"/>
            <c:plus>
              <c:numRef>
                <c:f>'Fig S3'!$AW$91:$BD$91</c:f>
                <c:numCache>
                  <c:formatCode>General</c:formatCode>
                  <c:ptCount val="8"/>
                  <c:pt idx="0">
                    <c:v>1481362.5954775168</c:v>
                  </c:pt>
                  <c:pt idx="1">
                    <c:v>798137.21812976408</c:v>
                  </c:pt>
                  <c:pt idx="2">
                    <c:v>959273.89426191442</c:v>
                  </c:pt>
                  <c:pt idx="3">
                    <c:v>959888.82502576162</c:v>
                  </c:pt>
                  <c:pt idx="4">
                    <c:v>666613.11189031496</c:v>
                  </c:pt>
                  <c:pt idx="5">
                    <c:v>672004.0920392205</c:v>
                  </c:pt>
                  <c:pt idx="6">
                    <c:v>823745.24053713516</c:v>
                  </c:pt>
                  <c:pt idx="7">
                    <c:v>421125.55487171898</c:v>
                  </c:pt>
                </c:numCache>
              </c:numRef>
            </c:plus>
            <c:minus>
              <c:numRef>
                <c:f>'Fig S3'!$AW$91:$BD$91</c:f>
                <c:numCache>
                  <c:formatCode>General</c:formatCode>
                  <c:ptCount val="8"/>
                  <c:pt idx="0">
                    <c:v>1481362.5954775168</c:v>
                  </c:pt>
                  <c:pt idx="1">
                    <c:v>798137.21812976408</c:v>
                  </c:pt>
                  <c:pt idx="2">
                    <c:v>959273.89426191442</c:v>
                  </c:pt>
                  <c:pt idx="3">
                    <c:v>959888.82502576162</c:v>
                  </c:pt>
                  <c:pt idx="4">
                    <c:v>666613.11189031496</c:v>
                  </c:pt>
                  <c:pt idx="5">
                    <c:v>672004.0920392205</c:v>
                  </c:pt>
                  <c:pt idx="6">
                    <c:v>823745.24053713516</c:v>
                  </c:pt>
                  <c:pt idx="7">
                    <c:v>421125.55487171898</c:v>
                  </c:pt>
                </c:numCache>
              </c:numRef>
            </c:minus>
            <c:spPr>
              <a:ln>
                <a:solidFill>
                  <a:schemeClr val="bg1">
                    <a:lumMod val="65000"/>
                  </a:schemeClr>
                </a:solidFill>
              </a:ln>
            </c:spPr>
          </c:errBars>
          <c:xVal>
            <c:numRef>
              <c:f>'Fig S3'!$AO$88:$AV$88</c:f>
              <c:numCache>
                <c:formatCode>General</c:formatCode>
                <c:ptCount val="8"/>
                <c:pt idx="0">
                  <c:v>-5</c:v>
                </c:pt>
                <c:pt idx="1">
                  <c:v>-3</c:v>
                </c:pt>
                <c:pt idx="2">
                  <c:v>0</c:v>
                </c:pt>
                <c:pt idx="3">
                  <c:v>2</c:v>
                </c:pt>
                <c:pt idx="4">
                  <c:v>4</c:v>
                </c:pt>
                <c:pt idx="5">
                  <c:v>6</c:v>
                </c:pt>
                <c:pt idx="6">
                  <c:v>8</c:v>
                </c:pt>
                <c:pt idx="7">
                  <c:v>11</c:v>
                </c:pt>
              </c:numCache>
            </c:numRef>
          </c:xVal>
          <c:yVal>
            <c:numRef>
              <c:f>'Fig S3'!$AO$91:$AV$91</c:f>
              <c:numCache>
                <c:formatCode>0.00E+00</c:formatCode>
                <c:ptCount val="8"/>
                <c:pt idx="0">
                  <c:v>3056477.9565791213</c:v>
                </c:pt>
                <c:pt idx="1">
                  <c:v>2172029.5081508216</c:v>
                </c:pt>
                <c:pt idx="2">
                  <c:v>2177171.8943276131</c:v>
                </c:pt>
                <c:pt idx="3">
                  <c:v>1776514.729813461</c:v>
                </c:pt>
                <c:pt idx="4">
                  <c:v>1884479.4976322041</c:v>
                </c:pt>
                <c:pt idx="5">
                  <c:v>2041630.6120855939</c:v>
                </c:pt>
                <c:pt idx="6">
                  <c:v>1968785.6049453418</c:v>
                </c:pt>
                <c:pt idx="7">
                  <c:v>1389014.9419116757</c:v>
                </c:pt>
              </c:numCache>
            </c:numRef>
          </c:yVal>
          <c:smooth val="0"/>
        </c:ser>
        <c:ser>
          <c:idx val="1"/>
          <c:order val="1"/>
          <c:tx>
            <c:strRef>
              <c:f>'Fig S3'!$AM$92</c:f>
              <c:strCache>
                <c:ptCount val="1"/>
                <c:pt idx="0">
                  <c:v>low Rs</c:v>
                </c:pt>
              </c:strCache>
            </c:strRef>
          </c:tx>
          <c:spPr>
            <a:ln w="3175">
              <a:solidFill>
                <a:sysClr val="windowText" lastClr="000000"/>
              </a:solidFill>
            </a:ln>
          </c:spPr>
          <c:marker>
            <c:symbol val="square"/>
            <c:size val="5"/>
            <c:spPr>
              <a:solidFill>
                <a:sysClr val="windowText" lastClr="000000"/>
              </a:solidFill>
              <a:ln w="15875">
                <a:noFill/>
              </a:ln>
            </c:spPr>
          </c:marker>
          <c:errBars>
            <c:errDir val="y"/>
            <c:errBarType val="both"/>
            <c:errValType val="cust"/>
            <c:noEndCap val="0"/>
            <c:plus>
              <c:numRef>
                <c:f>'Fig S3'!$AW$92:$BD$92</c:f>
                <c:numCache>
                  <c:formatCode>General</c:formatCode>
                  <c:ptCount val="8"/>
                  <c:pt idx="0">
                    <c:v>693746.83614033577</c:v>
                  </c:pt>
                  <c:pt idx="1">
                    <c:v>1000598.7739368244</c:v>
                  </c:pt>
                  <c:pt idx="2">
                    <c:v>563213.83408684505</c:v>
                  </c:pt>
                  <c:pt idx="3">
                    <c:v>1510146.2377733884</c:v>
                  </c:pt>
                  <c:pt idx="4">
                    <c:v>804563.26629477809</c:v>
                  </c:pt>
                  <c:pt idx="5">
                    <c:v>996704.1300919404</c:v>
                  </c:pt>
                  <c:pt idx="6">
                    <c:v>446862.56207349693</c:v>
                  </c:pt>
                  <c:pt idx="7">
                    <c:v>1032875.5037684101</c:v>
                  </c:pt>
                </c:numCache>
              </c:numRef>
            </c:plus>
            <c:minus>
              <c:numRef>
                <c:f>'Fig S3'!$AW$92:$BD$92</c:f>
                <c:numCache>
                  <c:formatCode>General</c:formatCode>
                  <c:ptCount val="8"/>
                  <c:pt idx="0">
                    <c:v>693746.83614033577</c:v>
                  </c:pt>
                  <c:pt idx="1">
                    <c:v>1000598.7739368244</c:v>
                  </c:pt>
                  <c:pt idx="2">
                    <c:v>563213.83408684505</c:v>
                  </c:pt>
                  <c:pt idx="3">
                    <c:v>1510146.2377733884</c:v>
                  </c:pt>
                  <c:pt idx="4">
                    <c:v>804563.26629477809</c:v>
                  </c:pt>
                  <c:pt idx="5">
                    <c:v>996704.1300919404</c:v>
                  </c:pt>
                  <c:pt idx="6">
                    <c:v>446862.56207349693</c:v>
                  </c:pt>
                  <c:pt idx="7">
                    <c:v>1032875.5037684101</c:v>
                  </c:pt>
                </c:numCache>
              </c:numRef>
            </c:minus>
          </c:errBars>
          <c:xVal>
            <c:numRef>
              <c:f>'Fig S3'!$AO$88:$AV$88</c:f>
              <c:numCache>
                <c:formatCode>General</c:formatCode>
                <c:ptCount val="8"/>
                <c:pt idx="0">
                  <c:v>-5</c:v>
                </c:pt>
                <c:pt idx="1">
                  <c:v>-3</c:v>
                </c:pt>
                <c:pt idx="2">
                  <c:v>0</c:v>
                </c:pt>
                <c:pt idx="3">
                  <c:v>2</c:v>
                </c:pt>
                <c:pt idx="4">
                  <c:v>4</c:v>
                </c:pt>
                <c:pt idx="5">
                  <c:v>6</c:v>
                </c:pt>
                <c:pt idx="6">
                  <c:v>8</c:v>
                </c:pt>
                <c:pt idx="7">
                  <c:v>11</c:v>
                </c:pt>
              </c:numCache>
            </c:numRef>
          </c:xVal>
          <c:yVal>
            <c:numRef>
              <c:f>'Fig S3'!$AO$92:$AV$92</c:f>
              <c:numCache>
                <c:formatCode>0.00E+00</c:formatCode>
                <c:ptCount val="8"/>
                <c:pt idx="0">
                  <c:v>1397366.2534425075</c:v>
                </c:pt>
                <c:pt idx="1">
                  <c:v>1518819.6203018189</c:v>
                </c:pt>
                <c:pt idx="2">
                  <c:v>983633.97551651765</c:v>
                </c:pt>
                <c:pt idx="3">
                  <c:v>2220480.2618741957</c:v>
                </c:pt>
                <c:pt idx="4">
                  <c:v>1273692.5152239155</c:v>
                </c:pt>
                <c:pt idx="5">
                  <c:v>1524760.399262676</c:v>
                </c:pt>
                <c:pt idx="6">
                  <c:v>1100142.4352424997</c:v>
                </c:pt>
                <c:pt idx="7">
                  <c:v>1436963.7735488659</c:v>
                </c:pt>
              </c:numCache>
            </c:numRef>
          </c:y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373857920"/>
        <c:axId val="373857360"/>
      </c:scatterChart>
      <c:valAx>
        <c:axId val="373857920"/>
        <c:scaling>
          <c:orientation val="minMax"/>
          <c:max val="12"/>
          <c:min val="-11"/>
        </c:scaling>
        <c:delete val="0"/>
        <c:axPos val="b"/>
        <c:numFmt formatCode="General" sourceLinked="1"/>
        <c:majorTickMark val="out"/>
        <c:minorTickMark val="out"/>
        <c:tickLblPos val="none"/>
        <c:crossAx val="373857360"/>
        <c:crosses val="autoZero"/>
        <c:crossBetween val="midCat"/>
        <c:majorUnit val="2"/>
        <c:minorUnit val="1"/>
      </c:valAx>
      <c:valAx>
        <c:axId val="373857360"/>
        <c:scaling>
          <c:logBase val="10"/>
          <c:orientation val="minMax"/>
          <c:max val="8000000"/>
          <c:min val="10000"/>
        </c:scaling>
        <c:delete val="0"/>
        <c:axPos val="l"/>
        <c:numFmt formatCode="0.00E+00" sourceLinked="0"/>
        <c:majorTickMark val="out"/>
        <c:minorTickMark val="none"/>
        <c:tickLblPos val="none"/>
        <c:crossAx val="373857920"/>
        <c:crossesAt val="-11"/>
        <c:crossBetween val="midCat"/>
        <c:majorUnit val="10"/>
      </c:valAx>
      <c:spPr>
        <a:noFill/>
      </c:spPr>
    </c:plotArea>
    <c:plotVisOnly val="1"/>
    <c:dispBlanksAs val="gap"/>
    <c:showDLblsOverMax val="0"/>
  </c:chart>
  <c:spPr>
    <a:noFill/>
    <a:ln>
      <a:noFill/>
    </a:ln>
  </c:spPr>
  <c:externalData r:id="rId1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scatterChart>
        <c:scatterStyle val="lineMarker"/>
        <c:varyColors val="0"/>
        <c:ser>
          <c:idx val="0"/>
          <c:order val="0"/>
          <c:tx>
            <c:strRef>
              <c:f>'Fig S3'!$AM$93</c:f>
              <c:strCache>
                <c:ptCount val="1"/>
                <c:pt idx="0">
                  <c:v>high Rs</c:v>
                </c:pt>
              </c:strCache>
            </c:strRef>
          </c:tx>
          <c:spPr>
            <a:ln w="12700">
              <a:solidFill>
                <a:sysClr val="window" lastClr="FFFFFF">
                  <a:lumMod val="65000"/>
                </a:sysClr>
              </a:solidFill>
            </a:ln>
          </c:spPr>
          <c:marker>
            <c:symbol val="x"/>
            <c:size val="5"/>
            <c:spPr>
              <a:noFill/>
              <a:ln>
                <a:solidFill>
                  <a:sysClr val="window" lastClr="FFFFFF">
                    <a:lumMod val="65000"/>
                  </a:sysClr>
                </a:solidFill>
              </a:ln>
            </c:spPr>
          </c:marker>
          <c:errBars>
            <c:errDir val="y"/>
            <c:errBarType val="both"/>
            <c:errValType val="cust"/>
            <c:noEndCap val="0"/>
            <c:plus>
              <c:numRef>
                <c:f>'Fig S3'!$AW$93:$BD$93</c:f>
                <c:numCache>
                  <c:formatCode>General</c:formatCode>
                  <c:ptCount val="8"/>
                  <c:pt idx="0">
                    <c:v>2213921.9352330086</c:v>
                  </c:pt>
                  <c:pt idx="1">
                    <c:v>1275131.7770060692</c:v>
                  </c:pt>
                  <c:pt idx="2">
                    <c:v>1341718.9963432942</c:v>
                  </c:pt>
                  <c:pt idx="3">
                    <c:v>943964.43284794386</c:v>
                  </c:pt>
                  <c:pt idx="4">
                    <c:v>461623.68224714271</c:v>
                  </c:pt>
                  <c:pt idx="5">
                    <c:v>368988.22635980987</c:v>
                  </c:pt>
                  <c:pt idx="6">
                    <c:v>1686457.8092328568</c:v>
                  </c:pt>
                  <c:pt idx="7">
                    <c:v>601249.74587257928</c:v>
                  </c:pt>
                </c:numCache>
              </c:numRef>
            </c:plus>
            <c:minus>
              <c:numRef>
                <c:f>'Fig S3'!$AW$93:$BD$93</c:f>
                <c:numCache>
                  <c:formatCode>General</c:formatCode>
                  <c:ptCount val="8"/>
                  <c:pt idx="0">
                    <c:v>2213921.9352330086</c:v>
                  </c:pt>
                  <c:pt idx="1">
                    <c:v>1275131.7770060692</c:v>
                  </c:pt>
                  <c:pt idx="2">
                    <c:v>1341718.9963432942</c:v>
                  </c:pt>
                  <c:pt idx="3">
                    <c:v>943964.43284794386</c:v>
                  </c:pt>
                  <c:pt idx="4">
                    <c:v>461623.68224714271</c:v>
                  </c:pt>
                  <c:pt idx="5">
                    <c:v>368988.22635980987</c:v>
                  </c:pt>
                  <c:pt idx="6">
                    <c:v>1686457.8092328568</c:v>
                  </c:pt>
                  <c:pt idx="7">
                    <c:v>601249.74587257928</c:v>
                  </c:pt>
                </c:numCache>
              </c:numRef>
            </c:minus>
            <c:spPr>
              <a:ln>
                <a:solidFill>
                  <a:schemeClr val="bg1">
                    <a:lumMod val="65000"/>
                  </a:schemeClr>
                </a:solidFill>
              </a:ln>
            </c:spPr>
          </c:errBars>
          <c:xVal>
            <c:numRef>
              <c:f>'Fig S3'!$AO$88:$AV$88</c:f>
              <c:numCache>
                <c:formatCode>General</c:formatCode>
                <c:ptCount val="8"/>
                <c:pt idx="0">
                  <c:v>-5</c:v>
                </c:pt>
                <c:pt idx="1">
                  <c:v>-3</c:v>
                </c:pt>
                <c:pt idx="2">
                  <c:v>0</c:v>
                </c:pt>
                <c:pt idx="3">
                  <c:v>2</c:v>
                </c:pt>
                <c:pt idx="4">
                  <c:v>4</c:v>
                </c:pt>
                <c:pt idx="5">
                  <c:v>6</c:v>
                </c:pt>
                <c:pt idx="6">
                  <c:v>8</c:v>
                </c:pt>
                <c:pt idx="7">
                  <c:v>11</c:v>
                </c:pt>
              </c:numCache>
            </c:numRef>
          </c:xVal>
          <c:yVal>
            <c:numRef>
              <c:f>'Fig S3'!$AO$93:$AV$93</c:f>
              <c:numCache>
                <c:formatCode>0.00E+00</c:formatCode>
                <c:ptCount val="8"/>
                <c:pt idx="0">
                  <c:v>3606125.7972727553</c:v>
                </c:pt>
                <c:pt idx="1">
                  <c:v>2908264.5662172772</c:v>
                </c:pt>
                <c:pt idx="2">
                  <c:v>2204050.3496570941</c:v>
                </c:pt>
                <c:pt idx="3">
                  <c:v>1969172.1095685295</c:v>
                </c:pt>
                <c:pt idx="4">
                  <c:v>1582787.438860866</c:v>
                </c:pt>
                <c:pt idx="5">
                  <c:v>1268354.8828888503</c:v>
                </c:pt>
                <c:pt idx="6">
                  <c:v>2857979.6097290893</c:v>
                </c:pt>
                <c:pt idx="7">
                  <c:v>1159489.6242179112</c:v>
                </c:pt>
              </c:numCache>
            </c:numRef>
          </c:yVal>
          <c:smooth val="0"/>
        </c:ser>
        <c:ser>
          <c:idx val="1"/>
          <c:order val="1"/>
          <c:tx>
            <c:strRef>
              <c:f>'Fig S3'!$AM$94</c:f>
              <c:strCache>
                <c:ptCount val="1"/>
                <c:pt idx="0">
                  <c:v>low Rs</c:v>
                </c:pt>
              </c:strCache>
            </c:strRef>
          </c:tx>
          <c:spPr>
            <a:ln w="3175">
              <a:solidFill>
                <a:sysClr val="windowText" lastClr="000000"/>
              </a:solidFill>
            </a:ln>
          </c:spPr>
          <c:marker>
            <c:symbol val="square"/>
            <c:size val="5"/>
            <c:spPr>
              <a:solidFill>
                <a:sysClr val="windowText" lastClr="000000"/>
              </a:solidFill>
              <a:ln w="15875">
                <a:noFill/>
              </a:ln>
            </c:spPr>
          </c:marker>
          <c:errBars>
            <c:errDir val="y"/>
            <c:errBarType val="both"/>
            <c:errValType val="cust"/>
            <c:noEndCap val="0"/>
            <c:plus>
              <c:numRef>
                <c:f>'Fig S3'!$AW$94:$BD$94</c:f>
                <c:numCache>
                  <c:formatCode>General</c:formatCode>
                  <c:ptCount val="8"/>
                  <c:pt idx="0">
                    <c:v>552009.5852180965</c:v>
                  </c:pt>
                  <c:pt idx="1">
                    <c:v>932769.61105912994</c:v>
                  </c:pt>
                  <c:pt idx="2">
                    <c:v>1158334.7949455092</c:v>
                  </c:pt>
                  <c:pt idx="3">
                    <c:v>831673.41458190104</c:v>
                  </c:pt>
                  <c:pt idx="4">
                    <c:v>524168.48838186532</c:v>
                  </c:pt>
                  <c:pt idx="5">
                    <c:v>481028.91119085409</c:v>
                  </c:pt>
                  <c:pt idx="6">
                    <c:v>502360.39152324019</c:v>
                  </c:pt>
                  <c:pt idx="7">
                    <c:v>259476.50679967058</c:v>
                  </c:pt>
                </c:numCache>
              </c:numRef>
            </c:plus>
            <c:minus>
              <c:numRef>
                <c:f>'Fig S3'!$AW$94:$BD$94</c:f>
                <c:numCache>
                  <c:formatCode>General</c:formatCode>
                  <c:ptCount val="8"/>
                  <c:pt idx="0">
                    <c:v>552009.5852180965</c:v>
                  </c:pt>
                  <c:pt idx="1">
                    <c:v>932769.61105912994</c:v>
                  </c:pt>
                  <c:pt idx="2">
                    <c:v>1158334.7949455092</c:v>
                  </c:pt>
                  <c:pt idx="3">
                    <c:v>831673.41458190104</c:v>
                  </c:pt>
                  <c:pt idx="4">
                    <c:v>524168.48838186532</c:v>
                  </c:pt>
                  <c:pt idx="5">
                    <c:v>481028.91119085409</c:v>
                  </c:pt>
                  <c:pt idx="6">
                    <c:v>502360.39152324019</c:v>
                  </c:pt>
                  <c:pt idx="7">
                    <c:v>259476.50679967058</c:v>
                  </c:pt>
                </c:numCache>
              </c:numRef>
            </c:minus>
          </c:errBars>
          <c:xVal>
            <c:numRef>
              <c:f>'Fig S3'!$AO$88:$AV$88</c:f>
              <c:numCache>
                <c:formatCode>General</c:formatCode>
                <c:ptCount val="8"/>
                <c:pt idx="0">
                  <c:v>-5</c:v>
                </c:pt>
                <c:pt idx="1">
                  <c:v>-3</c:v>
                </c:pt>
                <c:pt idx="2">
                  <c:v>0</c:v>
                </c:pt>
                <c:pt idx="3">
                  <c:v>2</c:v>
                </c:pt>
                <c:pt idx="4">
                  <c:v>4</c:v>
                </c:pt>
                <c:pt idx="5">
                  <c:v>6</c:v>
                </c:pt>
                <c:pt idx="6">
                  <c:v>8</c:v>
                </c:pt>
                <c:pt idx="7">
                  <c:v>11</c:v>
                </c:pt>
              </c:numCache>
            </c:numRef>
          </c:xVal>
          <c:yVal>
            <c:numRef>
              <c:f>'Fig S3'!$AO$94:$AV$94</c:f>
              <c:numCache>
                <c:formatCode>0.00E+00</c:formatCode>
                <c:ptCount val="8"/>
                <c:pt idx="0">
                  <c:v>1097091.0815120186</c:v>
                </c:pt>
                <c:pt idx="1">
                  <c:v>1351237.2384095879</c:v>
                </c:pt>
                <c:pt idx="2">
                  <c:v>1617195.1397493999</c:v>
                </c:pt>
                <c:pt idx="3">
                  <c:v>1001669.6161284882</c:v>
                </c:pt>
                <c:pt idx="4">
                  <c:v>891309.1212838128</c:v>
                </c:pt>
                <c:pt idx="5">
                  <c:v>934882.29161451571</c:v>
                </c:pt>
                <c:pt idx="6">
                  <c:v>595727.23885079741</c:v>
                </c:pt>
                <c:pt idx="7">
                  <c:v>442825.63977056916</c:v>
                </c:pt>
              </c:numCache>
            </c:numRef>
          </c:y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373868560"/>
        <c:axId val="373869680"/>
      </c:scatterChart>
      <c:valAx>
        <c:axId val="373868560"/>
        <c:scaling>
          <c:orientation val="minMax"/>
          <c:max val="12"/>
          <c:min val="-11"/>
        </c:scaling>
        <c:delete val="0"/>
        <c:axPos val="b"/>
        <c:numFmt formatCode="General" sourceLinked="1"/>
        <c:majorTickMark val="out"/>
        <c:minorTickMark val="out"/>
        <c:tickLblPos val="none"/>
        <c:crossAx val="373869680"/>
        <c:crosses val="autoZero"/>
        <c:crossBetween val="midCat"/>
        <c:majorUnit val="2"/>
        <c:minorUnit val="1"/>
      </c:valAx>
      <c:valAx>
        <c:axId val="373869680"/>
        <c:scaling>
          <c:logBase val="10"/>
          <c:orientation val="minMax"/>
          <c:max val="8000000"/>
          <c:min val="10000"/>
        </c:scaling>
        <c:delete val="0"/>
        <c:axPos val="l"/>
        <c:numFmt formatCode="0.00E+00" sourceLinked="0"/>
        <c:majorTickMark val="out"/>
        <c:minorTickMark val="none"/>
        <c:tickLblPos val="none"/>
        <c:crossAx val="373868560"/>
        <c:crossesAt val="-11"/>
        <c:crossBetween val="midCat"/>
        <c:majorUnit val="10"/>
      </c:valAx>
      <c:spPr>
        <a:noFill/>
      </c:spPr>
    </c:plotArea>
    <c:plotVisOnly val="1"/>
    <c:dispBlanksAs val="gap"/>
    <c:showDLblsOverMax val="0"/>
  </c:chart>
  <c:spPr>
    <a:noFill/>
    <a:ln>
      <a:noFill/>
    </a:ln>
  </c:spPr>
  <c:externalData r:id="rId1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scatterChart>
        <c:scatterStyle val="lineMarker"/>
        <c:varyColors val="0"/>
        <c:ser>
          <c:idx val="0"/>
          <c:order val="0"/>
          <c:tx>
            <c:strRef>
              <c:f>'Fig S3'!$AM$95</c:f>
              <c:strCache>
                <c:ptCount val="1"/>
                <c:pt idx="0">
                  <c:v>high Rs</c:v>
                </c:pt>
              </c:strCache>
            </c:strRef>
          </c:tx>
          <c:spPr>
            <a:ln w="12700">
              <a:solidFill>
                <a:sysClr val="window" lastClr="FFFFFF">
                  <a:lumMod val="65000"/>
                </a:sysClr>
              </a:solidFill>
            </a:ln>
          </c:spPr>
          <c:marker>
            <c:symbol val="x"/>
            <c:size val="5"/>
            <c:spPr>
              <a:noFill/>
              <a:ln>
                <a:solidFill>
                  <a:sysClr val="window" lastClr="FFFFFF">
                    <a:lumMod val="65000"/>
                  </a:sysClr>
                </a:solidFill>
              </a:ln>
            </c:spPr>
          </c:marker>
          <c:errBars>
            <c:errDir val="y"/>
            <c:errBarType val="both"/>
            <c:errValType val="cust"/>
            <c:noEndCap val="0"/>
            <c:plus>
              <c:numRef>
                <c:f>'Fig S3'!$AW$95:$BD$95</c:f>
                <c:numCache>
                  <c:formatCode>General</c:formatCode>
                  <c:ptCount val="8"/>
                  <c:pt idx="0">
                    <c:v>935638.01541341818</c:v>
                  </c:pt>
                  <c:pt idx="1">
                    <c:v>604608.03767127555</c:v>
                  </c:pt>
                  <c:pt idx="2">
                    <c:v>799625.88771184965</c:v>
                  </c:pt>
                  <c:pt idx="3">
                    <c:v>808353.61022348632</c:v>
                  </c:pt>
                  <c:pt idx="4">
                    <c:v>622974.26677566068</c:v>
                  </c:pt>
                  <c:pt idx="5">
                    <c:v>600784.04679055989</c:v>
                  </c:pt>
                  <c:pt idx="6">
                    <c:v>604041.47325280681</c:v>
                  </c:pt>
                  <c:pt idx="7">
                    <c:v>903171.9501201344</c:v>
                  </c:pt>
                </c:numCache>
              </c:numRef>
            </c:plus>
            <c:minus>
              <c:numRef>
                <c:f>'Fig S3'!$AW$95:$BD$95</c:f>
                <c:numCache>
                  <c:formatCode>General</c:formatCode>
                  <c:ptCount val="8"/>
                  <c:pt idx="0">
                    <c:v>935638.01541341818</c:v>
                  </c:pt>
                  <c:pt idx="1">
                    <c:v>604608.03767127555</c:v>
                  </c:pt>
                  <c:pt idx="2">
                    <c:v>799625.88771184965</c:v>
                  </c:pt>
                  <c:pt idx="3">
                    <c:v>808353.61022348632</c:v>
                  </c:pt>
                  <c:pt idx="4">
                    <c:v>622974.26677566068</c:v>
                  </c:pt>
                  <c:pt idx="5">
                    <c:v>600784.04679055989</c:v>
                  </c:pt>
                  <c:pt idx="6">
                    <c:v>604041.47325280681</c:v>
                  </c:pt>
                  <c:pt idx="7">
                    <c:v>903171.9501201344</c:v>
                  </c:pt>
                </c:numCache>
              </c:numRef>
            </c:minus>
            <c:spPr>
              <a:ln>
                <a:solidFill>
                  <a:schemeClr val="bg1">
                    <a:lumMod val="65000"/>
                  </a:schemeClr>
                </a:solidFill>
              </a:ln>
            </c:spPr>
          </c:errBars>
          <c:xVal>
            <c:numRef>
              <c:f>'Fig S3'!$AO$88:$AV$88</c:f>
              <c:numCache>
                <c:formatCode>General</c:formatCode>
                <c:ptCount val="8"/>
                <c:pt idx="0">
                  <c:v>-5</c:v>
                </c:pt>
                <c:pt idx="1">
                  <c:v>-3</c:v>
                </c:pt>
                <c:pt idx="2">
                  <c:v>0</c:v>
                </c:pt>
                <c:pt idx="3">
                  <c:v>2</c:v>
                </c:pt>
                <c:pt idx="4">
                  <c:v>4</c:v>
                </c:pt>
                <c:pt idx="5">
                  <c:v>6</c:v>
                </c:pt>
                <c:pt idx="6">
                  <c:v>8</c:v>
                </c:pt>
                <c:pt idx="7">
                  <c:v>11</c:v>
                </c:pt>
              </c:numCache>
            </c:numRef>
          </c:xVal>
          <c:yVal>
            <c:numRef>
              <c:f>'Fig S3'!$AO$95:$AV$95</c:f>
              <c:numCache>
                <c:formatCode>0.00E+00</c:formatCode>
                <c:ptCount val="8"/>
                <c:pt idx="0">
                  <c:v>2426958.1606218736</c:v>
                </c:pt>
                <c:pt idx="1">
                  <c:v>2020677.5649643776</c:v>
                </c:pt>
                <c:pt idx="2">
                  <c:v>2016098.6172789633</c:v>
                </c:pt>
                <c:pt idx="3">
                  <c:v>1766202.6993523357</c:v>
                </c:pt>
                <c:pt idx="4">
                  <c:v>2001074.0750964459</c:v>
                </c:pt>
                <c:pt idx="5">
                  <c:v>1666228.0798358296</c:v>
                </c:pt>
                <c:pt idx="6">
                  <c:v>1506970.0810460411</c:v>
                </c:pt>
                <c:pt idx="7">
                  <c:v>1336742.4796656596</c:v>
                </c:pt>
              </c:numCache>
            </c:numRef>
          </c:yVal>
          <c:smooth val="0"/>
        </c:ser>
        <c:ser>
          <c:idx val="1"/>
          <c:order val="1"/>
          <c:tx>
            <c:strRef>
              <c:f>'Fig S3'!$AM$96</c:f>
              <c:strCache>
                <c:ptCount val="1"/>
                <c:pt idx="0">
                  <c:v>low Rs</c:v>
                </c:pt>
              </c:strCache>
            </c:strRef>
          </c:tx>
          <c:spPr>
            <a:ln w="3175">
              <a:solidFill>
                <a:sysClr val="windowText" lastClr="000000"/>
              </a:solidFill>
            </a:ln>
          </c:spPr>
          <c:marker>
            <c:symbol val="square"/>
            <c:size val="5"/>
            <c:spPr>
              <a:solidFill>
                <a:sysClr val="windowText" lastClr="000000"/>
              </a:solidFill>
              <a:ln w="15875">
                <a:noFill/>
              </a:ln>
            </c:spPr>
          </c:marker>
          <c:errBars>
            <c:errDir val="y"/>
            <c:errBarType val="both"/>
            <c:errValType val="cust"/>
            <c:noEndCap val="0"/>
            <c:plus>
              <c:numRef>
                <c:f>'Fig S3'!$AW$96:$BD$96</c:f>
                <c:numCache>
                  <c:formatCode>General</c:formatCode>
                  <c:ptCount val="8"/>
                  <c:pt idx="0">
                    <c:v>675994.42151432228</c:v>
                  </c:pt>
                  <c:pt idx="1">
                    <c:v>565206.23630289105</c:v>
                  </c:pt>
                  <c:pt idx="2">
                    <c:v>573282.11657850014</c:v>
                  </c:pt>
                  <c:pt idx="3">
                    <c:v>136205.86540196484</c:v>
                  </c:pt>
                  <c:pt idx="4">
                    <c:v>805971.1497039703</c:v>
                  </c:pt>
                  <c:pt idx="5">
                    <c:v>681512.8419689791</c:v>
                  </c:pt>
                  <c:pt idx="6">
                    <c:v>998126.46852126054</c:v>
                  </c:pt>
                  <c:pt idx="7">
                    <c:v>259574.76904368162</c:v>
                  </c:pt>
                </c:numCache>
              </c:numRef>
            </c:plus>
            <c:minus>
              <c:numRef>
                <c:f>'Fig S3'!$AW$96:$BD$96</c:f>
                <c:numCache>
                  <c:formatCode>General</c:formatCode>
                  <c:ptCount val="8"/>
                  <c:pt idx="0">
                    <c:v>675994.42151432228</c:v>
                  </c:pt>
                  <c:pt idx="1">
                    <c:v>565206.23630289105</c:v>
                  </c:pt>
                  <c:pt idx="2">
                    <c:v>573282.11657850014</c:v>
                  </c:pt>
                  <c:pt idx="3">
                    <c:v>136205.86540196484</c:v>
                  </c:pt>
                  <c:pt idx="4">
                    <c:v>805971.1497039703</c:v>
                  </c:pt>
                  <c:pt idx="5">
                    <c:v>681512.8419689791</c:v>
                  </c:pt>
                  <c:pt idx="6">
                    <c:v>998126.46852126054</c:v>
                  </c:pt>
                  <c:pt idx="7">
                    <c:v>259574.76904368162</c:v>
                  </c:pt>
                </c:numCache>
              </c:numRef>
            </c:minus>
          </c:errBars>
          <c:xVal>
            <c:numRef>
              <c:f>'Fig S3'!$AO$88:$AV$88</c:f>
              <c:numCache>
                <c:formatCode>General</c:formatCode>
                <c:ptCount val="8"/>
                <c:pt idx="0">
                  <c:v>-5</c:v>
                </c:pt>
                <c:pt idx="1">
                  <c:v>-3</c:v>
                </c:pt>
                <c:pt idx="2">
                  <c:v>0</c:v>
                </c:pt>
                <c:pt idx="3">
                  <c:v>2</c:v>
                </c:pt>
                <c:pt idx="4">
                  <c:v>4</c:v>
                </c:pt>
                <c:pt idx="5">
                  <c:v>6</c:v>
                </c:pt>
                <c:pt idx="6">
                  <c:v>8</c:v>
                </c:pt>
                <c:pt idx="7">
                  <c:v>11</c:v>
                </c:pt>
              </c:numCache>
            </c:numRef>
          </c:xVal>
          <c:yVal>
            <c:numRef>
              <c:f>'Fig S3'!$AO$96:$AV$96</c:f>
              <c:numCache>
                <c:formatCode>0.00E+00</c:formatCode>
                <c:ptCount val="8"/>
                <c:pt idx="0">
                  <c:v>1020948.6614112901</c:v>
                </c:pt>
                <c:pt idx="1">
                  <c:v>999217.89127865585</c:v>
                </c:pt>
                <c:pt idx="2">
                  <c:v>907003.45420471206</c:v>
                </c:pt>
                <c:pt idx="3">
                  <c:v>414850.43589951843</c:v>
                </c:pt>
                <c:pt idx="4">
                  <c:v>1160901.7403028947</c:v>
                </c:pt>
                <c:pt idx="5">
                  <c:v>931612.68644163583</c:v>
                </c:pt>
                <c:pt idx="6">
                  <c:v>1130937.0239434075</c:v>
                </c:pt>
                <c:pt idx="7">
                  <c:v>455763.42633688141</c:v>
                </c:pt>
              </c:numCache>
            </c:numRef>
          </c:y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373870800"/>
        <c:axId val="373871360"/>
      </c:scatterChart>
      <c:valAx>
        <c:axId val="373870800"/>
        <c:scaling>
          <c:orientation val="minMax"/>
          <c:max val="12"/>
          <c:min val="-11"/>
        </c:scaling>
        <c:delete val="0"/>
        <c:axPos val="b"/>
        <c:numFmt formatCode="General" sourceLinked="1"/>
        <c:majorTickMark val="out"/>
        <c:minorTickMark val="out"/>
        <c:tickLblPos val="none"/>
        <c:crossAx val="373871360"/>
        <c:crosses val="autoZero"/>
        <c:crossBetween val="midCat"/>
        <c:majorUnit val="2"/>
        <c:minorUnit val="1"/>
      </c:valAx>
      <c:valAx>
        <c:axId val="373871360"/>
        <c:scaling>
          <c:logBase val="10"/>
          <c:orientation val="minMax"/>
          <c:max val="8000000"/>
          <c:min val="10000"/>
        </c:scaling>
        <c:delete val="0"/>
        <c:axPos val="l"/>
        <c:numFmt formatCode="0.00E+00" sourceLinked="0"/>
        <c:majorTickMark val="out"/>
        <c:minorTickMark val="none"/>
        <c:tickLblPos val="none"/>
        <c:crossAx val="373870800"/>
        <c:crossesAt val="-11"/>
        <c:crossBetween val="midCat"/>
        <c:majorUnit val="10"/>
      </c:valAx>
      <c:spPr>
        <a:noFill/>
      </c:spPr>
    </c:plotArea>
    <c:plotVisOnly val="1"/>
    <c:dispBlanksAs val="gap"/>
    <c:showDLblsOverMax val="0"/>
  </c:chart>
  <c:spPr>
    <a:noFill/>
    <a:ln>
      <a:noFill/>
    </a:ln>
  </c:spPr>
  <c:externalData r:id="rId1">
    <c:autoUpdate val="0"/>
  </c:externalData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scatterChart>
        <c:scatterStyle val="lineMarker"/>
        <c:varyColors val="0"/>
        <c:ser>
          <c:idx val="0"/>
          <c:order val="0"/>
          <c:tx>
            <c:strRef>
              <c:f>'Fig S3'!$AO$346</c:f>
              <c:strCache>
                <c:ptCount val="1"/>
                <c:pt idx="0">
                  <c:v>high Rs</c:v>
                </c:pt>
              </c:strCache>
            </c:strRef>
          </c:tx>
          <c:spPr>
            <a:ln w="12700">
              <a:solidFill>
                <a:sysClr val="window" lastClr="FFFFFF">
                  <a:lumMod val="65000"/>
                </a:sysClr>
              </a:solidFill>
            </a:ln>
          </c:spPr>
          <c:marker>
            <c:symbol val="x"/>
            <c:size val="5"/>
            <c:spPr>
              <a:noFill/>
              <a:ln>
                <a:solidFill>
                  <a:sysClr val="window" lastClr="FFFFFF">
                    <a:lumMod val="65000"/>
                  </a:sysClr>
                </a:solidFill>
              </a:ln>
            </c:spPr>
          </c:marker>
          <c:errBars>
            <c:errDir val="y"/>
            <c:errBarType val="both"/>
            <c:errValType val="cust"/>
            <c:noEndCap val="0"/>
            <c:plus>
              <c:numRef>
                <c:f>'Fig S3'!$AZ$346:$BH$346</c:f>
                <c:numCache>
                  <c:formatCode>General</c:formatCode>
                  <c:ptCount val="9"/>
                  <c:pt idx="0">
                    <c:v>1.1734434298180656E-2</c:v>
                  </c:pt>
                  <c:pt idx="1">
                    <c:v>3.0440759511081127E-2</c:v>
                  </c:pt>
                  <c:pt idx="2">
                    <c:v>3.4649364543149125E-2</c:v>
                  </c:pt>
                  <c:pt idx="3">
                    <c:v>3.2561710184898882E-2</c:v>
                  </c:pt>
                  <c:pt idx="4">
                    <c:v>3.1485355413635584E-2</c:v>
                  </c:pt>
                  <c:pt idx="5">
                    <c:v>5.4711407399262522E-2</c:v>
                  </c:pt>
                  <c:pt idx="6">
                    <c:v>5.6975137977747031E-2</c:v>
                  </c:pt>
                  <c:pt idx="7">
                    <c:v>5.5086070856630191E-2</c:v>
                  </c:pt>
                  <c:pt idx="8">
                    <c:v>5.5347202779987496E-2</c:v>
                  </c:pt>
                </c:numCache>
              </c:numRef>
            </c:plus>
            <c:minus>
              <c:numRef>
                <c:f>'Fig S3'!$AZ$346:$BH$346</c:f>
                <c:numCache>
                  <c:formatCode>General</c:formatCode>
                  <c:ptCount val="9"/>
                  <c:pt idx="0">
                    <c:v>1.1734434298180656E-2</c:v>
                  </c:pt>
                  <c:pt idx="1">
                    <c:v>3.0440759511081127E-2</c:v>
                  </c:pt>
                  <c:pt idx="2">
                    <c:v>3.4649364543149125E-2</c:v>
                  </c:pt>
                  <c:pt idx="3">
                    <c:v>3.2561710184898882E-2</c:v>
                  </c:pt>
                  <c:pt idx="4">
                    <c:v>3.1485355413635584E-2</c:v>
                  </c:pt>
                  <c:pt idx="5">
                    <c:v>5.4711407399262522E-2</c:v>
                  </c:pt>
                  <c:pt idx="6">
                    <c:v>5.6975137977747031E-2</c:v>
                  </c:pt>
                  <c:pt idx="7">
                    <c:v>5.5086070856630191E-2</c:v>
                  </c:pt>
                  <c:pt idx="8">
                    <c:v>5.5347202779987496E-2</c:v>
                  </c:pt>
                </c:numCache>
              </c:numRef>
            </c:minus>
            <c:spPr>
              <a:ln>
                <a:solidFill>
                  <a:schemeClr val="bg1">
                    <a:lumMod val="65000"/>
                  </a:schemeClr>
                </a:solidFill>
              </a:ln>
            </c:spPr>
          </c:errBars>
          <c:xVal>
            <c:numRef>
              <c:f>'Fig S3'!$AQ$345:$AY$345</c:f>
              <c:numCache>
                <c:formatCode>General</c:formatCode>
                <c:ptCount val="9"/>
                <c:pt idx="0">
                  <c:v>-10</c:v>
                </c:pt>
                <c:pt idx="1">
                  <c:v>-5</c:v>
                </c:pt>
                <c:pt idx="2">
                  <c:v>-3</c:v>
                </c:pt>
                <c:pt idx="3">
                  <c:v>0</c:v>
                </c:pt>
                <c:pt idx="4">
                  <c:v>2</c:v>
                </c:pt>
                <c:pt idx="5">
                  <c:v>4</c:v>
                </c:pt>
                <c:pt idx="6">
                  <c:v>6</c:v>
                </c:pt>
                <c:pt idx="7">
                  <c:v>8</c:v>
                </c:pt>
                <c:pt idx="8">
                  <c:v>11</c:v>
                </c:pt>
              </c:numCache>
            </c:numRef>
          </c:xVal>
          <c:yVal>
            <c:numRef>
              <c:f>'Fig S3'!$AQ$346:$AY$346</c:f>
              <c:numCache>
                <c:formatCode>0.000</c:formatCode>
                <c:ptCount val="9"/>
                <c:pt idx="0">
                  <c:v>0.48022852512997788</c:v>
                </c:pt>
                <c:pt idx="1">
                  <c:v>0.48689906437794084</c:v>
                </c:pt>
                <c:pt idx="2">
                  <c:v>0.5042945527022713</c:v>
                </c:pt>
                <c:pt idx="3">
                  <c:v>0.49002275864911438</c:v>
                </c:pt>
                <c:pt idx="4">
                  <c:v>0.54892764924236248</c:v>
                </c:pt>
                <c:pt idx="5">
                  <c:v>0.50264372069238605</c:v>
                </c:pt>
                <c:pt idx="6">
                  <c:v>0.49345143491544341</c:v>
                </c:pt>
                <c:pt idx="7">
                  <c:v>0.48442101174407348</c:v>
                </c:pt>
                <c:pt idx="8">
                  <c:v>0.49987140847861777</c:v>
                </c:pt>
              </c:numCache>
            </c:numRef>
          </c:yVal>
          <c:smooth val="0"/>
        </c:ser>
        <c:ser>
          <c:idx val="1"/>
          <c:order val="1"/>
          <c:tx>
            <c:strRef>
              <c:f>'Fig S3'!$AO$347</c:f>
              <c:strCache>
                <c:ptCount val="1"/>
                <c:pt idx="0">
                  <c:v>low Rs</c:v>
                </c:pt>
              </c:strCache>
            </c:strRef>
          </c:tx>
          <c:spPr>
            <a:ln w="3175">
              <a:solidFill>
                <a:sysClr val="windowText" lastClr="000000"/>
              </a:solidFill>
            </a:ln>
          </c:spPr>
          <c:marker>
            <c:symbol val="square"/>
            <c:size val="5"/>
            <c:spPr>
              <a:solidFill>
                <a:sysClr val="windowText" lastClr="000000"/>
              </a:solidFill>
              <a:ln w="15875">
                <a:noFill/>
              </a:ln>
            </c:spPr>
          </c:marker>
          <c:errBars>
            <c:errDir val="y"/>
            <c:errBarType val="both"/>
            <c:errValType val="cust"/>
            <c:noEndCap val="0"/>
            <c:plus>
              <c:numRef>
                <c:f>'Fig S3'!$AZ$347:$BH$347</c:f>
                <c:numCache>
                  <c:formatCode>General</c:formatCode>
                  <c:ptCount val="9"/>
                  <c:pt idx="0">
                    <c:v>6.62523383917831E-2</c:v>
                  </c:pt>
                  <c:pt idx="1">
                    <c:v>7.218568810742837E-2</c:v>
                  </c:pt>
                  <c:pt idx="2">
                    <c:v>7.8879229173749274E-2</c:v>
                  </c:pt>
                  <c:pt idx="3">
                    <c:v>6.9218515167524197E-2</c:v>
                  </c:pt>
                  <c:pt idx="4">
                    <c:v>6.6026671035875201E-2</c:v>
                  </c:pt>
                  <c:pt idx="5">
                    <c:v>6.5347919883006825E-2</c:v>
                  </c:pt>
                  <c:pt idx="6">
                    <c:v>7.1791430000956974E-2</c:v>
                  </c:pt>
                  <c:pt idx="7">
                    <c:v>5.8125101375644542E-2</c:v>
                  </c:pt>
                  <c:pt idx="8">
                    <c:v>6.8492279702421818E-2</c:v>
                  </c:pt>
                </c:numCache>
              </c:numRef>
            </c:plus>
            <c:minus>
              <c:numRef>
                <c:f>'Fig S3'!$AZ$347:$BH$347</c:f>
                <c:numCache>
                  <c:formatCode>General</c:formatCode>
                  <c:ptCount val="9"/>
                  <c:pt idx="0">
                    <c:v>6.62523383917831E-2</c:v>
                  </c:pt>
                  <c:pt idx="1">
                    <c:v>7.218568810742837E-2</c:v>
                  </c:pt>
                  <c:pt idx="2">
                    <c:v>7.8879229173749274E-2</c:v>
                  </c:pt>
                  <c:pt idx="3">
                    <c:v>6.9218515167524197E-2</c:v>
                  </c:pt>
                  <c:pt idx="4">
                    <c:v>6.6026671035875201E-2</c:v>
                  </c:pt>
                  <c:pt idx="5">
                    <c:v>6.5347919883006825E-2</c:v>
                  </c:pt>
                  <c:pt idx="6">
                    <c:v>7.1791430000956974E-2</c:v>
                  </c:pt>
                  <c:pt idx="7">
                    <c:v>5.8125101375644542E-2</c:v>
                  </c:pt>
                  <c:pt idx="8">
                    <c:v>6.8492279702421818E-2</c:v>
                  </c:pt>
                </c:numCache>
              </c:numRef>
            </c:minus>
          </c:errBars>
          <c:xVal>
            <c:numRef>
              <c:f>'Fig S3'!$AQ$345:$AY$345</c:f>
              <c:numCache>
                <c:formatCode>General</c:formatCode>
                <c:ptCount val="9"/>
                <c:pt idx="0">
                  <c:v>-10</c:v>
                </c:pt>
                <c:pt idx="1">
                  <c:v>-5</c:v>
                </c:pt>
                <c:pt idx="2">
                  <c:v>-3</c:v>
                </c:pt>
                <c:pt idx="3">
                  <c:v>0</c:v>
                </c:pt>
                <c:pt idx="4">
                  <c:v>2</c:v>
                </c:pt>
                <c:pt idx="5">
                  <c:v>4</c:v>
                </c:pt>
                <c:pt idx="6">
                  <c:v>6</c:v>
                </c:pt>
                <c:pt idx="7">
                  <c:v>8</c:v>
                </c:pt>
                <c:pt idx="8">
                  <c:v>11</c:v>
                </c:pt>
              </c:numCache>
            </c:numRef>
          </c:xVal>
          <c:yVal>
            <c:numRef>
              <c:f>'Fig S3'!$AQ$347:$AY$347</c:f>
              <c:numCache>
                <c:formatCode>0.000</c:formatCode>
                <c:ptCount val="9"/>
                <c:pt idx="0">
                  <c:v>0.5335575435894675</c:v>
                </c:pt>
                <c:pt idx="1">
                  <c:v>0.5351729590508677</c:v>
                </c:pt>
                <c:pt idx="2">
                  <c:v>0.53565922823485757</c:v>
                </c:pt>
                <c:pt idx="3">
                  <c:v>0.48539026292725251</c:v>
                </c:pt>
                <c:pt idx="4">
                  <c:v>0.57788127278585433</c:v>
                </c:pt>
                <c:pt idx="5">
                  <c:v>0.55502599773896621</c:v>
                </c:pt>
                <c:pt idx="6">
                  <c:v>0.52932608995939112</c:v>
                </c:pt>
                <c:pt idx="7">
                  <c:v>0.52546441490318219</c:v>
                </c:pt>
                <c:pt idx="8">
                  <c:v>0.51830231065137033</c:v>
                </c:pt>
              </c:numCache>
            </c:numRef>
          </c:y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280075504"/>
        <c:axId val="280076624"/>
      </c:scatterChart>
      <c:valAx>
        <c:axId val="280075504"/>
        <c:scaling>
          <c:orientation val="minMax"/>
          <c:max val="12"/>
          <c:min val="-11"/>
        </c:scaling>
        <c:delete val="0"/>
        <c:axPos val="b"/>
        <c:numFmt formatCode="General" sourceLinked="1"/>
        <c:majorTickMark val="out"/>
        <c:minorTickMark val="out"/>
        <c:tickLblPos val="none"/>
        <c:crossAx val="280076624"/>
        <c:crosses val="autoZero"/>
        <c:crossBetween val="midCat"/>
        <c:majorUnit val="2"/>
        <c:minorUnit val="1"/>
      </c:valAx>
      <c:valAx>
        <c:axId val="280076624"/>
        <c:scaling>
          <c:orientation val="minMax"/>
          <c:max val="1"/>
          <c:min val="0"/>
        </c:scaling>
        <c:delete val="0"/>
        <c:axPos val="l"/>
        <c:numFmt formatCode="#,##0.0" sourceLinked="0"/>
        <c:majorTickMark val="out"/>
        <c:minorTickMark val="none"/>
        <c:tickLblPos val="nextTo"/>
        <c:txPr>
          <a:bodyPr/>
          <a:lstStyle/>
          <a:p>
            <a:pPr>
              <a:defRPr sz="700"/>
            </a:pPr>
            <a:endParaRPr lang="en-US"/>
          </a:p>
        </c:txPr>
        <c:crossAx val="280075504"/>
        <c:crossesAt val="-11"/>
        <c:crossBetween val="midCat"/>
        <c:majorUnit val="0.2"/>
      </c:valAx>
      <c:spPr>
        <a:noFill/>
      </c:spPr>
    </c:plotArea>
    <c:plotVisOnly val="1"/>
    <c:dispBlanksAs val="gap"/>
    <c:showDLblsOverMax val="0"/>
  </c:chart>
  <c:spPr>
    <a:noFill/>
    <a:ln>
      <a:noFill/>
    </a:ln>
  </c:spPr>
  <c:externalData r:id="rId1">
    <c:autoUpdate val="0"/>
  </c:externalData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scatterChart>
        <c:scatterStyle val="lineMarker"/>
        <c:varyColors val="0"/>
        <c:ser>
          <c:idx val="0"/>
          <c:order val="0"/>
          <c:tx>
            <c:strRef>
              <c:f>'Fig S3'!$AO$348</c:f>
              <c:strCache>
                <c:ptCount val="1"/>
                <c:pt idx="0">
                  <c:v>high Rs</c:v>
                </c:pt>
              </c:strCache>
            </c:strRef>
          </c:tx>
          <c:spPr>
            <a:ln w="12700">
              <a:solidFill>
                <a:sysClr val="window" lastClr="FFFFFF">
                  <a:lumMod val="65000"/>
                </a:sysClr>
              </a:solidFill>
            </a:ln>
          </c:spPr>
          <c:marker>
            <c:symbol val="x"/>
            <c:size val="5"/>
            <c:spPr>
              <a:noFill/>
              <a:ln>
                <a:solidFill>
                  <a:sysClr val="window" lastClr="FFFFFF">
                    <a:lumMod val="65000"/>
                  </a:sysClr>
                </a:solidFill>
              </a:ln>
            </c:spPr>
          </c:marker>
          <c:errBars>
            <c:errDir val="y"/>
            <c:errBarType val="both"/>
            <c:errValType val="cust"/>
            <c:noEndCap val="0"/>
            <c:plus>
              <c:numRef>
                <c:f>'Fig S3'!$AZ$348:$BH$348</c:f>
                <c:numCache>
                  <c:formatCode>General</c:formatCode>
                  <c:ptCount val="9"/>
                  <c:pt idx="0">
                    <c:v>2.8373680097218454E-2</c:v>
                  </c:pt>
                  <c:pt idx="1">
                    <c:v>2.1718503965658643E-2</c:v>
                  </c:pt>
                  <c:pt idx="2">
                    <c:v>4.9162066944156667E-2</c:v>
                  </c:pt>
                  <c:pt idx="3">
                    <c:v>6.3337120479084033E-2</c:v>
                  </c:pt>
                  <c:pt idx="4">
                    <c:v>4.3360046080972783E-2</c:v>
                  </c:pt>
                  <c:pt idx="5">
                    <c:v>4.6038051929999359E-2</c:v>
                  </c:pt>
                  <c:pt idx="6">
                    <c:v>3.0043711494410433E-2</c:v>
                  </c:pt>
                  <c:pt idx="7">
                    <c:v>1.9218197533587344E-2</c:v>
                  </c:pt>
                  <c:pt idx="8">
                    <c:v>9.4663559481541745E-2</c:v>
                  </c:pt>
                </c:numCache>
              </c:numRef>
            </c:plus>
            <c:minus>
              <c:numRef>
                <c:f>'Fig S3'!$AZ$348:$BH$348</c:f>
                <c:numCache>
                  <c:formatCode>General</c:formatCode>
                  <c:ptCount val="9"/>
                  <c:pt idx="0">
                    <c:v>2.8373680097218454E-2</c:v>
                  </c:pt>
                  <c:pt idx="1">
                    <c:v>2.1718503965658643E-2</c:v>
                  </c:pt>
                  <c:pt idx="2">
                    <c:v>4.9162066944156667E-2</c:v>
                  </c:pt>
                  <c:pt idx="3">
                    <c:v>6.3337120479084033E-2</c:v>
                  </c:pt>
                  <c:pt idx="4">
                    <c:v>4.3360046080972783E-2</c:v>
                  </c:pt>
                  <c:pt idx="5">
                    <c:v>4.6038051929999359E-2</c:v>
                  </c:pt>
                  <c:pt idx="6">
                    <c:v>3.0043711494410433E-2</c:v>
                  </c:pt>
                  <c:pt idx="7">
                    <c:v>1.9218197533587344E-2</c:v>
                  </c:pt>
                  <c:pt idx="8">
                    <c:v>9.4663559481541745E-2</c:v>
                  </c:pt>
                </c:numCache>
              </c:numRef>
            </c:minus>
            <c:spPr>
              <a:ln>
                <a:solidFill>
                  <a:schemeClr val="bg1">
                    <a:lumMod val="65000"/>
                  </a:schemeClr>
                </a:solidFill>
              </a:ln>
            </c:spPr>
          </c:errBars>
          <c:xVal>
            <c:numRef>
              <c:f>'Fig S3'!$AQ$345:$AY$345</c:f>
              <c:numCache>
                <c:formatCode>General</c:formatCode>
                <c:ptCount val="9"/>
                <c:pt idx="0">
                  <c:v>-10</c:v>
                </c:pt>
                <c:pt idx="1">
                  <c:v>-5</c:v>
                </c:pt>
                <c:pt idx="2">
                  <c:v>-3</c:v>
                </c:pt>
                <c:pt idx="3">
                  <c:v>0</c:v>
                </c:pt>
                <c:pt idx="4">
                  <c:v>2</c:v>
                </c:pt>
                <c:pt idx="5">
                  <c:v>4</c:v>
                </c:pt>
                <c:pt idx="6">
                  <c:v>6</c:v>
                </c:pt>
                <c:pt idx="7">
                  <c:v>8</c:v>
                </c:pt>
                <c:pt idx="8">
                  <c:v>11</c:v>
                </c:pt>
              </c:numCache>
            </c:numRef>
          </c:xVal>
          <c:yVal>
            <c:numRef>
              <c:f>'Fig S3'!$AQ$348:$AY$348</c:f>
              <c:numCache>
                <c:formatCode>0.000</c:formatCode>
                <c:ptCount val="9"/>
                <c:pt idx="0">
                  <c:v>0.51582362260808379</c:v>
                </c:pt>
                <c:pt idx="1">
                  <c:v>0.51708996834581478</c:v>
                </c:pt>
                <c:pt idx="2">
                  <c:v>0.52182203702782393</c:v>
                </c:pt>
                <c:pt idx="3">
                  <c:v>0.43481733828688751</c:v>
                </c:pt>
                <c:pt idx="4">
                  <c:v>0.50389769899514714</c:v>
                </c:pt>
                <c:pt idx="5">
                  <c:v>0.52960570851904309</c:v>
                </c:pt>
                <c:pt idx="6">
                  <c:v>0.54670994855622923</c:v>
                </c:pt>
                <c:pt idx="7">
                  <c:v>0.51977491257254871</c:v>
                </c:pt>
                <c:pt idx="8">
                  <c:v>0.63018618736910048</c:v>
                </c:pt>
              </c:numCache>
            </c:numRef>
          </c:yVal>
          <c:smooth val="0"/>
        </c:ser>
        <c:ser>
          <c:idx val="1"/>
          <c:order val="1"/>
          <c:tx>
            <c:strRef>
              <c:f>'Fig S3'!$AO$349</c:f>
              <c:strCache>
                <c:ptCount val="1"/>
                <c:pt idx="0">
                  <c:v>low Rs</c:v>
                </c:pt>
              </c:strCache>
            </c:strRef>
          </c:tx>
          <c:spPr>
            <a:ln w="3175">
              <a:solidFill>
                <a:sysClr val="windowText" lastClr="000000"/>
              </a:solidFill>
            </a:ln>
          </c:spPr>
          <c:marker>
            <c:symbol val="square"/>
            <c:size val="5"/>
            <c:spPr>
              <a:solidFill>
                <a:sysClr val="windowText" lastClr="000000"/>
              </a:solidFill>
              <a:ln w="15875">
                <a:noFill/>
              </a:ln>
            </c:spPr>
          </c:marker>
          <c:errBars>
            <c:errDir val="y"/>
            <c:errBarType val="both"/>
            <c:errValType val="cust"/>
            <c:noEndCap val="0"/>
            <c:plus>
              <c:numRef>
                <c:f>'Fig S3'!$AZ$349:$BH$349</c:f>
                <c:numCache>
                  <c:formatCode>General</c:formatCode>
                  <c:ptCount val="9"/>
                  <c:pt idx="0">
                    <c:v>4.2338341620690327E-2</c:v>
                  </c:pt>
                  <c:pt idx="1">
                    <c:v>4.3275398387877258E-2</c:v>
                  </c:pt>
                  <c:pt idx="2">
                    <c:v>5.9069629284624697E-2</c:v>
                  </c:pt>
                  <c:pt idx="3">
                    <c:v>4.2442943533107569E-2</c:v>
                  </c:pt>
                  <c:pt idx="4">
                    <c:v>4.7964109397015842E-2</c:v>
                  </c:pt>
                  <c:pt idx="5">
                    <c:v>0.10587088796409173</c:v>
                  </c:pt>
                  <c:pt idx="6">
                    <c:v>0.12281227562729087</c:v>
                  </c:pt>
                  <c:pt idx="7">
                    <c:v>0.11603302878600739</c:v>
                  </c:pt>
                  <c:pt idx="8">
                    <c:v>0.1245703070986795</c:v>
                  </c:pt>
                </c:numCache>
              </c:numRef>
            </c:plus>
            <c:minus>
              <c:numRef>
                <c:f>'Fig S3'!$AZ$349:$BH$349</c:f>
                <c:numCache>
                  <c:formatCode>General</c:formatCode>
                  <c:ptCount val="9"/>
                  <c:pt idx="0">
                    <c:v>4.2338341620690327E-2</c:v>
                  </c:pt>
                  <c:pt idx="1">
                    <c:v>4.3275398387877258E-2</c:v>
                  </c:pt>
                  <c:pt idx="2">
                    <c:v>5.9069629284624697E-2</c:v>
                  </c:pt>
                  <c:pt idx="3">
                    <c:v>4.2442943533107569E-2</c:v>
                  </c:pt>
                  <c:pt idx="4">
                    <c:v>4.7964109397015842E-2</c:v>
                  </c:pt>
                  <c:pt idx="5">
                    <c:v>0.10587088796409173</c:v>
                  </c:pt>
                  <c:pt idx="6">
                    <c:v>0.12281227562729087</c:v>
                  </c:pt>
                  <c:pt idx="7">
                    <c:v>0.11603302878600739</c:v>
                  </c:pt>
                  <c:pt idx="8">
                    <c:v>0.1245703070986795</c:v>
                  </c:pt>
                </c:numCache>
              </c:numRef>
            </c:minus>
          </c:errBars>
          <c:xVal>
            <c:numRef>
              <c:f>'Fig S3'!$AQ$345:$AY$345</c:f>
              <c:numCache>
                <c:formatCode>General</c:formatCode>
                <c:ptCount val="9"/>
                <c:pt idx="0">
                  <c:v>-10</c:v>
                </c:pt>
                <c:pt idx="1">
                  <c:v>-5</c:v>
                </c:pt>
                <c:pt idx="2">
                  <c:v>-3</c:v>
                </c:pt>
                <c:pt idx="3">
                  <c:v>0</c:v>
                </c:pt>
                <c:pt idx="4">
                  <c:v>2</c:v>
                </c:pt>
                <c:pt idx="5">
                  <c:v>4</c:v>
                </c:pt>
                <c:pt idx="6">
                  <c:v>6</c:v>
                </c:pt>
                <c:pt idx="7">
                  <c:v>8</c:v>
                </c:pt>
                <c:pt idx="8">
                  <c:v>11</c:v>
                </c:pt>
              </c:numCache>
            </c:numRef>
          </c:xVal>
          <c:yVal>
            <c:numRef>
              <c:f>'Fig S3'!$AQ$349:$AY$349</c:f>
              <c:numCache>
                <c:formatCode>0.000</c:formatCode>
                <c:ptCount val="9"/>
                <c:pt idx="0">
                  <c:v>0.59402979595604821</c:v>
                </c:pt>
                <c:pt idx="1">
                  <c:v>0.56928759487915803</c:v>
                </c:pt>
                <c:pt idx="2">
                  <c:v>0.60458736972646965</c:v>
                </c:pt>
                <c:pt idx="3">
                  <c:v>0.55152215361936219</c:v>
                </c:pt>
                <c:pt idx="4">
                  <c:v>0.58382012983805487</c:v>
                </c:pt>
                <c:pt idx="5">
                  <c:v>0.63473188571047401</c:v>
                </c:pt>
                <c:pt idx="6">
                  <c:v>0.72394501001169809</c:v>
                </c:pt>
                <c:pt idx="7">
                  <c:v>0.57148632716239756</c:v>
                </c:pt>
                <c:pt idx="8">
                  <c:v>0.71645982829094879</c:v>
                </c:pt>
              </c:numCache>
            </c:numRef>
          </c:y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280068224"/>
        <c:axId val="280074944"/>
      </c:scatterChart>
      <c:valAx>
        <c:axId val="280068224"/>
        <c:scaling>
          <c:orientation val="minMax"/>
          <c:max val="12"/>
          <c:min val="-11"/>
        </c:scaling>
        <c:delete val="0"/>
        <c:axPos val="b"/>
        <c:numFmt formatCode="General" sourceLinked="1"/>
        <c:majorTickMark val="out"/>
        <c:minorTickMark val="out"/>
        <c:tickLblPos val="none"/>
        <c:crossAx val="280074944"/>
        <c:crosses val="autoZero"/>
        <c:crossBetween val="midCat"/>
        <c:majorUnit val="2"/>
        <c:minorUnit val="1"/>
      </c:valAx>
      <c:valAx>
        <c:axId val="280074944"/>
        <c:scaling>
          <c:orientation val="minMax"/>
          <c:max val="1"/>
          <c:min val="0"/>
        </c:scaling>
        <c:delete val="0"/>
        <c:axPos val="l"/>
        <c:numFmt formatCode="#,##0.00" sourceLinked="0"/>
        <c:majorTickMark val="out"/>
        <c:minorTickMark val="none"/>
        <c:tickLblPos val="none"/>
        <c:crossAx val="280068224"/>
        <c:crossesAt val="-11"/>
        <c:crossBetween val="midCat"/>
        <c:majorUnit val="0.2"/>
      </c:valAx>
      <c:spPr>
        <a:noFill/>
      </c:spPr>
    </c:plotArea>
    <c:plotVisOnly val="1"/>
    <c:dispBlanksAs val="gap"/>
    <c:showDLblsOverMax val="0"/>
  </c:chart>
  <c:spPr>
    <a:noFill/>
    <a:ln>
      <a:noFill/>
    </a:ln>
  </c:spPr>
  <c:externalData r:id="rId1">
    <c:autoUpdate val="0"/>
  </c:externalData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scatterChart>
        <c:scatterStyle val="lineMarker"/>
        <c:varyColors val="0"/>
        <c:ser>
          <c:idx val="0"/>
          <c:order val="0"/>
          <c:tx>
            <c:strRef>
              <c:f>'Fig S3'!$AO$350</c:f>
              <c:strCache>
                <c:ptCount val="1"/>
                <c:pt idx="0">
                  <c:v>high Rs</c:v>
                </c:pt>
              </c:strCache>
            </c:strRef>
          </c:tx>
          <c:spPr>
            <a:ln w="12700">
              <a:solidFill>
                <a:sysClr val="window" lastClr="FFFFFF">
                  <a:lumMod val="65000"/>
                </a:sysClr>
              </a:solidFill>
            </a:ln>
          </c:spPr>
          <c:marker>
            <c:symbol val="x"/>
            <c:size val="5"/>
            <c:spPr>
              <a:noFill/>
              <a:ln>
                <a:solidFill>
                  <a:sysClr val="window" lastClr="FFFFFF">
                    <a:lumMod val="65000"/>
                  </a:sysClr>
                </a:solidFill>
              </a:ln>
            </c:spPr>
          </c:marker>
          <c:errBars>
            <c:errDir val="y"/>
            <c:errBarType val="both"/>
            <c:errValType val="cust"/>
            <c:noEndCap val="0"/>
            <c:plus>
              <c:numRef>
                <c:f>'Fig S3'!$AZ$350:$BH$350</c:f>
                <c:numCache>
                  <c:formatCode>General</c:formatCode>
                  <c:ptCount val="9"/>
                  <c:pt idx="0">
                    <c:v>5.8832712633003624E-2</c:v>
                  </c:pt>
                  <c:pt idx="1">
                    <c:v>3.7030450441986322E-2</c:v>
                  </c:pt>
                  <c:pt idx="2">
                    <c:v>3.267268495049773E-2</c:v>
                  </c:pt>
                  <c:pt idx="3">
                    <c:v>4.9739064545826855E-2</c:v>
                  </c:pt>
                  <c:pt idx="4">
                    <c:v>4.5642310760295381E-2</c:v>
                  </c:pt>
                  <c:pt idx="5">
                    <c:v>4.8203230805764156E-2</c:v>
                  </c:pt>
                  <c:pt idx="6">
                    <c:v>0.15879273612408934</c:v>
                  </c:pt>
                  <c:pt idx="7">
                    <c:v>0.1450433213928505</c:v>
                  </c:pt>
                  <c:pt idx="8">
                    <c:v>0.13683416902543685</c:v>
                  </c:pt>
                </c:numCache>
              </c:numRef>
            </c:plus>
            <c:minus>
              <c:numRef>
                <c:f>'Fig S3'!$AZ$350:$BH$350</c:f>
                <c:numCache>
                  <c:formatCode>General</c:formatCode>
                  <c:ptCount val="9"/>
                  <c:pt idx="0">
                    <c:v>5.8832712633003624E-2</c:v>
                  </c:pt>
                  <c:pt idx="1">
                    <c:v>3.7030450441986322E-2</c:v>
                  </c:pt>
                  <c:pt idx="2">
                    <c:v>3.267268495049773E-2</c:v>
                  </c:pt>
                  <c:pt idx="3">
                    <c:v>4.9739064545826855E-2</c:v>
                  </c:pt>
                  <c:pt idx="4">
                    <c:v>4.5642310760295381E-2</c:v>
                  </c:pt>
                  <c:pt idx="5">
                    <c:v>4.8203230805764156E-2</c:v>
                  </c:pt>
                  <c:pt idx="6">
                    <c:v>0.15879273612408934</c:v>
                  </c:pt>
                  <c:pt idx="7">
                    <c:v>0.1450433213928505</c:v>
                  </c:pt>
                  <c:pt idx="8">
                    <c:v>0.13683416902543685</c:v>
                  </c:pt>
                </c:numCache>
              </c:numRef>
            </c:minus>
            <c:spPr>
              <a:ln>
                <a:solidFill>
                  <a:schemeClr val="bg1">
                    <a:lumMod val="65000"/>
                  </a:schemeClr>
                </a:solidFill>
              </a:ln>
            </c:spPr>
          </c:errBars>
          <c:xVal>
            <c:numRef>
              <c:f>'Fig S3'!$AQ$345:$AY$345</c:f>
              <c:numCache>
                <c:formatCode>General</c:formatCode>
                <c:ptCount val="9"/>
                <c:pt idx="0">
                  <c:v>-10</c:v>
                </c:pt>
                <c:pt idx="1">
                  <c:v>-5</c:v>
                </c:pt>
                <c:pt idx="2">
                  <c:v>-3</c:v>
                </c:pt>
                <c:pt idx="3">
                  <c:v>0</c:v>
                </c:pt>
                <c:pt idx="4">
                  <c:v>2</c:v>
                </c:pt>
                <c:pt idx="5">
                  <c:v>4</c:v>
                </c:pt>
                <c:pt idx="6">
                  <c:v>6</c:v>
                </c:pt>
                <c:pt idx="7">
                  <c:v>8</c:v>
                </c:pt>
                <c:pt idx="8">
                  <c:v>11</c:v>
                </c:pt>
              </c:numCache>
            </c:numRef>
          </c:xVal>
          <c:yVal>
            <c:numRef>
              <c:f>'Fig S3'!$AQ$350:$AY$350</c:f>
              <c:numCache>
                <c:formatCode>0.000</c:formatCode>
                <c:ptCount val="9"/>
                <c:pt idx="0">
                  <c:v>0.44962679171308811</c:v>
                </c:pt>
                <c:pt idx="1">
                  <c:v>0.45420699925639985</c:v>
                </c:pt>
                <c:pt idx="2">
                  <c:v>0.49876992160749634</c:v>
                </c:pt>
                <c:pt idx="3">
                  <c:v>0.43637502189785782</c:v>
                </c:pt>
                <c:pt idx="4">
                  <c:v>0.40470090144228782</c:v>
                </c:pt>
                <c:pt idx="5">
                  <c:v>0.48031375981636754</c:v>
                </c:pt>
                <c:pt idx="6">
                  <c:v>0.51080499524907552</c:v>
                </c:pt>
                <c:pt idx="7">
                  <c:v>0.51745202612916574</c:v>
                </c:pt>
                <c:pt idx="8">
                  <c:v>0.51121479070113951</c:v>
                </c:pt>
              </c:numCache>
            </c:numRef>
          </c:yVal>
          <c:smooth val="0"/>
        </c:ser>
        <c:ser>
          <c:idx val="1"/>
          <c:order val="1"/>
          <c:tx>
            <c:strRef>
              <c:f>'Fig S3'!$AO$351</c:f>
              <c:strCache>
                <c:ptCount val="1"/>
                <c:pt idx="0">
                  <c:v>low Rs</c:v>
                </c:pt>
              </c:strCache>
            </c:strRef>
          </c:tx>
          <c:spPr>
            <a:ln w="3175">
              <a:solidFill>
                <a:sysClr val="windowText" lastClr="000000"/>
              </a:solidFill>
            </a:ln>
          </c:spPr>
          <c:marker>
            <c:symbol val="square"/>
            <c:size val="5"/>
            <c:spPr>
              <a:solidFill>
                <a:sysClr val="windowText" lastClr="000000"/>
              </a:solidFill>
              <a:ln w="15875">
                <a:noFill/>
              </a:ln>
            </c:spPr>
          </c:marker>
          <c:errBars>
            <c:errDir val="y"/>
            <c:errBarType val="both"/>
            <c:errValType val="cust"/>
            <c:noEndCap val="0"/>
            <c:plus>
              <c:numRef>
                <c:f>'Fig S3'!$AZ$351:$BH$351</c:f>
                <c:numCache>
                  <c:formatCode>General</c:formatCode>
                  <c:ptCount val="9"/>
                  <c:pt idx="0">
                    <c:v>8.241769216240917E-2</c:v>
                  </c:pt>
                  <c:pt idx="1">
                    <c:v>6.2833203063113616E-2</c:v>
                  </c:pt>
                  <c:pt idx="2">
                    <c:v>6.0134420131611958E-2</c:v>
                  </c:pt>
                  <c:pt idx="3">
                    <c:v>0.11372615858681263</c:v>
                  </c:pt>
                  <c:pt idx="4">
                    <c:v>6.7316501109764615E-2</c:v>
                  </c:pt>
                  <c:pt idx="5">
                    <c:v>6.8097524761294909E-2</c:v>
                  </c:pt>
                  <c:pt idx="6">
                    <c:v>6.1040122618970273E-2</c:v>
                  </c:pt>
                  <c:pt idx="7">
                    <c:v>0.10748246466769794</c:v>
                  </c:pt>
                  <c:pt idx="8">
                    <c:v>9.5987482102128152E-2</c:v>
                  </c:pt>
                </c:numCache>
              </c:numRef>
            </c:plus>
            <c:minus>
              <c:numRef>
                <c:f>'Fig S3'!$AZ$351:$BH$351</c:f>
                <c:numCache>
                  <c:formatCode>General</c:formatCode>
                  <c:ptCount val="9"/>
                  <c:pt idx="0">
                    <c:v>8.241769216240917E-2</c:v>
                  </c:pt>
                  <c:pt idx="1">
                    <c:v>6.2833203063113616E-2</c:v>
                  </c:pt>
                  <c:pt idx="2">
                    <c:v>6.0134420131611958E-2</c:v>
                  </c:pt>
                  <c:pt idx="3">
                    <c:v>0.11372615858681263</c:v>
                  </c:pt>
                  <c:pt idx="4">
                    <c:v>6.7316501109764615E-2</c:v>
                  </c:pt>
                  <c:pt idx="5">
                    <c:v>6.8097524761294909E-2</c:v>
                  </c:pt>
                  <c:pt idx="6">
                    <c:v>6.1040122618970273E-2</c:v>
                  </c:pt>
                  <c:pt idx="7">
                    <c:v>0.10748246466769794</c:v>
                  </c:pt>
                  <c:pt idx="8">
                    <c:v>9.5987482102128152E-2</c:v>
                  </c:pt>
                </c:numCache>
              </c:numRef>
            </c:minus>
          </c:errBars>
          <c:xVal>
            <c:numRef>
              <c:f>'Fig S3'!$AQ$345:$AY$345</c:f>
              <c:numCache>
                <c:formatCode>General</c:formatCode>
                <c:ptCount val="9"/>
                <c:pt idx="0">
                  <c:v>-10</c:v>
                </c:pt>
                <c:pt idx="1">
                  <c:v>-5</c:v>
                </c:pt>
                <c:pt idx="2">
                  <c:v>-3</c:v>
                </c:pt>
                <c:pt idx="3">
                  <c:v>0</c:v>
                </c:pt>
                <c:pt idx="4">
                  <c:v>2</c:v>
                </c:pt>
                <c:pt idx="5">
                  <c:v>4</c:v>
                </c:pt>
                <c:pt idx="6">
                  <c:v>6</c:v>
                </c:pt>
                <c:pt idx="7">
                  <c:v>8</c:v>
                </c:pt>
                <c:pt idx="8">
                  <c:v>11</c:v>
                </c:pt>
              </c:numCache>
            </c:numRef>
          </c:xVal>
          <c:yVal>
            <c:numRef>
              <c:f>'Fig S3'!$AQ$351:$AY$351</c:f>
              <c:numCache>
                <c:formatCode>0.000</c:formatCode>
                <c:ptCount val="9"/>
                <c:pt idx="0">
                  <c:v>0.39967841488993772</c:v>
                </c:pt>
                <c:pt idx="1">
                  <c:v>0.53206714083582907</c:v>
                </c:pt>
                <c:pt idx="2">
                  <c:v>0.57518578152335365</c:v>
                </c:pt>
                <c:pt idx="3">
                  <c:v>0.4853213662666046</c:v>
                </c:pt>
                <c:pt idx="4">
                  <c:v>0.5574326457133999</c:v>
                </c:pt>
                <c:pt idx="5">
                  <c:v>0.61232053549925369</c:v>
                </c:pt>
                <c:pt idx="6">
                  <c:v>0.60269831834877174</c:v>
                </c:pt>
                <c:pt idx="7">
                  <c:v>0.66579800287207092</c:v>
                </c:pt>
                <c:pt idx="8">
                  <c:v>0.68319868637663972</c:v>
                </c:pt>
              </c:numCache>
            </c:numRef>
          </c:y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280069904"/>
        <c:axId val="280070464"/>
      </c:scatterChart>
      <c:valAx>
        <c:axId val="280069904"/>
        <c:scaling>
          <c:orientation val="minMax"/>
          <c:max val="12"/>
          <c:min val="-11"/>
        </c:scaling>
        <c:delete val="0"/>
        <c:axPos val="b"/>
        <c:numFmt formatCode="General" sourceLinked="1"/>
        <c:majorTickMark val="out"/>
        <c:minorTickMark val="out"/>
        <c:tickLblPos val="none"/>
        <c:crossAx val="280070464"/>
        <c:crosses val="autoZero"/>
        <c:crossBetween val="midCat"/>
        <c:majorUnit val="2"/>
        <c:minorUnit val="1"/>
      </c:valAx>
      <c:valAx>
        <c:axId val="280070464"/>
        <c:scaling>
          <c:orientation val="minMax"/>
          <c:max val="1"/>
          <c:min val="0"/>
        </c:scaling>
        <c:delete val="0"/>
        <c:axPos val="l"/>
        <c:numFmt formatCode="#,##0.00" sourceLinked="0"/>
        <c:majorTickMark val="out"/>
        <c:minorTickMark val="none"/>
        <c:tickLblPos val="none"/>
        <c:crossAx val="280069904"/>
        <c:crossesAt val="-11"/>
        <c:crossBetween val="midCat"/>
        <c:majorUnit val="0.2"/>
      </c:valAx>
      <c:spPr>
        <a:noFill/>
      </c:spPr>
    </c:plotArea>
    <c:plotVisOnly val="1"/>
    <c:dispBlanksAs val="gap"/>
    <c:showDLblsOverMax val="0"/>
  </c:chart>
  <c:spPr>
    <a:noFill/>
    <a:ln>
      <a:noFill/>
    </a:ln>
  </c:spPr>
  <c:externalData r:id="rId1">
    <c:autoUpdate val="0"/>
  </c:externalData>
</c:chartSpace>
</file>

<file path=ppt/charts/chart1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scatterChart>
        <c:scatterStyle val="lineMarker"/>
        <c:varyColors val="0"/>
        <c:ser>
          <c:idx val="0"/>
          <c:order val="0"/>
          <c:tx>
            <c:strRef>
              <c:f>'Fig S3'!$AO$352</c:f>
              <c:strCache>
                <c:ptCount val="1"/>
                <c:pt idx="0">
                  <c:v>high Rs</c:v>
                </c:pt>
              </c:strCache>
            </c:strRef>
          </c:tx>
          <c:spPr>
            <a:ln w="12700">
              <a:solidFill>
                <a:sysClr val="window" lastClr="FFFFFF">
                  <a:lumMod val="65000"/>
                </a:sysClr>
              </a:solidFill>
            </a:ln>
          </c:spPr>
          <c:marker>
            <c:symbol val="x"/>
            <c:size val="5"/>
            <c:spPr>
              <a:noFill/>
              <a:ln>
                <a:solidFill>
                  <a:sysClr val="window" lastClr="FFFFFF">
                    <a:lumMod val="65000"/>
                  </a:sysClr>
                </a:solidFill>
              </a:ln>
            </c:spPr>
          </c:marker>
          <c:errBars>
            <c:errDir val="y"/>
            <c:errBarType val="both"/>
            <c:errValType val="cust"/>
            <c:noEndCap val="0"/>
            <c:plus>
              <c:numRef>
                <c:f>'Fig S3'!$AZ$352:$BH$352</c:f>
                <c:numCache>
                  <c:formatCode>General</c:formatCode>
                  <c:ptCount val="9"/>
                  <c:pt idx="0">
                    <c:v>5.0233660759637082E-2</c:v>
                  </c:pt>
                  <c:pt idx="1">
                    <c:v>4.6355481148463558E-2</c:v>
                  </c:pt>
                  <c:pt idx="2">
                    <c:v>9.9476743359629111E-2</c:v>
                  </c:pt>
                  <c:pt idx="3">
                    <c:v>3.2995354317759941E-2</c:v>
                  </c:pt>
                  <c:pt idx="4">
                    <c:v>0.1345382828881693</c:v>
                  </c:pt>
                  <c:pt idx="5">
                    <c:v>0.13959487530247996</c:v>
                  </c:pt>
                  <c:pt idx="6">
                    <c:v>0.15132132336717505</c:v>
                  </c:pt>
                  <c:pt idx="7">
                    <c:v>0.17655007775444448</c:v>
                  </c:pt>
                  <c:pt idx="8">
                    <c:v>0.15870165973013592</c:v>
                  </c:pt>
                </c:numCache>
              </c:numRef>
            </c:plus>
            <c:minus>
              <c:numRef>
                <c:f>'Fig S3'!$AZ$352:$BH$352</c:f>
                <c:numCache>
                  <c:formatCode>General</c:formatCode>
                  <c:ptCount val="9"/>
                  <c:pt idx="0">
                    <c:v>5.0233660759637082E-2</c:v>
                  </c:pt>
                  <c:pt idx="1">
                    <c:v>4.6355481148463558E-2</c:v>
                  </c:pt>
                  <c:pt idx="2">
                    <c:v>9.9476743359629111E-2</c:v>
                  </c:pt>
                  <c:pt idx="3">
                    <c:v>3.2995354317759941E-2</c:v>
                  </c:pt>
                  <c:pt idx="4">
                    <c:v>0.1345382828881693</c:v>
                  </c:pt>
                  <c:pt idx="5">
                    <c:v>0.13959487530247996</c:v>
                  </c:pt>
                  <c:pt idx="6">
                    <c:v>0.15132132336717505</c:v>
                  </c:pt>
                  <c:pt idx="7">
                    <c:v>0.17655007775444448</c:v>
                  </c:pt>
                  <c:pt idx="8">
                    <c:v>0.15870165973013592</c:v>
                  </c:pt>
                </c:numCache>
              </c:numRef>
            </c:minus>
            <c:spPr>
              <a:ln>
                <a:solidFill>
                  <a:schemeClr val="bg1">
                    <a:lumMod val="65000"/>
                  </a:schemeClr>
                </a:solidFill>
              </a:ln>
            </c:spPr>
          </c:errBars>
          <c:xVal>
            <c:numRef>
              <c:f>'Fig S3'!$AQ$345:$AY$345</c:f>
              <c:numCache>
                <c:formatCode>General</c:formatCode>
                <c:ptCount val="9"/>
                <c:pt idx="0">
                  <c:v>-10</c:v>
                </c:pt>
                <c:pt idx="1">
                  <c:v>-5</c:v>
                </c:pt>
                <c:pt idx="2">
                  <c:v>-3</c:v>
                </c:pt>
                <c:pt idx="3">
                  <c:v>0</c:v>
                </c:pt>
                <c:pt idx="4">
                  <c:v>2</c:v>
                </c:pt>
                <c:pt idx="5">
                  <c:v>4</c:v>
                </c:pt>
                <c:pt idx="6">
                  <c:v>6</c:v>
                </c:pt>
                <c:pt idx="7">
                  <c:v>8</c:v>
                </c:pt>
                <c:pt idx="8">
                  <c:v>11</c:v>
                </c:pt>
              </c:numCache>
            </c:numRef>
          </c:xVal>
          <c:yVal>
            <c:numRef>
              <c:f>'Fig S3'!$AQ$352:$AY$352</c:f>
              <c:numCache>
                <c:formatCode>0.000</c:formatCode>
                <c:ptCount val="9"/>
                <c:pt idx="0">
                  <c:v>0.47974684665567563</c:v>
                </c:pt>
                <c:pt idx="1">
                  <c:v>0.46044370671737217</c:v>
                </c:pt>
                <c:pt idx="2">
                  <c:v>0.65232483044032763</c:v>
                </c:pt>
                <c:pt idx="3">
                  <c:v>0.47117195125080802</c:v>
                </c:pt>
                <c:pt idx="4">
                  <c:v>0.53933350917443179</c:v>
                </c:pt>
                <c:pt idx="5">
                  <c:v>0.78564322938770981</c:v>
                </c:pt>
                <c:pt idx="6">
                  <c:v>0.75580411202156572</c:v>
                </c:pt>
                <c:pt idx="7">
                  <c:v>0.72061041163639084</c:v>
                </c:pt>
                <c:pt idx="8">
                  <c:v>0.74695802352479146</c:v>
                </c:pt>
              </c:numCache>
            </c:numRef>
          </c:yVal>
          <c:smooth val="0"/>
        </c:ser>
        <c:ser>
          <c:idx val="1"/>
          <c:order val="1"/>
          <c:tx>
            <c:strRef>
              <c:f>'Fig S3'!$AO$353</c:f>
              <c:strCache>
                <c:ptCount val="1"/>
                <c:pt idx="0">
                  <c:v>low Rs</c:v>
                </c:pt>
              </c:strCache>
            </c:strRef>
          </c:tx>
          <c:spPr>
            <a:ln w="3175">
              <a:solidFill>
                <a:sysClr val="windowText" lastClr="000000"/>
              </a:solidFill>
            </a:ln>
          </c:spPr>
          <c:marker>
            <c:symbol val="square"/>
            <c:size val="5"/>
            <c:spPr>
              <a:solidFill>
                <a:sysClr val="windowText" lastClr="000000"/>
              </a:solidFill>
              <a:ln w="15875">
                <a:noFill/>
              </a:ln>
            </c:spPr>
          </c:marker>
          <c:errBars>
            <c:errDir val="y"/>
            <c:errBarType val="both"/>
            <c:errValType val="cust"/>
            <c:noEndCap val="0"/>
            <c:plus>
              <c:numRef>
                <c:f>'Fig S3'!$AZ$353:$BH$353</c:f>
                <c:numCache>
                  <c:formatCode>General</c:formatCode>
                  <c:ptCount val="9"/>
                  <c:pt idx="0">
                    <c:v>5.1156125189531304E-2</c:v>
                  </c:pt>
                  <c:pt idx="1">
                    <c:v>4.3340215008592302E-2</c:v>
                  </c:pt>
                  <c:pt idx="2">
                    <c:v>5.1428471903488912E-2</c:v>
                  </c:pt>
                  <c:pt idx="3">
                    <c:v>8.0037084651211912E-2</c:v>
                  </c:pt>
                  <c:pt idx="4">
                    <c:v>5.0969515639079234E-2</c:v>
                  </c:pt>
                  <c:pt idx="5">
                    <c:v>0.11661593011649336</c:v>
                  </c:pt>
                  <c:pt idx="6">
                    <c:v>0.12680758402308631</c:v>
                  </c:pt>
                  <c:pt idx="7">
                    <c:v>0.14933045105467968</c:v>
                  </c:pt>
                  <c:pt idx="8">
                    <c:v>0.18251891239026466</c:v>
                  </c:pt>
                </c:numCache>
              </c:numRef>
            </c:plus>
            <c:minus>
              <c:numRef>
                <c:f>'Fig S3'!$AZ$353:$BH$353</c:f>
                <c:numCache>
                  <c:formatCode>General</c:formatCode>
                  <c:ptCount val="9"/>
                  <c:pt idx="0">
                    <c:v>5.1156125189531304E-2</c:v>
                  </c:pt>
                  <c:pt idx="1">
                    <c:v>4.3340215008592302E-2</c:v>
                  </c:pt>
                  <c:pt idx="2">
                    <c:v>5.1428471903488912E-2</c:v>
                  </c:pt>
                  <c:pt idx="3">
                    <c:v>8.0037084651211912E-2</c:v>
                  </c:pt>
                  <c:pt idx="4">
                    <c:v>5.0969515639079234E-2</c:v>
                  </c:pt>
                  <c:pt idx="5">
                    <c:v>0.11661593011649336</c:v>
                  </c:pt>
                  <c:pt idx="6">
                    <c:v>0.12680758402308631</c:v>
                  </c:pt>
                  <c:pt idx="7">
                    <c:v>0.14933045105467968</c:v>
                  </c:pt>
                  <c:pt idx="8">
                    <c:v>0.18251891239026466</c:v>
                  </c:pt>
                </c:numCache>
              </c:numRef>
            </c:minus>
          </c:errBars>
          <c:xVal>
            <c:numRef>
              <c:f>'Fig S3'!$AQ$345:$AY$345</c:f>
              <c:numCache>
                <c:formatCode>General</c:formatCode>
                <c:ptCount val="9"/>
                <c:pt idx="0">
                  <c:v>-10</c:v>
                </c:pt>
                <c:pt idx="1">
                  <c:v>-5</c:v>
                </c:pt>
                <c:pt idx="2">
                  <c:v>-3</c:v>
                </c:pt>
                <c:pt idx="3">
                  <c:v>0</c:v>
                </c:pt>
                <c:pt idx="4">
                  <c:v>2</c:v>
                </c:pt>
                <c:pt idx="5">
                  <c:v>4</c:v>
                </c:pt>
                <c:pt idx="6">
                  <c:v>6</c:v>
                </c:pt>
                <c:pt idx="7">
                  <c:v>8</c:v>
                </c:pt>
                <c:pt idx="8">
                  <c:v>11</c:v>
                </c:pt>
              </c:numCache>
            </c:numRef>
          </c:xVal>
          <c:yVal>
            <c:numRef>
              <c:f>'Fig S3'!$AQ$353:$AY$353</c:f>
              <c:numCache>
                <c:formatCode>0.000</c:formatCode>
                <c:ptCount val="9"/>
                <c:pt idx="0">
                  <c:v>0.58194319362101044</c:v>
                </c:pt>
                <c:pt idx="1">
                  <c:v>0.56890965194503862</c:v>
                </c:pt>
                <c:pt idx="2">
                  <c:v>0.55992271887990441</c:v>
                </c:pt>
                <c:pt idx="3">
                  <c:v>0.58174570159568173</c:v>
                </c:pt>
                <c:pt idx="4">
                  <c:v>0.47413116394440935</c:v>
                </c:pt>
                <c:pt idx="5">
                  <c:v>0.81077287013084176</c:v>
                </c:pt>
                <c:pt idx="6">
                  <c:v>0.79334821979519199</c:v>
                </c:pt>
                <c:pt idx="7">
                  <c:v>0.75730467537734936</c:v>
                </c:pt>
                <c:pt idx="8">
                  <c:v>0.70225818884488755</c:v>
                </c:pt>
              </c:numCache>
            </c:numRef>
          </c:y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280069344"/>
        <c:axId val="280077744"/>
      </c:scatterChart>
      <c:valAx>
        <c:axId val="280069344"/>
        <c:scaling>
          <c:orientation val="minMax"/>
          <c:max val="12"/>
          <c:min val="-11"/>
        </c:scaling>
        <c:delete val="0"/>
        <c:axPos val="b"/>
        <c:numFmt formatCode="General" sourceLinked="1"/>
        <c:majorTickMark val="out"/>
        <c:minorTickMark val="out"/>
        <c:tickLblPos val="none"/>
        <c:crossAx val="280077744"/>
        <c:crosses val="autoZero"/>
        <c:crossBetween val="midCat"/>
        <c:majorUnit val="2"/>
        <c:minorUnit val="1"/>
      </c:valAx>
      <c:valAx>
        <c:axId val="280077744"/>
        <c:scaling>
          <c:orientation val="minMax"/>
          <c:max val="1"/>
          <c:min val="0"/>
        </c:scaling>
        <c:delete val="0"/>
        <c:axPos val="l"/>
        <c:numFmt formatCode="#,##0.00" sourceLinked="0"/>
        <c:majorTickMark val="out"/>
        <c:minorTickMark val="none"/>
        <c:tickLblPos val="none"/>
        <c:crossAx val="280069344"/>
        <c:crossesAt val="-11"/>
        <c:crossBetween val="midCat"/>
        <c:majorUnit val="0.2"/>
      </c:valAx>
      <c:spPr>
        <a:noFill/>
      </c:spPr>
    </c:plotArea>
    <c:plotVisOnly val="1"/>
    <c:dispBlanksAs val="gap"/>
    <c:showDLblsOverMax val="0"/>
  </c:chart>
  <c:spPr>
    <a:noFill/>
    <a:ln>
      <a:noFill/>
    </a:ln>
  </c:spPr>
  <c:externalData r:id="rId1">
    <c:autoUpdate val="0"/>
  </c:externalData>
</c:chartSpace>
</file>

<file path=ppt/charts/chart1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scatterChart>
        <c:scatterStyle val="lineMarker"/>
        <c:varyColors val="0"/>
        <c:ser>
          <c:idx val="0"/>
          <c:order val="0"/>
          <c:tx>
            <c:strRef>
              <c:f>'Fig S3'!$AK$196</c:f>
              <c:strCache>
                <c:ptCount val="1"/>
                <c:pt idx="0">
                  <c:v>high Rs</c:v>
                </c:pt>
              </c:strCache>
            </c:strRef>
          </c:tx>
          <c:spPr>
            <a:ln w="28575">
              <a:noFill/>
            </a:ln>
          </c:spPr>
          <c:marker>
            <c:symbol val="x"/>
            <c:size val="5"/>
            <c:spPr>
              <a:noFill/>
              <a:ln>
                <a:solidFill>
                  <a:srgbClr val="C0C0C0"/>
                </a:solidFill>
              </a:ln>
            </c:spPr>
          </c:marker>
          <c:trendline>
            <c:spPr>
              <a:ln>
                <a:solidFill>
                  <a:srgbClr val="C0C0C0"/>
                </a:solidFill>
              </a:ln>
            </c:spPr>
            <c:trendlineType val="linear"/>
            <c:dispRSqr val="0"/>
            <c:dispEq val="0"/>
          </c:trendline>
          <c:errBars>
            <c:errDir val="y"/>
            <c:errBarType val="both"/>
            <c:errValType val="cust"/>
            <c:noEndCap val="0"/>
            <c:plus>
              <c:numRef>
                <c:f>'Fig S3'!$AX$198:$BB$198</c:f>
                <c:numCache>
                  <c:formatCode>General</c:formatCode>
                  <c:ptCount val="5"/>
                  <c:pt idx="0">
                    <c:v>0.47827597317805082</c:v>
                  </c:pt>
                  <c:pt idx="1">
                    <c:v>0.46877340654808269</c:v>
                  </c:pt>
                  <c:pt idx="2">
                    <c:v>0.38641755064670402</c:v>
                  </c:pt>
                  <c:pt idx="3">
                    <c:v>0.34475197674490626</c:v>
                  </c:pt>
                  <c:pt idx="4">
                    <c:v>0.59959022621367608</c:v>
                  </c:pt>
                </c:numCache>
              </c:numRef>
            </c:plus>
            <c:minus>
              <c:numRef>
                <c:f>'Fig S3'!$AX$198:$BB$198</c:f>
                <c:numCache>
                  <c:formatCode>General</c:formatCode>
                  <c:ptCount val="5"/>
                  <c:pt idx="0">
                    <c:v>0.47827597317805082</c:v>
                  </c:pt>
                  <c:pt idx="1">
                    <c:v>0.46877340654808269</c:v>
                  </c:pt>
                  <c:pt idx="2">
                    <c:v>0.38641755064670402</c:v>
                  </c:pt>
                  <c:pt idx="3">
                    <c:v>0.34475197674490626</c:v>
                  </c:pt>
                  <c:pt idx="4">
                    <c:v>0.59959022621367608</c:v>
                  </c:pt>
                </c:numCache>
              </c:numRef>
            </c:minus>
            <c:spPr>
              <a:ln>
                <a:solidFill>
                  <a:prstClr val="white">
                    <a:lumMod val="65000"/>
                  </a:prstClr>
                </a:solidFill>
              </a:ln>
            </c:spPr>
          </c:errBars>
          <c:xVal>
            <c:numRef>
              <c:f>'Fig S3'!$AP$191:$AT$191</c:f>
              <c:numCache>
                <c:formatCode>General</c:formatCode>
                <c:ptCount val="5"/>
                <c:pt idx="0">
                  <c:v>2</c:v>
                </c:pt>
                <c:pt idx="1">
                  <c:v>4</c:v>
                </c:pt>
                <c:pt idx="2">
                  <c:v>6</c:v>
                </c:pt>
                <c:pt idx="3">
                  <c:v>8</c:v>
                </c:pt>
                <c:pt idx="4">
                  <c:v>11</c:v>
                </c:pt>
              </c:numCache>
            </c:numRef>
          </c:xVal>
          <c:yVal>
            <c:numRef>
              <c:f>'Fig S3'!$AP$198:$AT$198</c:f>
              <c:numCache>
                <c:formatCode>0.000</c:formatCode>
                <c:ptCount val="5"/>
                <c:pt idx="0">
                  <c:v>1.7455829675106354</c:v>
                </c:pt>
                <c:pt idx="1">
                  <c:v>2.4429142830047255</c:v>
                </c:pt>
                <c:pt idx="2">
                  <c:v>1.3887064534861153</c:v>
                </c:pt>
                <c:pt idx="3">
                  <c:v>1.2356447560007302</c:v>
                </c:pt>
                <c:pt idx="4">
                  <c:v>1.3755790375305166</c:v>
                </c:pt>
              </c:numCache>
            </c:numRef>
          </c:yVal>
          <c:smooth val="0"/>
        </c:ser>
        <c:ser>
          <c:idx val="1"/>
          <c:order val="1"/>
          <c:tx>
            <c:strRef>
              <c:f>'Fig S3'!$AK$197</c:f>
              <c:strCache>
                <c:ptCount val="1"/>
                <c:pt idx="0">
                  <c:v>low Rs</c:v>
                </c:pt>
              </c:strCache>
            </c:strRef>
          </c:tx>
          <c:spPr>
            <a:ln w="28575">
              <a:noFill/>
            </a:ln>
          </c:spPr>
          <c:marker>
            <c:symbol val="square"/>
            <c:size val="5"/>
            <c:spPr>
              <a:solidFill>
                <a:sysClr val="windowText" lastClr="000000"/>
              </a:solidFill>
              <a:ln>
                <a:noFill/>
              </a:ln>
            </c:spPr>
          </c:marker>
          <c:trendline>
            <c:trendlineType val="linear"/>
            <c:dispRSqr val="0"/>
            <c:dispEq val="0"/>
          </c:trendline>
          <c:errBars>
            <c:errDir val="y"/>
            <c:errBarType val="both"/>
            <c:errValType val="cust"/>
            <c:noEndCap val="0"/>
            <c:plus>
              <c:numRef>
                <c:f>'Fig S3'!$AX$199:$BB$199</c:f>
                <c:numCache>
                  <c:formatCode>General</c:formatCode>
                  <c:ptCount val="5"/>
                  <c:pt idx="0">
                    <c:v>0.82438941807039257</c:v>
                  </c:pt>
                  <c:pt idx="1">
                    <c:v>0.82492646354517485</c:v>
                  </c:pt>
                  <c:pt idx="2">
                    <c:v>0.42195693787660504</c:v>
                  </c:pt>
                  <c:pt idx="3">
                    <c:v>0.72140583264100278</c:v>
                  </c:pt>
                  <c:pt idx="4">
                    <c:v>0.49089751868726744</c:v>
                  </c:pt>
                </c:numCache>
              </c:numRef>
            </c:plus>
            <c:minus>
              <c:numRef>
                <c:f>'Fig S3'!$AX$199:$BB$199</c:f>
                <c:numCache>
                  <c:formatCode>General</c:formatCode>
                  <c:ptCount val="5"/>
                  <c:pt idx="0">
                    <c:v>0.82438941807039257</c:v>
                  </c:pt>
                  <c:pt idx="1">
                    <c:v>0.82492646354517485</c:v>
                  </c:pt>
                  <c:pt idx="2">
                    <c:v>0.42195693787660504</c:v>
                  </c:pt>
                  <c:pt idx="3">
                    <c:v>0.72140583264100278</c:v>
                  </c:pt>
                  <c:pt idx="4">
                    <c:v>0.49089751868726744</c:v>
                  </c:pt>
                </c:numCache>
              </c:numRef>
            </c:minus>
          </c:errBars>
          <c:xVal>
            <c:numRef>
              <c:f>'Fig S3'!$AP$191:$AT$191</c:f>
              <c:numCache>
                <c:formatCode>General</c:formatCode>
                <c:ptCount val="5"/>
                <c:pt idx="0">
                  <c:v>2</c:v>
                </c:pt>
                <c:pt idx="1">
                  <c:v>4</c:v>
                </c:pt>
                <c:pt idx="2">
                  <c:v>6</c:v>
                </c:pt>
                <c:pt idx="3">
                  <c:v>8</c:v>
                </c:pt>
                <c:pt idx="4">
                  <c:v>11</c:v>
                </c:pt>
              </c:numCache>
            </c:numRef>
          </c:xVal>
          <c:yVal>
            <c:numRef>
              <c:f>'Fig S3'!$AP$199:$AT$199</c:f>
              <c:numCache>
                <c:formatCode>0.000</c:formatCode>
                <c:ptCount val="5"/>
                <c:pt idx="0">
                  <c:v>2.8957076578011076</c:v>
                </c:pt>
                <c:pt idx="1">
                  <c:v>2.8156969232595261</c:v>
                </c:pt>
                <c:pt idx="2">
                  <c:v>1.6386119949398563</c:v>
                </c:pt>
                <c:pt idx="3">
                  <c:v>1.972941090073268</c:v>
                </c:pt>
                <c:pt idx="4">
                  <c:v>1.6254265970360045</c:v>
                </c:pt>
              </c:numCache>
            </c:numRef>
          </c:yVal>
          <c:smooth val="0"/>
        </c:ser>
        <c:ser>
          <c:idx val="2"/>
          <c:order val="2"/>
          <c:tx>
            <c:strRef>
              <c:f>'Fig S3'!$AJ$186</c:f>
              <c:strCache>
                <c:ptCount val="1"/>
                <c:pt idx="0">
                  <c:v>high before stress</c:v>
                </c:pt>
              </c:strCache>
            </c:strRef>
          </c:tx>
          <c:spPr>
            <a:ln w="28575">
              <a:noFill/>
            </a:ln>
          </c:spPr>
          <c:marker>
            <c:symbol val="x"/>
            <c:size val="5"/>
            <c:spPr>
              <a:noFill/>
              <a:ln>
                <a:solidFill>
                  <a:schemeClr val="bg1">
                    <a:lumMod val="65000"/>
                  </a:schemeClr>
                </a:solidFill>
              </a:ln>
            </c:spPr>
          </c:marker>
          <c:errBars>
            <c:errDir val="y"/>
            <c:errBarType val="both"/>
            <c:errValType val="cust"/>
            <c:noEndCap val="0"/>
            <c:plus>
              <c:numRef>
                <c:f>'Fig S3'!$AU$198:$AW$198</c:f>
                <c:numCache>
                  <c:formatCode>General</c:formatCode>
                  <c:ptCount val="3"/>
                  <c:pt idx="0">
                    <c:v>0.10269553164376909</c:v>
                  </c:pt>
                  <c:pt idx="1">
                    <c:v>0.41916688489975262</c:v>
                  </c:pt>
                  <c:pt idx="2">
                    <c:v>0.31206628175105317</c:v>
                  </c:pt>
                </c:numCache>
              </c:numRef>
            </c:plus>
            <c:minus>
              <c:numRef>
                <c:f>'Fig S3'!$AU$198:$AW$198</c:f>
                <c:numCache>
                  <c:formatCode>General</c:formatCode>
                  <c:ptCount val="3"/>
                  <c:pt idx="0">
                    <c:v>0.10269553164376909</c:v>
                  </c:pt>
                  <c:pt idx="1">
                    <c:v>0.41916688489975262</c:v>
                  </c:pt>
                  <c:pt idx="2">
                    <c:v>0.31206628175105317</c:v>
                  </c:pt>
                </c:numCache>
              </c:numRef>
            </c:minus>
            <c:spPr>
              <a:ln>
                <a:solidFill>
                  <a:schemeClr val="bg1">
                    <a:lumMod val="65000"/>
                  </a:schemeClr>
                </a:solidFill>
              </a:ln>
            </c:spPr>
          </c:errBars>
          <c:xVal>
            <c:numRef>
              <c:f>'Fig S3'!$AM$191:$AO$191</c:f>
              <c:numCache>
                <c:formatCode>General</c:formatCode>
                <c:ptCount val="3"/>
                <c:pt idx="0">
                  <c:v>-5</c:v>
                </c:pt>
                <c:pt idx="1">
                  <c:v>-3</c:v>
                </c:pt>
                <c:pt idx="2">
                  <c:v>0</c:v>
                </c:pt>
              </c:numCache>
            </c:numRef>
          </c:xVal>
          <c:yVal>
            <c:numRef>
              <c:f>'Fig S3'!$AM$198:$AO$198</c:f>
              <c:numCache>
                <c:formatCode>0.000</c:formatCode>
                <c:ptCount val="3"/>
                <c:pt idx="0">
                  <c:v>2.0274813407755881</c:v>
                </c:pt>
                <c:pt idx="1">
                  <c:v>2.0822589611291797</c:v>
                </c:pt>
                <c:pt idx="2">
                  <c:v>1.9134504082731969</c:v>
                </c:pt>
              </c:numCache>
            </c:numRef>
          </c:yVal>
          <c:smooth val="0"/>
        </c:ser>
        <c:ser>
          <c:idx val="3"/>
          <c:order val="3"/>
          <c:tx>
            <c:strRef>
              <c:f>'Fig S3'!$AJ$187</c:f>
              <c:strCache>
                <c:ptCount val="1"/>
                <c:pt idx="0">
                  <c:v>low below  stress</c:v>
                </c:pt>
              </c:strCache>
            </c:strRef>
          </c:tx>
          <c:spPr>
            <a:ln w="28575">
              <a:noFill/>
            </a:ln>
          </c:spPr>
          <c:marker>
            <c:symbol val="square"/>
            <c:size val="5"/>
            <c:spPr>
              <a:solidFill>
                <a:schemeClr val="tx1"/>
              </a:solidFill>
              <a:ln>
                <a:noFill/>
              </a:ln>
            </c:spPr>
          </c:marker>
          <c:errBars>
            <c:errDir val="y"/>
            <c:errBarType val="both"/>
            <c:errValType val="cust"/>
            <c:noEndCap val="0"/>
            <c:plus>
              <c:numRef>
                <c:f>'Fig S3'!$AU$199:$AW$199</c:f>
                <c:numCache>
                  <c:formatCode>General</c:formatCode>
                  <c:ptCount val="3"/>
                  <c:pt idx="0">
                    <c:v>0.3131204196513071</c:v>
                  </c:pt>
                  <c:pt idx="1">
                    <c:v>0.72018139517940649</c:v>
                  </c:pt>
                  <c:pt idx="2">
                    <c:v>0.63429991399123664</c:v>
                  </c:pt>
                </c:numCache>
              </c:numRef>
            </c:plus>
            <c:minus>
              <c:numRef>
                <c:f>'Fig S3'!$AU$199:$AW$199</c:f>
                <c:numCache>
                  <c:formatCode>General</c:formatCode>
                  <c:ptCount val="3"/>
                  <c:pt idx="0">
                    <c:v>0.3131204196513071</c:v>
                  </c:pt>
                  <c:pt idx="1">
                    <c:v>0.72018139517940649</c:v>
                  </c:pt>
                  <c:pt idx="2">
                    <c:v>0.63429991399123664</c:v>
                  </c:pt>
                </c:numCache>
              </c:numRef>
            </c:minus>
          </c:errBars>
          <c:xVal>
            <c:numRef>
              <c:f>'Fig S3'!$AM$191:$AO$191</c:f>
              <c:numCache>
                <c:formatCode>General</c:formatCode>
                <c:ptCount val="3"/>
                <c:pt idx="0">
                  <c:v>-5</c:v>
                </c:pt>
                <c:pt idx="1">
                  <c:v>-3</c:v>
                </c:pt>
                <c:pt idx="2">
                  <c:v>0</c:v>
                </c:pt>
              </c:numCache>
            </c:numRef>
          </c:xVal>
          <c:yVal>
            <c:numRef>
              <c:f>'Fig S3'!$AM$199:$AO$199</c:f>
              <c:numCache>
                <c:formatCode>0.000</c:formatCode>
                <c:ptCount val="3"/>
                <c:pt idx="0">
                  <c:v>2.3239708264042056</c:v>
                </c:pt>
                <c:pt idx="1">
                  <c:v>2.6116222374920808</c:v>
                </c:pt>
                <c:pt idx="2">
                  <c:v>3.6457489889327257</c:v>
                </c:pt>
              </c:numCache>
            </c:numRef>
          </c:y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280080544"/>
        <c:axId val="373576912"/>
      </c:scatterChart>
      <c:valAx>
        <c:axId val="280080544"/>
        <c:scaling>
          <c:orientation val="minMax"/>
          <c:max val="12"/>
          <c:min val="-11"/>
        </c:scaling>
        <c:delete val="0"/>
        <c:axPos val="b"/>
        <c:numFmt formatCode="General" sourceLinked="1"/>
        <c:majorTickMark val="out"/>
        <c:minorTickMark val="out"/>
        <c:tickLblPos val="none"/>
        <c:crossAx val="373576912"/>
        <c:crosses val="autoZero"/>
        <c:crossBetween val="midCat"/>
        <c:majorUnit val="2"/>
        <c:minorUnit val="1"/>
      </c:valAx>
      <c:valAx>
        <c:axId val="373576912"/>
        <c:scaling>
          <c:orientation val="minMax"/>
          <c:max val="6"/>
          <c:min val="0"/>
        </c:scaling>
        <c:delete val="0"/>
        <c:axPos val="l"/>
        <c:numFmt formatCode="#,##0.00" sourceLinked="0"/>
        <c:majorTickMark val="out"/>
        <c:minorTickMark val="none"/>
        <c:tickLblPos val="none"/>
        <c:crossAx val="280080544"/>
        <c:crossesAt val="-11"/>
        <c:crossBetween val="midCat"/>
        <c:majorUnit val="1"/>
        <c:minorUnit val="0.2"/>
      </c:valAx>
      <c:spPr>
        <a:noFill/>
      </c:spPr>
    </c:plotArea>
    <c:plotVisOnly val="1"/>
    <c:dispBlanksAs val="gap"/>
    <c:showDLblsOverMax val="0"/>
  </c:chart>
  <c:spPr>
    <a:noFill/>
    <a:ln>
      <a:noFill/>
    </a:ln>
  </c:spPr>
  <c:externalData r:id="rId1">
    <c:autoUpdate val="0"/>
  </c:externalData>
</c:chartSpace>
</file>

<file path=ppt/charts/chart1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scatterChart>
        <c:scatterStyle val="lineMarker"/>
        <c:varyColors val="0"/>
        <c:ser>
          <c:idx val="0"/>
          <c:order val="0"/>
          <c:tx>
            <c:strRef>
              <c:f>'Fig S3'!$AK$196</c:f>
              <c:strCache>
                <c:ptCount val="1"/>
                <c:pt idx="0">
                  <c:v>high Rs</c:v>
                </c:pt>
              </c:strCache>
            </c:strRef>
          </c:tx>
          <c:spPr>
            <a:ln w="28575">
              <a:noFill/>
            </a:ln>
          </c:spPr>
          <c:marker>
            <c:symbol val="x"/>
            <c:size val="5"/>
            <c:spPr>
              <a:noFill/>
              <a:ln>
                <a:solidFill>
                  <a:srgbClr val="C0C0C0"/>
                </a:solidFill>
              </a:ln>
            </c:spPr>
          </c:marker>
          <c:trendline>
            <c:spPr>
              <a:ln>
                <a:solidFill>
                  <a:srgbClr val="C0C0C0"/>
                </a:solidFill>
              </a:ln>
            </c:spPr>
            <c:trendlineType val="linear"/>
            <c:dispRSqr val="0"/>
            <c:dispEq val="0"/>
          </c:trendline>
          <c:errBars>
            <c:errDir val="y"/>
            <c:errBarType val="both"/>
            <c:errValType val="cust"/>
            <c:noEndCap val="0"/>
            <c:plus>
              <c:numRef>
                <c:f>'Fig S3'!$AX$196:$BB$196</c:f>
                <c:numCache>
                  <c:formatCode>General</c:formatCode>
                  <c:ptCount val="5"/>
                  <c:pt idx="0">
                    <c:v>0.23698531005144555</c:v>
                  </c:pt>
                  <c:pt idx="1">
                    <c:v>0.16123715823821166</c:v>
                  </c:pt>
                  <c:pt idx="2">
                    <c:v>0.28361083585803598</c:v>
                  </c:pt>
                  <c:pt idx="3">
                    <c:v>0.54953561705652998</c:v>
                  </c:pt>
                  <c:pt idx="4">
                    <c:v>0.37479633600529655</c:v>
                  </c:pt>
                </c:numCache>
              </c:numRef>
            </c:plus>
            <c:minus>
              <c:numRef>
                <c:f>'Fig S3'!$AX$196:$BB$196</c:f>
                <c:numCache>
                  <c:formatCode>General</c:formatCode>
                  <c:ptCount val="5"/>
                  <c:pt idx="0">
                    <c:v>0.23698531005144555</c:v>
                  </c:pt>
                  <c:pt idx="1">
                    <c:v>0.16123715823821166</c:v>
                  </c:pt>
                  <c:pt idx="2">
                    <c:v>0.28361083585803598</c:v>
                  </c:pt>
                  <c:pt idx="3">
                    <c:v>0.54953561705652998</c:v>
                  </c:pt>
                  <c:pt idx="4">
                    <c:v>0.37479633600529655</c:v>
                  </c:pt>
                </c:numCache>
              </c:numRef>
            </c:minus>
            <c:spPr>
              <a:ln>
                <a:solidFill>
                  <a:prstClr val="white">
                    <a:lumMod val="65000"/>
                  </a:prstClr>
                </a:solidFill>
              </a:ln>
            </c:spPr>
          </c:errBars>
          <c:xVal>
            <c:numRef>
              <c:f>'Fig S3'!$AP$191:$AT$191</c:f>
              <c:numCache>
                <c:formatCode>General</c:formatCode>
                <c:ptCount val="5"/>
                <c:pt idx="0">
                  <c:v>2</c:v>
                </c:pt>
                <c:pt idx="1">
                  <c:v>4</c:v>
                </c:pt>
                <c:pt idx="2">
                  <c:v>6</c:v>
                </c:pt>
                <c:pt idx="3">
                  <c:v>8</c:v>
                </c:pt>
                <c:pt idx="4">
                  <c:v>11</c:v>
                </c:pt>
              </c:numCache>
            </c:numRef>
          </c:xVal>
          <c:yVal>
            <c:numRef>
              <c:f>'Fig S3'!$AP$196:$AT$196</c:f>
              <c:numCache>
                <c:formatCode>0.000</c:formatCode>
                <c:ptCount val="5"/>
                <c:pt idx="0">
                  <c:v>2.4983637993227452</c:v>
                </c:pt>
                <c:pt idx="1">
                  <c:v>2.0254354521792521</c:v>
                </c:pt>
                <c:pt idx="2">
                  <c:v>2.3812127679281581</c:v>
                </c:pt>
                <c:pt idx="3">
                  <c:v>1.8557268478446265</c:v>
                </c:pt>
                <c:pt idx="4">
                  <c:v>1.2808384607071124</c:v>
                </c:pt>
              </c:numCache>
            </c:numRef>
          </c:yVal>
          <c:smooth val="0"/>
        </c:ser>
        <c:ser>
          <c:idx val="1"/>
          <c:order val="1"/>
          <c:tx>
            <c:strRef>
              <c:f>'Fig S3'!$AK$197</c:f>
              <c:strCache>
                <c:ptCount val="1"/>
                <c:pt idx="0">
                  <c:v>low Rs</c:v>
                </c:pt>
              </c:strCache>
            </c:strRef>
          </c:tx>
          <c:spPr>
            <a:ln w="28575">
              <a:noFill/>
            </a:ln>
          </c:spPr>
          <c:marker>
            <c:symbol val="square"/>
            <c:size val="5"/>
            <c:spPr>
              <a:solidFill>
                <a:sysClr val="windowText" lastClr="000000"/>
              </a:solidFill>
              <a:ln>
                <a:noFill/>
              </a:ln>
            </c:spPr>
          </c:marker>
          <c:trendline>
            <c:trendlineType val="linear"/>
            <c:dispRSqr val="0"/>
            <c:dispEq val="0"/>
          </c:trendline>
          <c:errBars>
            <c:errDir val="y"/>
            <c:errBarType val="both"/>
            <c:errValType val="cust"/>
            <c:noEndCap val="0"/>
            <c:plus>
              <c:numRef>
                <c:f>'Fig S3'!$AX$197:$BB$197</c:f>
                <c:numCache>
                  <c:formatCode>General</c:formatCode>
                  <c:ptCount val="5"/>
                  <c:pt idx="0">
                    <c:v>0.728459571722614</c:v>
                  </c:pt>
                  <c:pt idx="1">
                    <c:v>0.51399879168683504</c:v>
                  </c:pt>
                  <c:pt idx="2">
                    <c:v>0.24010548225673228</c:v>
                  </c:pt>
                  <c:pt idx="3">
                    <c:v>1.0584065789739237</c:v>
                  </c:pt>
                  <c:pt idx="4">
                    <c:v>0.45362365366134833</c:v>
                  </c:pt>
                </c:numCache>
              </c:numRef>
            </c:plus>
            <c:minus>
              <c:numRef>
                <c:f>'Fig S3'!$AX$197:$BB$197</c:f>
                <c:numCache>
                  <c:formatCode>General</c:formatCode>
                  <c:ptCount val="5"/>
                  <c:pt idx="0">
                    <c:v>0.728459571722614</c:v>
                  </c:pt>
                  <c:pt idx="1">
                    <c:v>0.51399879168683504</c:v>
                  </c:pt>
                  <c:pt idx="2">
                    <c:v>0.24010548225673228</c:v>
                  </c:pt>
                  <c:pt idx="3">
                    <c:v>1.0584065789739237</c:v>
                  </c:pt>
                  <c:pt idx="4">
                    <c:v>0.45362365366134833</c:v>
                  </c:pt>
                </c:numCache>
              </c:numRef>
            </c:minus>
          </c:errBars>
          <c:xVal>
            <c:numRef>
              <c:f>'Fig S3'!$AP$191:$AT$191</c:f>
              <c:numCache>
                <c:formatCode>General</c:formatCode>
                <c:ptCount val="5"/>
                <c:pt idx="0">
                  <c:v>2</c:v>
                </c:pt>
                <c:pt idx="1">
                  <c:v>4</c:v>
                </c:pt>
                <c:pt idx="2">
                  <c:v>6</c:v>
                </c:pt>
                <c:pt idx="3">
                  <c:v>8</c:v>
                </c:pt>
                <c:pt idx="4">
                  <c:v>11</c:v>
                </c:pt>
              </c:numCache>
            </c:numRef>
          </c:xVal>
          <c:yVal>
            <c:numRef>
              <c:f>'Fig S3'!$AP$197:$AT$197</c:f>
              <c:numCache>
                <c:formatCode>0.000</c:formatCode>
                <c:ptCount val="5"/>
                <c:pt idx="0">
                  <c:v>3.8818123973762972</c:v>
                </c:pt>
                <c:pt idx="1">
                  <c:v>2.3470431170394863</c:v>
                </c:pt>
                <c:pt idx="2">
                  <c:v>2.4723322485053005</c:v>
                </c:pt>
                <c:pt idx="3">
                  <c:v>2.9594602665228509</c:v>
                </c:pt>
                <c:pt idx="4">
                  <c:v>1.6718795351799685</c:v>
                </c:pt>
              </c:numCache>
            </c:numRef>
          </c:yVal>
          <c:smooth val="0"/>
        </c:ser>
        <c:ser>
          <c:idx val="2"/>
          <c:order val="2"/>
          <c:tx>
            <c:strRef>
              <c:f>'Fig S3'!$AJ$186</c:f>
              <c:strCache>
                <c:ptCount val="1"/>
                <c:pt idx="0">
                  <c:v>high before stress</c:v>
                </c:pt>
              </c:strCache>
            </c:strRef>
          </c:tx>
          <c:spPr>
            <a:ln w="28575">
              <a:noFill/>
            </a:ln>
          </c:spPr>
          <c:marker>
            <c:symbol val="x"/>
            <c:size val="5"/>
            <c:spPr>
              <a:noFill/>
              <a:ln>
                <a:solidFill>
                  <a:schemeClr val="bg1">
                    <a:lumMod val="65000"/>
                  </a:schemeClr>
                </a:solidFill>
              </a:ln>
            </c:spPr>
          </c:marker>
          <c:errBars>
            <c:errDir val="y"/>
            <c:errBarType val="both"/>
            <c:errValType val="cust"/>
            <c:noEndCap val="0"/>
            <c:plus>
              <c:numRef>
                <c:f>'Fig S3'!$AU$196:$AW$196</c:f>
                <c:numCache>
                  <c:formatCode>General</c:formatCode>
                  <c:ptCount val="3"/>
                  <c:pt idx="0">
                    <c:v>0.31749443076996359</c:v>
                  </c:pt>
                  <c:pt idx="1">
                    <c:v>0.41102526187859706</c:v>
                  </c:pt>
                  <c:pt idx="2">
                    <c:v>0.31301612784473198</c:v>
                  </c:pt>
                </c:numCache>
              </c:numRef>
            </c:plus>
            <c:minus>
              <c:numRef>
                <c:f>'Fig S3'!$AU$196:$AW$196</c:f>
                <c:numCache>
                  <c:formatCode>General</c:formatCode>
                  <c:ptCount val="3"/>
                  <c:pt idx="0">
                    <c:v>0.31749443076996359</c:v>
                  </c:pt>
                  <c:pt idx="1">
                    <c:v>0.41102526187859706</c:v>
                  </c:pt>
                  <c:pt idx="2">
                    <c:v>0.31301612784473198</c:v>
                  </c:pt>
                </c:numCache>
              </c:numRef>
            </c:minus>
            <c:spPr>
              <a:ln>
                <a:solidFill>
                  <a:schemeClr val="bg1">
                    <a:lumMod val="65000"/>
                  </a:schemeClr>
                </a:solidFill>
              </a:ln>
            </c:spPr>
          </c:errBars>
          <c:xVal>
            <c:numRef>
              <c:f>'Fig S3'!$AM$191:$AO$191</c:f>
              <c:numCache>
                <c:formatCode>General</c:formatCode>
                <c:ptCount val="3"/>
                <c:pt idx="0">
                  <c:v>-5</c:v>
                </c:pt>
                <c:pt idx="1">
                  <c:v>-3</c:v>
                </c:pt>
                <c:pt idx="2">
                  <c:v>0</c:v>
                </c:pt>
              </c:numCache>
            </c:numRef>
          </c:xVal>
          <c:yVal>
            <c:numRef>
              <c:f>'Fig S3'!$AM$196:$AO$196</c:f>
              <c:numCache>
                <c:formatCode>0.000</c:formatCode>
                <c:ptCount val="3"/>
                <c:pt idx="0">
                  <c:v>2.2720799048958638</c:v>
                </c:pt>
                <c:pt idx="1">
                  <c:v>2.0596356102990239</c:v>
                </c:pt>
                <c:pt idx="2">
                  <c:v>2.4548803628291838</c:v>
                </c:pt>
              </c:numCache>
            </c:numRef>
          </c:yVal>
          <c:smooth val="0"/>
        </c:ser>
        <c:ser>
          <c:idx val="3"/>
          <c:order val="3"/>
          <c:tx>
            <c:strRef>
              <c:f>'Fig S3'!$AJ$187</c:f>
              <c:strCache>
                <c:ptCount val="1"/>
                <c:pt idx="0">
                  <c:v>low below  stress</c:v>
                </c:pt>
              </c:strCache>
            </c:strRef>
          </c:tx>
          <c:spPr>
            <a:ln w="28575">
              <a:noFill/>
            </a:ln>
          </c:spPr>
          <c:marker>
            <c:symbol val="square"/>
            <c:size val="5"/>
            <c:spPr>
              <a:solidFill>
                <a:schemeClr val="tx1"/>
              </a:solidFill>
              <a:ln>
                <a:noFill/>
              </a:ln>
            </c:spPr>
          </c:marker>
          <c:errBars>
            <c:errDir val="y"/>
            <c:errBarType val="both"/>
            <c:errValType val="cust"/>
            <c:noEndCap val="0"/>
            <c:plus>
              <c:numRef>
                <c:f>'Fig S3'!$AU$197:$AW$197</c:f>
                <c:numCache>
                  <c:formatCode>General</c:formatCode>
                  <c:ptCount val="3"/>
                  <c:pt idx="0">
                    <c:v>0.4270152830264779</c:v>
                  </c:pt>
                  <c:pt idx="1">
                    <c:v>0.69707711668623629</c:v>
                  </c:pt>
                  <c:pt idx="2">
                    <c:v>0.63120234869639613</c:v>
                  </c:pt>
                </c:numCache>
              </c:numRef>
            </c:plus>
            <c:minus>
              <c:numRef>
                <c:f>'Fig S3'!$AU$197:$AW$197</c:f>
                <c:numCache>
                  <c:formatCode>General</c:formatCode>
                  <c:ptCount val="3"/>
                  <c:pt idx="0">
                    <c:v>0.4270152830264779</c:v>
                  </c:pt>
                  <c:pt idx="1">
                    <c:v>0.69707711668623629</c:v>
                  </c:pt>
                  <c:pt idx="2">
                    <c:v>0.63120234869639613</c:v>
                  </c:pt>
                </c:numCache>
              </c:numRef>
            </c:minus>
          </c:errBars>
          <c:xVal>
            <c:numRef>
              <c:f>'Fig S3'!$AM$191:$AO$191</c:f>
              <c:numCache>
                <c:formatCode>General</c:formatCode>
                <c:ptCount val="3"/>
                <c:pt idx="0">
                  <c:v>-5</c:v>
                </c:pt>
                <c:pt idx="1">
                  <c:v>-3</c:v>
                </c:pt>
                <c:pt idx="2">
                  <c:v>0</c:v>
                </c:pt>
              </c:numCache>
            </c:numRef>
          </c:xVal>
          <c:yVal>
            <c:numRef>
              <c:f>'Fig S3'!$AM$197:$AO$197</c:f>
              <c:numCache>
                <c:formatCode>0.000</c:formatCode>
                <c:ptCount val="3"/>
                <c:pt idx="0">
                  <c:v>2.6477721513609822</c:v>
                </c:pt>
                <c:pt idx="1">
                  <c:v>2.6325454539611086</c:v>
                </c:pt>
                <c:pt idx="2">
                  <c:v>3.6412285544966245</c:v>
                </c:pt>
              </c:numCache>
            </c:numRef>
          </c:y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373581392"/>
        <c:axId val="373581952"/>
      </c:scatterChart>
      <c:valAx>
        <c:axId val="373581392"/>
        <c:scaling>
          <c:orientation val="minMax"/>
          <c:max val="12"/>
          <c:min val="-11"/>
        </c:scaling>
        <c:delete val="0"/>
        <c:axPos val="b"/>
        <c:numFmt formatCode="General" sourceLinked="1"/>
        <c:majorTickMark val="out"/>
        <c:minorTickMark val="out"/>
        <c:tickLblPos val="none"/>
        <c:crossAx val="373581952"/>
        <c:crosses val="autoZero"/>
        <c:crossBetween val="midCat"/>
        <c:majorUnit val="2"/>
        <c:minorUnit val="1"/>
      </c:valAx>
      <c:valAx>
        <c:axId val="373581952"/>
        <c:scaling>
          <c:orientation val="minMax"/>
          <c:max val="6"/>
          <c:min val="0"/>
        </c:scaling>
        <c:delete val="0"/>
        <c:axPos val="l"/>
        <c:numFmt formatCode="#,##0.00" sourceLinked="0"/>
        <c:majorTickMark val="out"/>
        <c:minorTickMark val="none"/>
        <c:tickLblPos val="none"/>
        <c:crossAx val="373581392"/>
        <c:crossesAt val="-11"/>
        <c:crossBetween val="midCat"/>
        <c:majorUnit val="1"/>
        <c:minorUnit val="0.2"/>
      </c:valAx>
      <c:spPr>
        <a:noFill/>
      </c:spPr>
    </c:plotArea>
    <c:plotVisOnly val="1"/>
    <c:dispBlanksAs val="gap"/>
    <c:showDLblsOverMax val="0"/>
  </c:chart>
  <c:spPr>
    <a:noFill/>
    <a:ln>
      <a:noFill/>
    </a:ln>
  </c:spPr>
  <c:externalData r:id="rId1">
    <c:autoUpdate val="0"/>
  </c:externalData>
</c:chartSpace>
</file>

<file path=ppt/charts/chart1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scatterChart>
        <c:scatterStyle val="lineMarker"/>
        <c:varyColors val="0"/>
        <c:ser>
          <c:idx val="0"/>
          <c:order val="0"/>
          <c:tx>
            <c:strRef>
              <c:f>'Fig S3'!$AK$194</c:f>
              <c:strCache>
                <c:ptCount val="1"/>
                <c:pt idx="0">
                  <c:v>high Rs</c:v>
                </c:pt>
              </c:strCache>
            </c:strRef>
          </c:tx>
          <c:spPr>
            <a:ln w="28575">
              <a:noFill/>
            </a:ln>
          </c:spPr>
          <c:marker>
            <c:symbol val="x"/>
            <c:size val="5"/>
            <c:spPr>
              <a:noFill/>
              <a:ln>
                <a:solidFill>
                  <a:srgbClr val="C0C0C0"/>
                </a:solidFill>
              </a:ln>
            </c:spPr>
          </c:marker>
          <c:trendline>
            <c:spPr>
              <a:ln>
                <a:solidFill>
                  <a:srgbClr val="C0C0C0"/>
                </a:solidFill>
              </a:ln>
            </c:spPr>
            <c:trendlineType val="linear"/>
            <c:dispRSqr val="0"/>
            <c:dispEq val="0"/>
          </c:trendline>
          <c:errBars>
            <c:errDir val="y"/>
            <c:errBarType val="both"/>
            <c:errValType val="cust"/>
            <c:noEndCap val="0"/>
            <c:plus>
              <c:numRef>
                <c:f>'Fig S3'!$AX$194:$BB$194</c:f>
                <c:numCache>
                  <c:formatCode>General</c:formatCode>
                  <c:ptCount val="5"/>
                  <c:pt idx="0">
                    <c:v>0.26372488669809929</c:v>
                  </c:pt>
                  <c:pt idx="1">
                    <c:v>0.43859397956802587</c:v>
                  </c:pt>
                  <c:pt idx="2">
                    <c:v>0.35592060950442972</c:v>
                  </c:pt>
                  <c:pt idx="3">
                    <c:v>0.20241508919362314</c:v>
                  </c:pt>
                  <c:pt idx="4">
                    <c:v>0.4496199909963649</c:v>
                  </c:pt>
                </c:numCache>
              </c:numRef>
            </c:plus>
            <c:minus>
              <c:numRef>
                <c:f>'Fig S3'!$AX$194:$BB$194</c:f>
                <c:numCache>
                  <c:formatCode>General</c:formatCode>
                  <c:ptCount val="5"/>
                  <c:pt idx="0">
                    <c:v>0.26372488669809929</c:v>
                  </c:pt>
                  <c:pt idx="1">
                    <c:v>0.43859397956802587</c:v>
                  </c:pt>
                  <c:pt idx="2">
                    <c:v>0.35592060950442972</c:v>
                  </c:pt>
                  <c:pt idx="3">
                    <c:v>0.20241508919362314</c:v>
                  </c:pt>
                  <c:pt idx="4">
                    <c:v>0.4496199909963649</c:v>
                  </c:pt>
                </c:numCache>
              </c:numRef>
            </c:minus>
            <c:spPr>
              <a:ln>
                <a:solidFill>
                  <a:prstClr val="white">
                    <a:lumMod val="65000"/>
                  </a:prstClr>
                </a:solidFill>
              </a:ln>
            </c:spPr>
          </c:errBars>
          <c:xVal>
            <c:numRef>
              <c:f>'Fig S3'!$AP$191:$AT$191</c:f>
              <c:numCache>
                <c:formatCode>General</c:formatCode>
                <c:ptCount val="5"/>
                <c:pt idx="0">
                  <c:v>2</c:v>
                </c:pt>
                <c:pt idx="1">
                  <c:v>4</c:v>
                </c:pt>
                <c:pt idx="2">
                  <c:v>6</c:v>
                </c:pt>
                <c:pt idx="3">
                  <c:v>8</c:v>
                </c:pt>
                <c:pt idx="4">
                  <c:v>11</c:v>
                </c:pt>
              </c:numCache>
            </c:numRef>
          </c:xVal>
          <c:yVal>
            <c:numRef>
              <c:f>'Fig S3'!$AP$194:$AT$194</c:f>
              <c:numCache>
                <c:formatCode>0.000</c:formatCode>
                <c:ptCount val="5"/>
                <c:pt idx="0">
                  <c:v>3.0046600060493853</c:v>
                </c:pt>
                <c:pt idx="1">
                  <c:v>1.6889557840811773</c:v>
                </c:pt>
                <c:pt idx="2">
                  <c:v>2.6736282632439865</c:v>
                </c:pt>
                <c:pt idx="3">
                  <c:v>2.1135367477077462</c:v>
                </c:pt>
                <c:pt idx="4">
                  <c:v>2.0339326554484005</c:v>
                </c:pt>
              </c:numCache>
            </c:numRef>
          </c:yVal>
          <c:smooth val="0"/>
        </c:ser>
        <c:ser>
          <c:idx val="1"/>
          <c:order val="1"/>
          <c:tx>
            <c:strRef>
              <c:f>'Fig S3'!$AK$195</c:f>
              <c:strCache>
                <c:ptCount val="1"/>
                <c:pt idx="0">
                  <c:v>low Rs</c:v>
                </c:pt>
              </c:strCache>
            </c:strRef>
          </c:tx>
          <c:spPr>
            <a:ln w="28575">
              <a:noFill/>
            </a:ln>
          </c:spPr>
          <c:marker>
            <c:symbol val="square"/>
            <c:size val="5"/>
            <c:spPr>
              <a:solidFill>
                <a:sysClr val="windowText" lastClr="000000"/>
              </a:solidFill>
              <a:ln>
                <a:noFill/>
              </a:ln>
            </c:spPr>
          </c:marker>
          <c:trendline>
            <c:trendlineType val="linear"/>
            <c:dispRSqr val="0"/>
            <c:dispEq val="0"/>
          </c:trendline>
          <c:errBars>
            <c:errDir val="y"/>
            <c:errBarType val="both"/>
            <c:errValType val="cust"/>
            <c:noEndCap val="0"/>
            <c:plus>
              <c:numRef>
                <c:f>'Fig S3'!$AX$195:$BB$195</c:f>
                <c:numCache>
                  <c:formatCode>General</c:formatCode>
                  <c:ptCount val="5"/>
                  <c:pt idx="0">
                    <c:v>0.65053825821876776</c:v>
                  </c:pt>
                  <c:pt idx="1">
                    <c:v>0.70174015934449474</c:v>
                  </c:pt>
                  <c:pt idx="2">
                    <c:v>0.77193106514830667</c:v>
                  </c:pt>
                  <c:pt idx="3">
                    <c:v>0.39753437180668916</c:v>
                  </c:pt>
                  <c:pt idx="4">
                    <c:v>0.4500085068309711</c:v>
                  </c:pt>
                </c:numCache>
              </c:numRef>
            </c:plus>
            <c:minus>
              <c:numRef>
                <c:f>'Fig S3'!$AX$195:$BB$195</c:f>
                <c:numCache>
                  <c:formatCode>General</c:formatCode>
                  <c:ptCount val="5"/>
                  <c:pt idx="0">
                    <c:v>0.65053825821876776</c:v>
                  </c:pt>
                  <c:pt idx="1">
                    <c:v>0.70174015934449474</c:v>
                  </c:pt>
                  <c:pt idx="2">
                    <c:v>0.77193106514830667</c:v>
                  </c:pt>
                  <c:pt idx="3">
                    <c:v>0.39753437180668916</c:v>
                  </c:pt>
                  <c:pt idx="4">
                    <c:v>0.4500085068309711</c:v>
                  </c:pt>
                </c:numCache>
              </c:numRef>
            </c:minus>
          </c:errBars>
          <c:xVal>
            <c:numRef>
              <c:f>'Fig S3'!$AP$191:$AT$191</c:f>
              <c:numCache>
                <c:formatCode>General</c:formatCode>
                <c:ptCount val="5"/>
                <c:pt idx="0">
                  <c:v>2</c:v>
                </c:pt>
                <c:pt idx="1">
                  <c:v>4</c:v>
                </c:pt>
                <c:pt idx="2">
                  <c:v>6</c:v>
                </c:pt>
                <c:pt idx="3">
                  <c:v>8</c:v>
                </c:pt>
                <c:pt idx="4">
                  <c:v>11</c:v>
                </c:pt>
              </c:numCache>
            </c:numRef>
          </c:xVal>
          <c:yVal>
            <c:numRef>
              <c:f>'Fig S3'!$AP$195:$AT$195</c:f>
              <c:numCache>
                <c:formatCode>0.000</c:formatCode>
                <c:ptCount val="5"/>
                <c:pt idx="0">
                  <c:v>2.745438393145057</c:v>
                </c:pt>
                <c:pt idx="1">
                  <c:v>2.0589543001881951</c:v>
                </c:pt>
                <c:pt idx="2">
                  <c:v>2.1736024900328581</c:v>
                </c:pt>
                <c:pt idx="3">
                  <c:v>3.0976889676128017</c:v>
                </c:pt>
                <c:pt idx="4">
                  <c:v>2.4404822035254221</c:v>
                </c:pt>
              </c:numCache>
            </c:numRef>
          </c:yVal>
          <c:smooth val="0"/>
        </c:ser>
        <c:ser>
          <c:idx val="2"/>
          <c:order val="2"/>
          <c:tx>
            <c:strRef>
              <c:f>'Fig S3'!$AJ$186</c:f>
              <c:strCache>
                <c:ptCount val="1"/>
                <c:pt idx="0">
                  <c:v>high before stress</c:v>
                </c:pt>
              </c:strCache>
            </c:strRef>
          </c:tx>
          <c:spPr>
            <a:ln w="28575">
              <a:noFill/>
            </a:ln>
          </c:spPr>
          <c:marker>
            <c:symbol val="x"/>
            <c:size val="5"/>
            <c:spPr>
              <a:noFill/>
              <a:ln>
                <a:solidFill>
                  <a:schemeClr val="bg1">
                    <a:lumMod val="65000"/>
                  </a:schemeClr>
                </a:solidFill>
              </a:ln>
            </c:spPr>
          </c:marker>
          <c:errBars>
            <c:errDir val="y"/>
            <c:errBarType val="both"/>
            <c:errValType val="cust"/>
            <c:noEndCap val="0"/>
            <c:plus>
              <c:numRef>
                <c:f>'Fig S3'!$AU$194:$AW$194</c:f>
                <c:numCache>
                  <c:formatCode>General</c:formatCode>
                  <c:ptCount val="3"/>
                  <c:pt idx="0">
                    <c:v>0.44099541975307233</c:v>
                  </c:pt>
                  <c:pt idx="1">
                    <c:v>0.34621287568155884</c:v>
                  </c:pt>
                  <c:pt idx="2">
                    <c:v>0.24225411204620667</c:v>
                  </c:pt>
                </c:numCache>
              </c:numRef>
            </c:plus>
            <c:minus>
              <c:numRef>
                <c:f>'Fig S3'!$AU$194:$AW$194</c:f>
                <c:numCache>
                  <c:formatCode>General</c:formatCode>
                  <c:ptCount val="3"/>
                  <c:pt idx="0">
                    <c:v>0.44099541975307233</c:v>
                  </c:pt>
                  <c:pt idx="1">
                    <c:v>0.34621287568155884</c:v>
                  </c:pt>
                  <c:pt idx="2">
                    <c:v>0.24225411204620667</c:v>
                  </c:pt>
                </c:numCache>
              </c:numRef>
            </c:minus>
            <c:spPr>
              <a:ln>
                <a:solidFill>
                  <a:schemeClr val="bg1">
                    <a:lumMod val="65000"/>
                  </a:schemeClr>
                </a:solidFill>
              </a:ln>
            </c:spPr>
          </c:errBars>
          <c:xVal>
            <c:numRef>
              <c:f>'Fig S3'!$AM$191:$AO$191</c:f>
              <c:numCache>
                <c:formatCode>General</c:formatCode>
                <c:ptCount val="3"/>
                <c:pt idx="0">
                  <c:v>-5</c:v>
                </c:pt>
                <c:pt idx="1">
                  <c:v>-3</c:v>
                </c:pt>
                <c:pt idx="2">
                  <c:v>0</c:v>
                </c:pt>
              </c:numCache>
            </c:numRef>
          </c:xVal>
          <c:yVal>
            <c:numRef>
              <c:f>'Fig S3'!$AM$194:$AO$194</c:f>
              <c:numCache>
                <c:formatCode>0.000</c:formatCode>
                <c:ptCount val="3"/>
                <c:pt idx="0">
                  <c:v>2.4971339530390231</c:v>
                </c:pt>
                <c:pt idx="1">
                  <c:v>2.1645503230719396</c:v>
                </c:pt>
                <c:pt idx="2">
                  <c:v>2.1994918885460208</c:v>
                </c:pt>
              </c:numCache>
            </c:numRef>
          </c:yVal>
          <c:smooth val="0"/>
        </c:ser>
        <c:ser>
          <c:idx val="3"/>
          <c:order val="3"/>
          <c:tx>
            <c:strRef>
              <c:f>'Fig S3'!$AJ$187</c:f>
              <c:strCache>
                <c:ptCount val="1"/>
                <c:pt idx="0">
                  <c:v>low below  stress</c:v>
                </c:pt>
              </c:strCache>
            </c:strRef>
          </c:tx>
          <c:spPr>
            <a:ln w="28575">
              <a:noFill/>
            </a:ln>
          </c:spPr>
          <c:marker>
            <c:symbol val="square"/>
            <c:size val="5"/>
            <c:spPr>
              <a:solidFill>
                <a:schemeClr val="tx1"/>
              </a:solidFill>
              <a:ln>
                <a:noFill/>
              </a:ln>
            </c:spPr>
          </c:marker>
          <c:errBars>
            <c:errDir val="y"/>
            <c:errBarType val="both"/>
            <c:errValType val="cust"/>
            <c:noEndCap val="0"/>
            <c:plus>
              <c:numRef>
                <c:f>'Fig S3'!$AU$195:$AW$195</c:f>
                <c:numCache>
                  <c:formatCode>General</c:formatCode>
                  <c:ptCount val="3"/>
                  <c:pt idx="0">
                    <c:v>0.84538309752474672</c:v>
                  </c:pt>
                  <c:pt idx="1">
                    <c:v>0.58789358138364589</c:v>
                  </c:pt>
                  <c:pt idx="2">
                    <c:v>0.73553375770036444</c:v>
                  </c:pt>
                </c:numCache>
              </c:numRef>
            </c:plus>
            <c:minus>
              <c:numRef>
                <c:f>'Fig S3'!$AU$195:$AW$195</c:f>
                <c:numCache>
                  <c:formatCode>General</c:formatCode>
                  <c:ptCount val="3"/>
                  <c:pt idx="0">
                    <c:v>0.84538309752474672</c:v>
                  </c:pt>
                  <c:pt idx="1">
                    <c:v>0.58789358138364589</c:v>
                  </c:pt>
                  <c:pt idx="2">
                    <c:v>0.73553375770036444</c:v>
                  </c:pt>
                </c:numCache>
              </c:numRef>
            </c:minus>
          </c:errBars>
          <c:xVal>
            <c:numRef>
              <c:f>'Fig S3'!$AM$191:$AO$191</c:f>
              <c:numCache>
                <c:formatCode>General</c:formatCode>
                <c:ptCount val="3"/>
                <c:pt idx="0">
                  <c:v>-5</c:v>
                </c:pt>
                <c:pt idx="1">
                  <c:v>-3</c:v>
                </c:pt>
                <c:pt idx="2">
                  <c:v>0</c:v>
                </c:pt>
              </c:numCache>
            </c:numRef>
          </c:xVal>
          <c:yVal>
            <c:numRef>
              <c:f>'Fig S3'!$AM$195:$AO$195</c:f>
              <c:numCache>
                <c:formatCode>0.000</c:formatCode>
                <c:ptCount val="3"/>
                <c:pt idx="0">
                  <c:v>2.5073800736641774</c:v>
                </c:pt>
                <c:pt idx="1">
                  <c:v>2.1241121700484498</c:v>
                </c:pt>
                <c:pt idx="2">
                  <c:v>4.1078506397153989</c:v>
                </c:pt>
              </c:numCache>
            </c:numRef>
          </c:y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373584752"/>
        <c:axId val="373574112"/>
      </c:scatterChart>
      <c:valAx>
        <c:axId val="373584752"/>
        <c:scaling>
          <c:orientation val="minMax"/>
          <c:max val="12"/>
          <c:min val="-11"/>
        </c:scaling>
        <c:delete val="0"/>
        <c:axPos val="b"/>
        <c:numFmt formatCode="General" sourceLinked="1"/>
        <c:majorTickMark val="out"/>
        <c:minorTickMark val="out"/>
        <c:tickLblPos val="none"/>
        <c:crossAx val="373574112"/>
        <c:crosses val="autoZero"/>
        <c:crossBetween val="midCat"/>
        <c:majorUnit val="2"/>
        <c:minorUnit val="1"/>
      </c:valAx>
      <c:valAx>
        <c:axId val="373574112"/>
        <c:scaling>
          <c:orientation val="minMax"/>
          <c:max val="6"/>
          <c:min val="0"/>
        </c:scaling>
        <c:delete val="0"/>
        <c:axPos val="l"/>
        <c:numFmt formatCode="#,##0.00" sourceLinked="0"/>
        <c:majorTickMark val="out"/>
        <c:minorTickMark val="none"/>
        <c:tickLblPos val="none"/>
        <c:crossAx val="373584752"/>
        <c:crossesAt val="-11"/>
        <c:crossBetween val="midCat"/>
        <c:majorUnit val="1"/>
        <c:minorUnit val="0.2"/>
      </c:valAx>
      <c:spPr>
        <a:noFill/>
      </c:spPr>
    </c:plotArea>
    <c:plotVisOnly val="1"/>
    <c:dispBlanksAs val="gap"/>
    <c:showDLblsOverMax val="0"/>
  </c:chart>
  <c:spPr>
    <a:noFill/>
    <a:ln>
      <a:noFill/>
    </a:ln>
  </c:sp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7.6801368680654736E-2"/>
          <c:y val="0.13401559454191034"/>
          <c:w val="0.86036114785335505"/>
          <c:h val="0.73196881091617938"/>
        </c:manualLayout>
      </c:layout>
      <c:scatterChart>
        <c:scatterStyle val="lineMarker"/>
        <c:varyColors val="0"/>
        <c:ser>
          <c:idx val="0"/>
          <c:order val="0"/>
          <c:tx>
            <c:strRef>
              <c:f>'Fig S3'!$AQ$33</c:f>
              <c:strCache>
                <c:ptCount val="1"/>
                <c:pt idx="0">
                  <c:v>high Rs</c:v>
                </c:pt>
              </c:strCache>
            </c:strRef>
          </c:tx>
          <c:spPr>
            <a:ln w="12700">
              <a:solidFill>
                <a:sysClr val="window" lastClr="FFFFFF">
                  <a:lumMod val="65000"/>
                </a:sysClr>
              </a:solidFill>
            </a:ln>
          </c:spPr>
          <c:marker>
            <c:symbol val="x"/>
            <c:size val="5"/>
            <c:spPr>
              <a:noFill/>
              <a:ln>
                <a:solidFill>
                  <a:sysClr val="window" lastClr="FFFFFF">
                    <a:lumMod val="65000"/>
                  </a:sysClr>
                </a:solidFill>
              </a:ln>
            </c:spPr>
          </c:marker>
          <c:errBars>
            <c:errDir val="y"/>
            <c:errBarType val="both"/>
            <c:errValType val="cust"/>
            <c:noEndCap val="0"/>
            <c:plus>
              <c:numRef>
                <c:f>'Fig S3'!$BC$33:$BL$33</c:f>
                <c:numCache>
                  <c:formatCode>General</c:formatCode>
                  <c:ptCount val="10"/>
                  <c:pt idx="0">
                    <c:v>1.8338692420671661E-2</c:v>
                  </c:pt>
                  <c:pt idx="1">
                    <c:v>1.6202356061388121E-2</c:v>
                  </c:pt>
                  <c:pt idx="2">
                    <c:v>1.563986676605655E-2</c:v>
                  </c:pt>
                  <c:pt idx="3">
                    <c:v>1.6033649130500517E-2</c:v>
                  </c:pt>
                  <c:pt idx="4">
                    <c:v>1.5595235428168448E-2</c:v>
                  </c:pt>
                  <c:pt idx="5">
                    <c:v>1.5057737354596137E-2</c:v>
                  </c:pt>
                  <c:pt idx="6">
                    <c:v>3.6356373817530256E-2</c:v>
                  </c:pt>
                  <c:pt idx="7">
                    <c:v>1.9906176675594946E-2</c:v>
                  </c:pt>
                  <c:pt idx="8">
                    <c:v>1.694510749862627E-2</c:v>
                  </c:pt>
                  <c:pt idx="9">
                    <c:v>1.8905977198759145E-2</c:v>
                  </c:pt>
                </c:numCache>
              </c:numRef>
            </c:plus>
            <c:minus>
              <c:numRef>
                <c:f>'Fig S3'!$BC$33:$BL$33</c:f>
                <c:numCache>
                  <c:formatCode>General</c:formatCode>
                  <c:ptCount val="10"/>
                  <c:pt idx="0">
                    <c:v>1.8338692420671661E-2</c:v>
                  </c:pt>
                  <c:pt idx="1">
                    <c:v>1.6202356061388121E-2</c:v>
                  </c:pt>
                  <c:pt idx="2">
                    <c:v>1.563986676605655E-2</c:v>
                  </c:pt>
                  <c:pt idx="3">
                    <c:v>1.6033649130500517E-2</c:v>
                  </c:pt>
                  <c:pt idx="4">
                    <c:v>1.5595235428168448E-2</c:v>
                  </c:pt>
                  <c:pt idx="5">
                    <c:v>1.5057737354596137E-2</c:v>
                  </c:pt>
                  <c:pt idx="6">
                    <c:v>3.6356373817530256E-2</c:v>
                  </c:pt>
                  <c:pt idx="7">
                    <c:v>1.9906176675594946E-2</c:v>
                  </c:pt>
                  <c:pt idx="8">
                    <c:v>1.694510749862627E-2</c:v>
                  </c:pt>
                  <c:pt idx="9">
                    <c:v>1.8905977198759145E-2</c:v>
                  </c:pt>
                </c:numCache>
              </c:numRef>
            </c:minus>
            <c:spPr>
              <a:ln>
                <a:solidFill>
                  <a:schemeClr val="bg1">
                    <a:lumMod val="65000"/>
                  </a:schemeClr>
                </a:solidFill>
              </a:ln>
            </c:spPr>
          </c:errBars>
          <c:xVal>
            <c:numRef>
              <c:f>'Fig S3'!$AS$30:$BB$30</c:f>
              <c:numCache>
                <c:formatCode>General</c:formatCode>
                <c:ptCount val="10"/>
                <c:pt idx="0">
                  <c:v>-9</c:v>
                </c:pt>
                <c:pt idx="1">
                  <c:v>-4</c:v>
                </c:pt>
                <c:pt idx="2">
                  <c:v>-2</c:v>
                </c:pt>
                <c:pt idx="3">
                  <c:v>-1</c:v>
                </c:pt>
                <c:pt idx="4">
                  <c:v>0</c:v>
                </c:pt>
                <c:pt idx="5">
                  <c:v>2</c:v>
                </c:pt>
                <c:pt idx="6">
                  <c:v>4</c:v>
                </c:pt>
                <c:pt idx="7">
                  <c:v>6</c:v>
                </c:pt>
                <c:pt idx="8">
                  <c:v>8</c:v>
                </c:pt>
                <c:pt idx="9">
                  <c:v>11</c:v>
                </c:pt>
              </c:numCache>
            </c:numRef>
          </c:xVal>
          <c:yVal>
            <c:numRef>
              <c:f>'Fig S3'!$AS$33:$BB$33</c:f>
              <c:numCache>
                <c:formatCode>0.00E+00</c:formatCode>
                <c:ptCount val="10"/>
                <c:pt idx="0">
                  <c:v>9.1018000000000002E-2</c:v>
                </c:pt>
                <c:pt idx="1">
                  <c:v>9.3906799999999999E-2</c:v>
                </c:pt>
                <c:pt idx="2">
                  <c:v>7.8174400000000005E-2</c:v>
                </c:pt>
                <c:pt idx="3">
                  <c:v>8.8268199999999991E-2</c:v>
                </c:pt>
                <c:pt idx="4">
                  <c:v>7.8261399999999995E-2</c:v>
                </c:pt>
                <c:pt idx="5">
                  <c:v>8.6010799999999998E-2</c:v>
                </c:pt>
                <c:pt idx="6">
                  <c:v>0.1026726</c:v>
                </c:pt>
                <c:pt idx="7">
                  <c:v>8.8982199999999997E-2</c:v>
                </c:pt>
                <c:pt idx="8">
                  <c:v>0.1029788</c:v>
                </c:pt>
                <c:pt idx="9">
                  <c:v>0.11813219999999999</c:v>
                </c:pt>
              </c:numCache>
            </c:numRef>
          </c:yVal>
          <c:smooth val="0"/>
        </c:ser>
        <c:ser>
          <c:idx val="1"/>
          <c:order val="1"/>
          <c:tx>
            <c:strRef>
              <c:f>'Fig S3'!$AQ$34</c:f>
              <c:strCache>
                <c:ptCount val="1"/>
                <c:pt idx="0">
                  <c:v>low Rs</c:v>
                </c:pt>
              </c:strCache>
            </c:strRef>
          </c:tx>
          <c:spPr>
            <a:ln w="3175">
              <a:solidFill>
                <a:sysClr val="windowText" lastClr="000000"/>
              </a:solidFill>
            </a:ln>
          </c:spPr>
          <c:marker>
            <c:symbol val="square"/>
            <c:size val="5"/>
            <c:spPr>
              <a:solidFill>
                <a:sysClr val="windowText" lastClr="000000"/>
              </a:solidFill>
              <a:ln w="15875">
                <a:noFill/>
              </a:ln>
            </c:spPr>
          </c:marker>
          <c:errBars>
            <c:errDir val="y"/>
            <c:errBarType val="both"/>
            <c:errValType val="cust"/>
            <c:noEndCap val="0"/>
            <c:plus>
              <c:numRef>
                <c:f>'Fig S3'!$BC$34:$BL$34</c:f>
                <c:numCache>
                  <c:formatCode>General</c:formatCode>
                  <c:ptCount val="10"/>
                  <c:pt idx="0">
                    <c:v>3.2544958648614085E-2</c:v>
                  </c:pt>
                  <c:pt idx="1">
                    <c:v>2.5693189039899266E-2</c:v>
                  </c:pt>
                  <c:pt idx="2">
                    <c:v>2.4310670781366766E-2</c:v>
                  </c:pt>
                  <c:pt idx="3">
                    <c:v>3.0009512889082365E-2</c:v>
                  </c:pt>
                  <c:pt idx="4">
                    <c:v>3.3057977054562801E-2</c:v>
                  </c:pt>
                  <c:pt idx="5">
                    <c:v>2.5068681006387237E-2</c:v>
                  </c:pt>
                  <c:pt idx="6">
                    <c:v>3.100911571070674E-2</c:v>
                  </c:pt>
                  <c:pt idx="7">
                    <c:v>3.9217472348941608E-2</c:v>
                  </c:pt>
                  <c:pt idx="8">
                    <c:v>3.3414771823850602E-2</c:v>
                  </c:pt>
                  <c:pt idx="9">
                    <c:v>3.7929260095076987E-2</c:v>
                  </c:pt>
                </c:numCache>
              </c:numRef>
            </c:plus>
            <c:minus>
              <c:numRef>
                <c:f>'Fig S3'!$BC$34:$BL$34</c:f>
                <c:numCache>
                  <c:formatCode>General</c:formatCode>
                  <c:ptCount val="10"/>
                  <c:pt idx="0">
                    <c:v>3.2544958648614085E-2</c:v>
                  </c:pt>
                  <c:pt idx="1">
                    <c:v>2.5693189039899266E-2</c:v>
                  </c:pt>
                  <c:pt idx="2">
                    <c:v>2.4310670781366766E-2</c:v>
                  </c:pt>
                  <c:pt idx="3">
                    <c:v>3.0009512889082365E-2</c:v>
                  </c:pt>
                  <c:pt idx="4">
                    <c:v>3.3057977054562801E-2</c:v>
                  </c:pt>
                  <c:pt idx="5">
                    <c:v>2.5068681006387237E-2</c:v>
                  </c:pt>
                  <c:pt idx="6">
                    <c:v>3.100911571070674E-2</c:v>
                  </c:pt>
                  <c:pt idx="7">
                    <c:v>3.9217472348941608E-2</c:v>
                  </c:pt>
                  <c:pt idx="8">
                    <c:v>3.3414771823850602E-2</c:v>
                  </c:pt>
                  <c:pt idx="9">
                    <c:v>3.7929260095076987E-2</c:v>
                  </c:pt>
                </c:numCache>
              </c:numRef>
            </c:minus>
          </c:errBars>
          <c:xVal>
            <c:numRef>
              <c:f>'Fig S3'!$AS$30:$BB$30</c:f>
              <c:numCache>
                <c:formatCode>General</c:formatCode>
                <c:ptCount val="10"/>
                <c:pt idx="0">
                  <c:v>-9</c:v>
                </c:pt>
                <c:pt idx="1">
                  <c:v>-4</c:v>
                </c:pt>
                <c:pt idx="2">
                  <c:v>-2</c:v>
                </c:pt>
                <c:pt idx="3">
                  <c:v>-1</c:v>
                </c:pt>
                <c:pt idx="4">
                  <c:v>0</c:v>
                </c:pt>
                <c:pt idx="5">
                  <c:v>2</c:v>
                </c:pt>
                <c:pt idx="6">
                  <c:v>4</c:v>
                </c:pt>
                <c:pt idx="7">
                  <c:v>6</c:v>
                </c:pt>
                <c:pt idx="8">
                  <c:v>8</c:v>
                </c:pt>
                <c:pt idx="9">
                  <c:v>11</c:v>
                </c:pt>
              </c:numCache>
            </c:numRef>
          </c:xVal>
          <c:yVal>
            <c:numRef>
              <c:f>'Fig S3'!$AS$34:$BB$34</c:f>
              <c:numCache>
                <c:formatCode>0.00E+00</c:formatCode>
                <c:ptCount val="10"/>
                <c:pt idx="0">
                  <c:v>0.14576119999999998</c:v>
                </c:pt>
                <c:pt idx="1">
                  <c:v>9.8978200000000002E-2</c:v>
                </c:pt>
                <c:pt idx="2">
                  <c:v>9.4340800000000002E-2</c:v>
                </c:pt>
                <c:pt idx="3">
                  <c:v>0.10331679999999999</c:v>
                </c:pt>
                <c:pt idx="4">
                  <c:v>0.10748519999999999</c:v>
                </c:pt>
                <c:pt idx="5">
                  <c:v>0.100671</c:v>
                </c:pt>
                <c:pt idx="6">
                  <c:v>0.1005906</c:v>
                </c:pt>
                <c:pt idx="7">
                  <c:v>0.1207778</c:v>
                </c:pt>
                <c:pt idx="8">
                  <c:v>0.11496619999999999</c:v>
                </c:pt>
                <c:pt idx="9">
                  <c:v>0.12620439999999999</c:v>
                </c:pt>
              </c:numCache>
            </c:numRef>
          </c:y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205037008"/>
        <c:axId val="205038688"/>
      </c:scatterChart>
      <c:scatterChart>
        <c:scatterStyle val="smoothMarker"/>
        <c:varyColors val="0"/>
        <c:ser>
          <c:idx val="2"/>
          <c:order val="2"/>
          <c:tx>
            <c:strRef>
              <c:f>'Fig S3'!$J$21</c:f>
              <c:strCache>
                <c:ptCount val="1"/>
                <c:pt idx="0">
                  <c:v>High</c:v>
                </c:pt>
              </c:strCache>
            </c:strRef>
          </c:tx>
          <c:spPr>
            <a:ln w="15875">
              <a:solidFill>
                <a:sysClr val="window" lastClr="FFFFFF">
                  <a:lumMod val="65000"/>
                </a:sysClr>
              </a:solidFill>
              <a:prstDash val="dashDot"/>
            </a:ln>
          </c:spPr>
          <c:marker>
            <c:symbol val="none"/>
          </c:marker>
          <c:xVal>
            <c:numRef>
              <c:f>'Fig S3'!$X$11:$AG$11</c:f>
              <c:numCache>
                <c:formatCode>General</c:formatCode>
                <c:ptCount val="10"/>
                <c:pt idx="0">
                  <c:v>-11</c:v>
                </c:pt>
                <c:pt idx="1">
                  <c:v>-4</c:v>
                </c:pt>
                <c:pt idx="2">
                  <c:v>-2</c:v>
                </c:pt>
                <c:pt idx="3">
                  <c:v>-1</c:v>
                </c:pt>
                <c:pt idx="4">
                  <c:v>0</c:v>
                </c:pt>
                <c:pt idx="5">
                  <c:v>2</c:v>
                </c:pt>
                <c:pt idx="6">
                  <c:v>4</c:v>
                </c:pt>
                <c:pt idx="7">
                  <c:v>6</c:v>
                </c:pt>
                <c:pt idx="8">
                  <c:v>8</c:v>
                </c:pt>
                <c:pt idx="9">
                  <c:v>12</c:v>
                </c:pt>
              </c:numCache>
            </c:numRef>
          </c:xVal>
          <c:yVal>
            <c:numRef>
              <c:f>'Fig S3'!$X$12:$AG$12</c:f>
              <c:numCache>
                <c:formatCode>General</c:formatCode>
                <c:ptCount val="10"/>
                <c:pt idx="0">
                  <c:v>0.52751199999999998</c:v>
                </c:pt>
                <c:pt idx="1">
                  <c:v>0.52751199999999998</c:v>
                </c:pt>
                <c:pt idx="2">
                  <c:v>0.52751199999999998</c:v>
                </c:pt>
                <c:pt idx="3">
                  <c:v>0.52751199999999998</c:v>
                </c:pt>
                <c:pt idx="4">
                  <c:v>0.52751199999999998</c:v>
                </c:pt>
                <c:pt idx="5">
                  <c:v>0.52751199999999998</c:v>
                </c:pt>
                <c:pt idx="6">
                  <c:v>0.52751199999999998</c:v>
                </c:pt>
                <c:pt idx="7">
                  <c:v>0.52751199999999998</c:v>
                </c:pt>
                <c:pt idx="8">
                  <c:v>0.52751199999999998</c:v>
                </c:pt>
                <c:pt idx="9">
                  <c:v>0.52751199999999998</c:v>
                </c:pt>
              </c:numCache>
            </c:numRef>
          </c:yVal>
          <c:smooth val="1"/>
        </c:ser>
        <c:ser>
          <c:idx val="3"/>
          <c:order val="3"/>
          <c:tx>
            <c:strRef>
              <c:f>'Fig S3'!$J$22</c:f>
              <c:strCache>
                <c:ptCount val="1"/>
                <c:pt idx="0">
                  <c:v>Low</c:v>
                </c:pt>
              </c:strCache>
            </c:strRef>
          </c:tx>
          <c:spPr>
            <a:ln w="15875">
              <a:solidFill>
                <a:sysClr val="windowText" lastClr="000000"/>
              </a:solidFill>
              <a:prstDash val="dash"/>
            </a:ln>
          </c:spPr>
          <c:marker>
            <c:symbol val="none"/>
          </c:marker>
          <c:xVal>
            <c:numRef>
              <c:f>'Fig S3'!$X$11:$AG$11</c:f>
              <c:numCache>
                <c:formatCode>General</c:formatCode>
                <c:ptCount val="10"/>
                <c:pt idx="0">
                  <c:v>-11</c:v>
                </c:pt>
                <c:pt idx="1">
                  <c:v>-4</c:v>
                </c:pt>
                <c:pt idx="2">
                  <c:v>-2</c:v>
                </c:pt>
                <c:pt idx="3">
                  <c:v>-1</c:v>
                </c:pt>
                <c:pt idx="4">
                  <c:v>0</c:v>
                </c:pt>
                <c:pt idx="5">
                  <c:v>2</c:v>
                </c:pt>
                <c:pt idx="6">
                  <c:v>4</c:v>
                </c:pt>
                <c:pt idx="7">
                  <c:v>6</c:v>
                </c:pt>
                <c:pt idx="8">
                  <c:v>8</c:v>
                </c:pt>
                <c:pt idx="9">
                  <c:v>12</c:v>
                </c:pt>
              </c:numCache>
            </c:numRef>
          </c:xVal>
          <c:yVal>
            <c:numRef>
              <c:f>'Fig S3'!$X$13:$AG$13</c:f>
              <c:numCache>
                <c:formatCode>General</c:formatCode>
                <c:ptCount val="10"/>
                <c:pt idx="0">
                  <c:v>0.33785800000000005</c:v>
                </c:pt>
                <c:pt idx="1">
                  <c:v>0.33785800000000005</c:v>
                </c:pt>
                <c:pt idx="2">
                  <c:v>0.33785800000000005</c:v>
                </c:pt>
                <c:pt idx="3">
                  <c:v>0.33785800000000005</c:v>
                </c:pt>
                <c:pt idx="4">
                  <c:v>0.33785800000000005</c:v>
                </c:pt>
                <c:pt idx="5">
                  <c:v>0.33785800000000005</c:v>
                </c:pt>
                <c:pt idx="6">
                  <c:v>0.33785800000000005</c:v>
                </c:pt>
                <c:pt idx="7">
                  <c:v>0.33785800000000005</c:v>
                </c:pt>
                <c:pt idx="8">
                  <c:v>0.33785800000000005</c:v>
                </c:pt>
                <c:pt idx="9">
                  <c:v>0.33785800000000005</c:v>
                </c:pt>
              </c:numCache>
            </c:numRef>
          </c:yVal>
          <c:smooth val="1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205037008"/>
        <c:axId val="205038688"/>
      </c:scatterChart>
      <c:valAx>
        <c:axId val="205037008"/>
        <c:scaling>
          <c:orientation val="minMax"/>
          <c:max val="12"/>
          <c:min val="-11"/>
        </c:scaling>
        <c:delete val="0"/>
        <c:axPos val="b"/>
        <c:numFmt formatCode="General" sourceLinked="1"/>
        <c:majorTickMark val="out"/>
        <c:minorTickMark val="out"/>
        <c:tickLblPos val="none"/>
        <c:crossAx val="205038688"/>
        <c:crosses val="autoZero"/>
        <c:crossBetween val="midCat"/>
        <c:majorUnit val="2"/>
        <c:minorUnit val="1"/>
      </c:valAx>
      <c:valAx>
        <c:axId val="205038688"/>
        <c:scaling>
          <c:orientation val="minMax"/>
          <c:max val="0.6000000000000002"/>
          <c:min val="0"/>
        </c:scaling>
        <c:delete val="0"/>
        <c:axPos val="l"/>
        <c:numFmt formatCode="0.0E+00" sourceLinked="0"/>
        <c:majorTickMark val="out"/>
        <c:minorTickMark val="none"/>
        <c:tickLblPos val="none"/>
        <c:crossAx val="205037008"/>
        <c:crossesAt val="-11"/>
        <c:crossBetween val="midCat"/>
        <c:majorUnit val="0.1"/>
      </c:valAx>
      <c:spPr>
        <a:noFill/>
      </c:spPr>
    </c:plotArea>
    <c:plotVisOnly val="1"/>
    <c:dispBlanksAs val="gap"/>
    <c:showDLblsOverMax val="0"/>
  </c:chart>
  <c:spPr>
    <a:noFill/>
    <a:ln>
      <a:noFill/>
    </a:ln>
  </c:spPr>
  <c:externalData r:id="rId1">
    <c:autoUpdate val="0"/>
  </c:externalData>
</c:chartSpace>
</file>

<file path=ppt/charts/chart2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scatterChart>
        <c:scatterStyle val="lineMarker"/>
        <c:varyColors val="0"/>
        <c:ser>
          <c:idx val="0"/>
          <c:order val="0"/>
          <c:tx>
            <c:strRef>
              <c:f>'Fig S3'!$AK$192</c:f>
              <c:strCache>
                <c:ptCount val="1"/>
                <c:pt idx="0">
                  <c:v>high Rs</c:v>
                </c:pt>
              </c:strCache>
            </c:strRef>
          </c:tx>
          <c:spPr>
            <a:ln w="28575">
              <a:noFill/>
            </a:ln>
          </c:spPr>
          <c:marker>
            <c:symbol val="x"/>
            <c:size val="5"/>
            <c:spPr>
              <a:noFill/>
              <a:ln>
                <a:solidFill>
                  <a:srgbClr val="C0C0C0"/>
                </a:solidFill>
              </a:ln>
            </c:spPr>
          </c:marker>
          <c:trendline>
            <c:spPr>
              <a:ln>
                <a:solidFill>
                  <a:srgbClr val="C0C0C0"/>
                </a:solidFill>
              </a:ln>
            </c:spPr>
            <c:trendlineType val="linear"/>
            <c:dispRSqr val="0"/>
            <c:dispEq val="0"/>
          </c:trendline>
          <c:errBars>
            <c:errDir val="y"/>
            <c:errBarType val="both"/>
            <c:errValType val="cust"/>
            <c:noEndCap val="0"/>
            <c:plus>
              <c:numRef>
                <c:f>'Fig S3'!$AX$192:$BB$192</c:f>
                <c:numCache>
                  <c:formatCode>General</c:formatCode>
                  <c:ptCount val="5"/>
                  <c:pt idx="0">
                    <c:v>0.37249919325531883</c:v>
                  </c:pt>
                  <c:pt idx="1">
                    <c:v>0.37719327217918358</c:v>
                  </c:pt>
                  <c:pt idx="2">
                    <c:v>0.3825640436211068</c:v>
                  </c:pt>
                  <c:pt idx="3">
                    <c:v>0.38030025308353915</c:v>
                  </c:pt>
                  <c:pt idx="4">
                    <c:v>0.36753282557072314</c:v>
                  </c:pt>
                </c:numCache>
              </c:numRef>
            </c:plus>
            <c:minus>
              <c:numRef>
                <c:f>'Fig S3'!$AX$192:$BB$192</c:f>
                <c:numCache>
                  <c:formatCode>General</c:formatCode>
                  <c:ptCount val="5"/>
                  <c:pt idx="0">
                    <c:v>0.37249919325531883</c:v>
                  </c:pt>
                  <c:pt idx="1">
                    <c:v>0.37719327217918358</c:v>
                  </c:pt>
                  <c:pt idx="2">
                    <c:v>0.3825640436211068</c:v>
                  </c:pt>
                  <c:pt idx="3">
                    <c:v>0.38030025308353915</c:v>
                  </c:pt>
                  <c:pt idx="4">
                    <c:v>0.36753282557072314</c:v>
                  </c:pt>
                </c:numCache>
              </c:numRef>
            </c:minus>
            <c:spPr>
              <a:ln>
                <a:solidFill>
                  <a:prstClr val="white">
                    <a:lumMod val="65000"/>
                  </a:prstClr>
                </a:solidFill>
              </a:ln>
            </c:spPr>
          </c:errBars>
          <c:xVal>
            <c:numRef>
              <c:f>'Fig S3'!$AP$191:$AT$191</c:f>
              <c:numCache>
                <c:formatCode>General</c:formatCode>
                <c:ptCount val="5"/>
                <c:pt idx="0">
                  <c:v>2</c:v>
                </c:pt>
                <c:pt idx="1">
                  <c:v>4</c:v>
                </c:pt>
                <c:pt idx="2">
                  <c:v>6</c:v>
                </c:pt>
                <c:pt idx="3">
                  <c:v>8</c:v>
                </c:pt>
                <c:pt idx="4">
                  <c:v>11</c:v>
                </c:pt>
              </c:numCache>
            </c:numRef>
          </c:xVal>
          <c:yVal>
            <c:numRef>
              <c:f>'Fig S3'!$AP$192:$AT$192</c:f>
              <c:numCache>
                <c:formatCode>0.000</c:formatCode>
                <c:ptCount val="5"/>
                <c:pt idx="0">
                  <c:v>3.123290587865756</c:v>
                </c:pt>
                <c:pt idx="1">
                  <c:v>2.7970828445554048</c:v>
                </c:pt>
                <c:pt idx="2">
                  <c:v>2.6108802993622486</c:v>
                </c:pt>
                <c:pt idx="3">
                  <c:v>2.8693871092817251</c:v>
                </c:pt>
                <c:pt idx="4">
                  <c:v>2.9782823631532782</c:v>
                </c:pt>
              </c:numCache>
            </c:numRef>
          </c:yVal>
          <c:smooth val="0"/>
        </c:ser>
        <c:ser>
          <c:idx val="1"/>
          <c:order val="1"/>
          <c:tx>
            <c:strRef>
              <c:f>'Fig S3'!$AK$193</c:f>
              <c:strCache>
                <c:ptCount val="1"/>
                <c:pt idx="0">
                  <c:v>low Rs</c:v>
                </c:pt>
              </c:strCache>
            </c:strRef>
          </c:tx>
          <c:spPr>
            <a:ln w="28575">
              <a:noFill/>
            </a:ln>
          </c:spPr>
          <c:marker>
            <c:symbol val="square"/>
            <c:size val="5"/>
            <c:spPr>
              <a:solidFill>
                <a:sysClr val="windowText" lastClr="000000"/>
              </a:solidFill>
              <a:ln>
                <a:noFill/>
              </a:ln>
            </c:spPr>
          </c:marker>
          <c:trendline>
            <c:trendlineType val="linear"/>
            <c:dispRSqr val="0"/>
            <c:dispEq val="0"/>
          </c:trendline>
          <c:errBars>
            <c:errDir val="y"/>
            <c:errBarType val="both"/>
            <c:errValType val="cust"/>
            <c:noEndCap val="0"/>
            <c:plus>
              <c:numRef>
                <c:f>'Fig S3'!$AX$193:$BB$193</c:f>
                <c:numCache>
                  <c:formatCode>General</c:formatCode>
                  <c:ptCount val="5"/>
                  <c:pt idx="0">
                    <c:v>0.90250922081495055</c:v>
                  </c:pt>
                  <c:pt idx="1">
                    <c:v>0.63984482824151734</c:v>
                  </c:pt>
                  <c:pt idx="2">
                    <c:v>0.49457622082478631</c:v>
                  </c:pt>
                  <c:pt idx="3">
                    <c:v>0.765722181557695</c:v>
                  </c:pt>
                  <c:pt idx="4">
                    <c:v>0.23929655117904911</c:v>
                  </c:pt>
                </c:numCache>
              </c:numRef>
            </c:plus>
            <c:minus>
              <c:numRef>
                <c:f>'Fig S3'!$AX$193:$BB$193</c:f>
                <c:numCache>
                  <c:formatCode>General</c:formatCode>
                  <c:ptCount val="5"/>
                  <c:pt idx="0">
                    <c:v>0.90250922081495055</c:v>
                  </c:pt>
                  <c:pt idx="1">
                    <c:v>0.63984482824151734</c:v>
                  </c:pt>
                  <c:pt idx="2">
                    <c:v>0.49457622082478631</c:v>
                  </c:pt>
                  <c:pt idx="3">
                    <c:v>0.765722181557695</c:v>
                  </c:pt>
                  <c:pt idx="4">
                    <c:v>0.23929655117904911</c:v>
                  </c:pt>
                </c:numCache>
              </c:numRef>
            </c:minus>
          </c:errBars>
          <c:xVal>
            <c:numRef>
              <c:f>'Fig S3'!$AP$191:$AT$191</c:f>
              <c:numCache>
                <c:formatCode>General</c:formatCode>
                <c:ptCount val="5"/>
                <c:pt idx="0">
                  <c:v>2</c:v>
                </c:pt>
                <c:pt idx="1">
                  <c:v>4</c:v>
                </c:pt>
                <c:pt idx="2">
                  <c:v>6</c:v>
                </c:pt>
                <c:pt idx="3">
                  <c:v>8</c:v>
                </c:pt>
                <c:pt idx="4">
                  <c:v>11</c:v>
                </c:pt>
              </c:numCache>
            </c:numRef>
          </c:xVal>
          <c:yVal>
            <c:numRef>
              <c:f>'Fig S3'!$AP$193:$AT$193</c:f>
              <c:numCache>
                <c:formatCode>0.000</c:formatCode>
                <c:ptCount val="5"/>
                <c:pt idx="0">
                  <c:v>2.7215720566517305</c:v>
                </c:pt>
                <c:pt idx="1">
                  <c:v>2.9618367787353295</c:v>
                </c:pt>
                <c:pt idx="2">
                  <c:v>2.9797996009416181</c:v>
                </c:pt>
                <c:pt idx="3">
                  <c:v>3.6293530488679631</c:v>
                </c:pt>
                <c:pt idx="4">
                  <c:v>2.8330673841800129</c:v>
                </c:pt>
              </c:numCache>
            </c:numRef>
          </c:yVal>
          <c:smooth val="0"/>
        </c:ser>
        <c:ser>
          <c:idx val="2"/>
          <c:order val="2"/>
          <c:tx>
            <c:strRef>
              <c:f>'Fig S3'!$AJ$186</c:f>
              <c:strCache>
                <c:ptCount val="1"/>
                <c:pt idx="0">
                  <c:v>high before stress</c:v>
                </c:pt>
              </c:strCache>
            </c:strRef>
          </c:tx>
          <c:spPr>
            <a:ln w="28575">
              <a:noFill/>
            </a:ln>
          </c:spPr>
          <c:marker>
            <c:symbol val="x"/>
            <c:size val="5"/>
            <c:spPr>
              <a:noFill/>
              <a:ln>
                <a:solidFill>
                  <a:schemeClr val="bg1">
                    <a:lumMod val="65000"/>
                  </a:schemeClr>
                </a:solidFill>
              </a:ln>
            </c:spPr>
          </c:marker>
          <c:errBars>
            <c:errDir val="y"/>
            <c:errBarType val="both"/>
            <c:errValType val="cust"/>
            <c:noEndCap val="0"/>
            <c:plus>
              <c:numRef>
                <c:f>'Fig S3'!$AU$192:$AW$192</c:f>
                <c:numCache>
                  <c:formatCode>General</c:formatCode>
                  <c:ptCount val="3"/>
                  <c:pt idx="0">
                    <c:v>0.16776581764566381</c:v>
                  </c:pt>
                  <c:pt idx="1">
                    <c:v>0.53568301222935411</c:v>
                  </c:pt>
                  <c:pt idx="2">
                    <c:v>0.44455981312280329</c:v>
                  </c:pt>
                </c:numCache>
              </c:numRef>
            </c:plus>
            <c:minus>
              <c:numRef>
                <c:f>'Fig S3'!$AU$192:$AW$192</c:f>
                <c:numCache>
                  <c:formatCode>General</c:formatCode>
                  <c:ptCount val="3"/>
                  <c:pt idx="0">
                    <c:v>0.16776581764566381</c:v>
                  </c:pt>
                  <c:pt idx="1">
                    <c:v>0.53568301222935411</c:v>
                  </c:pt>
                  <c:pt idx="2">
                    <c:v>0.44455981312280329</c:v>
                  </c:pt>
                </c:numCache>
              </c:numRef>
            </c:minus>
            <c:spPr>
              <a:ln>
                <a:solidFill>
                  <a:schemeClr val="bg1">
                    <a:lumMod val="65000"/>
                  </a:schemeClr>
                </a:solidFill>
              </a:ln>
            </c:spPr>
          </c:errBars>
          <c:xVal>
            <c:numRef>
              <c:f>'Fig S3'!$AM$191:$AO$191</c:f>
              <c:numCache>
                <c:formatCode>General</c:formatCode>
                <c:ptCount val="3"/>
                <c:pt idx="0">
                  <c:v>-5</c:v>
                </c:pt>
                <c:pt idx="1">
                  <c:v>-3</c:v>
                </c:pt>
                <c:pt idx="2">
                  <c:v>0</c:v>
                </c:pt>
              </c:numCache>
            </c:numRef>
          </c:xVal>
          <c:yVal>
            <c:numRef>
              <c:f>'Fig S3'!$AM$192:$AO$192</c:f>
              <c:numCache>
                <c:formatCode>0.000</c:formatCode>
                <c:ptCount val="3"/>
                <c:pt idx="0">
                  <c:v>2.5453757401398023</c:v>
                </c:pt>
                <c:pt idx="1">
                  <c:v>2.9356882085987541</c:v>
                </c:pt>
                <c:pt idx="2">
                  <c:v>2.3986858787626084</c:v>
                </c:pt>
              </c:numCache>
            </c:numRef>
          </c:yVal>
          <c:smooth val="0"/>
        </c:ser>
        <c:ser>
          <c:idx val="3"/>
          <c:order val="3"/>
          <c:tx>
            <c:strRef>
              <c:f>'Fig S3'!$AJ$187</c:f>
              <c:strCache>
                <c:ptCount val="1"/>
                <c:pt idx="0">
                  <c:v>low below  stress</c:v>
                </c:pt>
              </c:strCache>
            </c:strRef>
          </c:tx>
          <c:spPr>
            <a:ln w="28575">
              <a:noFill/>
            </a:ln>
          </c:spPr>
          <c:marker>
            <c:symbol val="square"/>
            <c:size val="5"/>
            <c:spPr>
              <a:solidFill>
                <a:schemeClr val="tx1"/>
              </a:solidFill>
              <a:ln>
                <a:noFill/>
              </a:ln>
            </c:spPr>
          </c:marker>
          <c:errBars>
            <c:errDir val="y"/>
            <c:errBarType val="both"/>
            <c:errValType val="cust"/>
            <c:noEndCap val="0"/>
            <c:plus>
              <c:numRef>
                <c:f>'Fig S3'!$AU$193:$AW$193</c:f>
                <c:numCache>
                  <c:formatCode>General</c:formatCode>
                  <c:ptCount val="3"/>
                  <c:pt idx="0">
                    <c:v>0.15202795706971417</c:v>
                  </c:pt>
                  <c:pt idx="1">
                    <c:v>0.64444302366779016</c:v>
                  </c:pt>
                  <c:pt idx="2">
                    <c:v>0.92938434712441076</c:v>
                  </c:pt>
                </c:numCache>
              </c:numRef>
            </c:plus>
            <c:minus>
              <c:numRef>
                <c:f>'Fig S3'!$AU$193:$AW$193</c:f>
                <c:numCache>
                  <c:formatCode>General</c:formatCode>
                  <c:ptCount val="3"/>
                  <c:pt idx="0">
                    <c:v>0.15202795706971417</c:v>
                  </c:pt>
                  <c:pt idx="1">
                    <c:v>0.64444302366779016</c:v>
                  </c:pt>
                  <c:pt idx="2">
                    <c:v>0.92938434712441076</c:v>
                  </c:pt>
                </c:numCache>
              </c:numRef>
            </c:minus>
          </c:errBars>
          <c:xVal>
            <c:numRef>
              <c:f>'Fig S3'!$AM$191:$AO$191</c:f>
              <c:numCache>
                <c:formatCode>General</c:formatCode>
                <c:ptCount val="3"/>
                <c:pt idx="0">
                  <c:v>-5</c:v>
                </c:pt>
                <c:pt idx="1">
                  <c:v>-3</c:v>
                </c:pt>
                <c:pt idx="2">
                  <c:v>0</c:v>
                </c:pt>
              </c:numCache>
            </c:numRef>
          </c:xVal>
          <c:yVal>
            <c:numRef>
              <c:f>'Fig S3'!$AM$193:$AO$193</c:f>
              <c:numCache>
                <c:formatCode>0.000</c:formatCode>
                <c:ptCount val="3"/>
                <c:pt idx="0">
                  <c:v>2.6231457379405674</c:v>
                </c:pt>
                <c:pt idx="1">
                  <c:v>3.3195750215297686</c:v>
                </c:pt>
                <c:pt idx="2">
                  <c:v>4.1336607840955883</c:v>
                </c:pt>
              </c:numCache>
            </c:numRef>
          </c:y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345062704"/>
        <c:axId val="345058784"/>
      </c:scatterChart>
      <c:valAx>
        <c:axId val="345062704"/>
        <c:scaling>
          <c:orientation val="minMax"/>
          <c:max val="12"/>
          <c:min val="-11"/>
        </c:scaling>
        <c:delete val="0"/>
        <c:axPos val="b"/>
        <c:numFmt formatCode="General" sourceLinked="1"/>
        <c:majorTickMark val="out"/>
        <c:minorTickMark val="out"/>
        <c:tickLblPos val="none"/>
        <c:crossAx val="345058784"/>
        <c:crosses val="autoZero"/>
        <c:crossBetween val="midCat"/>
        <c:majorUnit val="2"/>
        <c:minorUnit val="1"/>
      </c:valAx>
      <c:valAx>
        <c:axId val="345058784"/>
        <c:scaling>
          <c:orientation val="minMax"/>
          <c:max val="6"/>
          <c:min val="0"/>
        </c:scaling>
        <c:delete val="0"/>
        <c:axPos val="l"/>
        <c:numFmt formatCode="#,##0.0" sourceLinked="0"/>
        <c:majorTickMark val="out"/>
        <c:minorTickMark val="none"/>
        <c:tickLblPos val="nextTo"/>
        <c:txPr>
          <a:bodyPr/>
          <a:lstStyle/>
          <a:p>
            <a:pPr>
              <a:defRPr sz="700"/>
            </a:pPr>
            <a:endParaRPr lang="en-US"/>
          </a:p>
        </c:txPr>
        <c:crossAx val="345062704"/>
        <c:crossesAt val="-11"/>
        <c:crossBetween val="midCat"/>
        <c:majorUnit val="1"/>
        <c:minorUnit val="0.2"/>
      </c:valAx>
      <c:spPr>
        <a:noFill/>
      </c:spPr>
    </c:plotArea>
    <c:plotVisOnly val="1"/>
    <c:dispBlanksAs val="gap"/>
    <c:showDLblsOverMax val="0"/>
  </c:chart>
  <c:spPr>
    <a:noFill/>
    <a:ln>
      <a:noFill/>
    </a:ln>
  </c:spPr>
  <c:externalData r:id="rId1">
    <c:autoUpdate val="0"/>
  </c:externalData>
</c:chartSpace>
</file>

<file path=ppt/charts/chart2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scatterChart>
        <c:scatterStyle val="lineMarker"/>
        <c:varyColors val="0"/>
        <c:ser>
          <c:idx val="0"/>
          <c:order val="0"/>
          <c:tx>
            <c:strRef>
              <c:f>'Fig S3'!$AN$299</c:f>
              <c:strCache>
                <c:ptCount val="1"/>
                <c:pt idx="0">
                  <c:v>high Rs</c:v>
                </c:pt>
              </c:strCache>
            </c:strRef>
          </c:tx>
          <c:spPr>
            <a:ln w="15875">
              <a:solidFill>
                <a:sysClr val="window" lastClr="FFFFFF">
                  <a:lumMod val="65000"/>
                </a:sysClr>
              </a:solidFill>
            </a:ln>
          </c:spPr>
          <c:marker>
            <c:symbol val="x"/>
            <c:size val="5"/>
            <c:spPr>
              <a:noFill/>
              <a:ln>
                <a:solidFill>
                  <a:sysClr val="window" lastClr="FFFFFF">
                    <a:lumMod val="65000"/>
                  </a:sysClr>
                </a:solidFill>
              </a:ln>
            </c:spPr>
          </c:marker>
          <c:errBars>
            <c:errDir val="y"/>
            <c:errBarType val="both"/>
            <c:errValType val="cust"/>
            <c:noEndCap val="0"/>
            <c:plus>
              <c:numRef>
                <c:f>'Fig S3'!$AY$299:$BG$299</c:f>
                <c:numCache>
                  <c:formatCode>General</c:formatCode>
                  <c:ptCount val="9"/>
                  <c:pt idx="0">
                    <c:v>3.6118442404359061E-2</c:v>
                  </c:pt>
                  <c:pt idx="1">
                    <c:v>3.7213763843865856E-2</c:v>
                  </c:pt>
                  <c:pt idx="2">
                    <c:v>3.6777217256080921E-2</c:v>
                  </c:pt>
                  <c:pt idx="3">
                    <c:v>3.5316503771336584E-2</c:v>
                  </c:pt>
                  <c:pt idx="4">
                    <c:v>6.2598564747349969E-2</c:v>
                  </c:pt>
                  <c:pt idx="5">
                    <c:v>4.685417559077136E-2</c:v>
                  </c:pt>
                  <c:pt idx="6">
                    <c:v>4.4190328722734491E-2</c:v>
                  </c:pt>
                  <c:pt idx="7">
                    <c:v>5.8332658793014844E-2</c:v>
                  </c:pt>
                  <c:pt idx="8">
                    <c:v>4.9886475711981092E-2</c:v>
                  </c:pt>
                </c:numCache>
              </c:numRef>
            </c:plus>
            <c:minus>
              <c:numRef>
                <c:f>'Fig S3'!$AY$299:$BG$299</c:f>
                <c:numCache>
                  <c:formatCode>General</c:formatCode>
                  <c:ptCount val="9"/>
                  <c:pt idx="0">
                    <c:v>3.6118442404359061E-2</c:v>
                  </c:pt>
                  <c:pt idx="1">
                    <c:v>3.7213763843865856E-2</c:v>
                  </c:pt>
                  <c:pt idx="2">
                    <c:v>3.6777217256080921E-2</c:v>
                  </c:pt>
                  <c:pt idx="3">
                    <c:v>3.5316503771336584E-2</c:v>
                  </c:pt>
                  <c:pt idx="4">
                    <c:v>6.2598564747349969E-2</c:v>
                  </c:pt>
                  <c:pt idx="5">
                    <c:v>4.685417559077136E-2</c:v>
                  </c:pt>
                  <c:pt idx="6">
                    <c:v>4.4190328722734491E-2</c:v>
                  </c:pt>
                  <c:pt idx="7">
                    <c:v>5.8332658793014844E-2</c:v>
                  </c:pt>
                  <c:pt idx="8">
                    <c:v>4.9886475711981092E-2</c:v>
                  </c:pt>
                </c:numCache>
              </c:numRef>
            </c:minus>
            <c:spPr>
              <a:ln>
                <a:solidFill>
                  <a:schemeClr val="bg1">
                    <a:lumMod val="65000"/>
                  </a:schemeClr>
                </a:solidFill>
              </a:ln>
            </c:spPr>
          </c:errBars>
          <c:xVal>
            <c:numRef>
              <c:f>'Fig S3'!$AP$292:$AX$292</c:f>
              <c:numCache>
                <c:formatCode>General</c:formatCode>
                <c:ptCount val="9"/>
                <c:pt idx="0">
                  <c:v>-10</c:v>
                </c:pt>
                <c:pt idx="1">
                  <c:v>-5</c:v>
                </c:pt>
                <c:pt idx="2">
                  <c:v>-3</c:v>
                </c:pt>
                <c:pt idx="3">
                  <c:v>0</c:v>
                </c:pt>
                <c:pt idx="4">
                  <c:v>2</c:v>
                </c:pt>
                <c:pt idx="5">
                  <c:v>4</c:v>
                </c:pt>
                <c:pt idx="6">
                  <c:v>6</c:v>
                </c:pt>
                <c:pt idx="7">
                  <c:v>8</c:v>
                </c:pt>
                <c:pt idx="8">
                  <c:v>11</c:v>
                </c:pt>
              </c:numCache>
            </c:numRef>
          </c:xVal>
          <c:yVal>
            <c:numRef>
              <c:f>'Fig S3'!$AP$299:$AX$299</c:f>
              <c:numCache>
                <c:formatCode>0.000</c:formatCode>
                <c:ptCount val="9"/>
                <c:pt idx="0">
                  <c:v>0.30089217721744366</c:v>
                </c:pt>
                <c:pt idx="1">
                  <c:v>0.31693492201675466</c:v>
                </c:pt>
                <c:pt idx="2">
                  <c:v>0.26740950745931585</c:v>
                </c:pt>
                <c:pt idx="3">
                  <c:v>0.3045238263605331</c:v>
                </c:pt>
                <c:pt idx="4">
                  <c:v>0.19858194382947364</c:v>
                </c:pt>
                <c:pt idx="5">
                  <c:v>7.5539759336414325E-2</c:v>
                </c:pt>
                <c:pt idx="6">
                  <c:v>7.1278748850045995E-2</c:v>
                </c:pt>
                <c:pt idx="7">
                  <c:v>9.3670684513756861E-2</c:v>
                </c:pt>
                <c:pt idx="8">
                  <c:v>7.9886147035313895E-2</c:v>
                </c:pt>
              </c:numCache>
            </c:numRef>
          </c:yVal>
          <c:smooth val="0"/>
        </c:ser>
        <c:ser>
          <c:idx val="1"/>
          <c:order val="1"/>
          <c:tx>
            <c:strRef>
              <c:f>'Fig S3'!$AN$300</c:f>
              <c:strCache>
                <c:ptCount val="1"/>
                <c:pt idx="0">
                  <c:v>low Rs</c:v>
                </c:pt>
              </c:strCache>
            </c:strRef>
          </c:tx>
          <c:spPr>
            <a:ln w="3175">
              <a:solidFill>
                <a:sysClr val="windowText" lastClr="000000"/>
              </a:solidFill>
            </a:ln>
          </c:spPr>
          <c:marker>
            <c:symbol val="square"/>
            <c:size val="5"/>
            <c:spPr>
              <a:solidFill>
                <a:sysClr val="windowText" lastClr="000000"/>
              </a:solidFill>
              <a:ln w="15875">
                <a:solidFill>
                  <a:sysClr val="windowText" lastClr="000000"/>
                </a:solidFill>
              </a:ln>
            </c:spPr>
          </c:marker>
          <c:errBars>
            <c:errDir val="y"/>
            <c:errBarType val="both"/>
            <c:errValType val="cust"/>
            <c:noEndCap val="0"/>
            <c:plus>
              <c:numRef>
                <c:f>'Fig S3'!$AY$300:$BG$300</c:f>
                <c:numCache>
                  <c:formatCode>General</c:formatCode>
                  <c:ptCount val="9"/>
                  <c:pt idx="0">
                    <c:v>3.7641211504365217E-2</c:v>
                  </c:pt>
                  <c:pt idx="1">
                    <c:v>3.2208130169181726E-2</c:v>
                  </c:pt>
                  <c:pt idx="2">
                    <c:v>3.4539106729106019E-2</c:v>
                  </c:pt>
                  <c:pt idx="3">
                    <c:v>5.496612323392553E-2</c:v>
                  </c:pt>
                  <c:pt idx="4">
                    <c:v>2.0055353637441996E-2</c:v>
                  </c:pt>
                  <c:pt idx="5">
                    <c:v>5.9249692439597254E-2</c:v>
                  </c:pt>
                  <c:pt idx="6">
                    <c:v>4.8254125713095494E-2</c:v>
                  </c:pt>
                  <c:pt idx="7">
                    <c:v>5.0777332455202863E-2</c:v>
                  </c:pt>
                  <c:pt idx="8">
                    <c:v>4.8918830179935521E-2</c:v>
                  </c:pt>
                </c:numCache>
              </c:numRef>
            </c:plus>
            <c:minus>
              <c:numRef>
                <c:f>'Fig S3'!$AY$300:$BG$300</c:f>
                <c:numCache>
                  <c:formatCode>General</c:formatCode>
                  <c:ptCount val="9"/>
                  <c:pt idx="0">
                    <c:v>3.7641211504365217E-2</c:v>
                  </c:pt>
                  <c:pt idx="1">
                    <c:v>3.2208130169181726E-2</c:v>
                  </c:pt>
                  <c:pt idx="2">
                    <c:v>3.4539106729106019E-2</c:v>
                  </c:pt>
                  <c:pt idx="3">
                    <c:v>5.496612323392553E-2</c:v>
                  </c:pt>
                  <c:pt idx="4">
                    <c:v>2.0055353637441996E-2</c:v>
                  </c:pt>
                  <c:pt idx="5">
                    <c:v>5.9249692439597254E-2</c:v>
                  </c:pt>
                  <c:pt idx="6">
                    <c:v>4.8254125713095494E-2</c:v>
                  </c:pt>
                  <c:pt idx="7">
                    <c:v>5.0777332455202863E-2</c:v>
                  </c:pt>
                  <c:pt idx="8">
                    <c:v>4.8918830179935521E-2</c:v>
                  </c:pt>
                </c:numCache>
              </c:numRef>
            </c:minus>
          </c:errBars>
          <c:xVal>
            <c:numRef>
              <c:f>'Fig S3'!$AP$292:$AX$292</c:f>
              <c:numCache>
                <c:formatCode>General</c:formatCode>
                <c:ptCount val="9"/>
                <c:pt idx="0">
                  <c:v>-10</c:v>
                </c:pt>
                <c:pt idx="1">
                  <c:v>-5</c:v>
                </c:pt>
                <c:pt idx="2">
                  <c:v>-3</c:v>
                </c:pt>
                <c:pt idx="3">
                  <c:v>0</c:v>
                </c:pt>
                <c:pt idx="4">
                  <c:v>2</c:v>
                </c:pt>
                <c:pt idx="5">
                  <c:v>4</c:v>
                </c:pt>
                <c:pt idx="6">
                  <c:v>6</c:v>
                </c:pt>
                <c:pt idx="7">
                  <c:v>8</c:v>
                </c:pt>
                <c:pt idx="8">
                  <c:v>11</c:v>
                </c:pt>
              </c:numCache>
            </c:numRef>
          </c:xVal>
          <c:yVal>
            <c:numRef>
              <c:f>'Fig S3'!$AP$300:$AX$300</c:f>
              <c:numCache>
                <c:formatCode>0.000</c:formatCode>
                <c:ptCount val="9"/>
                <c:pt idx="0">
                  <c:v>0.25119760745990755</c:v>
                </c:pt>
                <c:pt idx="1">
                  <c:v>0.26236388216930062</c:v>
                </c:pt>
                <c:pt idx="2">
                  <c:v>0.23535169884747945</c:v>
                </c:pt>
                <c:pt idx="3">
                  <c:v>0.25049405561133031</c:v>
                </c:pt>
                <c:pt idx="4">
                  <c:v>0.2066735590551172</c:v>
                </c:pt>
                <c:pt idx="5">
                  <c:v>0.13678164394858933</c:v>
                </c:pt>
                <c:pt idx="6">
                  <c:v>7.6595384175651218E-2</c:v>
                </c:pt>
                <c:pt idx="7">
                  <c:v>8.2908902691511396E-2</c:v>
                </c:pt>
                <c:pt idx="8">
                  <c:v>7.8104512353983815E-2</c:v>
                </c:pt>
              </c:numCache>
            </c:numRef>
          </c:y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345059904"/>
        <c:axId val="345057104"/>
      </c:scatterChart>
      <c:valAx>
        <c:axId val="345059904"/>
        <c:scaling>
          <c:orientation val="minMax"/>
          <c:max val="12"/>
          <c:min val="-11"/>
        </c:scaling>
        <c:delete val="0"/>
        <c:axPos val="b"/>
        <c:numFmt formatCode="General" sourceLinked="1"/>
        <c:majorTickMark val="out"/>
        <c:minorTickMark val="out"/>
        <c:tickLblPos val="none"/>
        <c:crossAx val="345057104"/>
        <c:crosses val="autoZero"/>
        <c:crossBetween val="midCat"/>
        <c:majorUnit val="2"/>
        <c:minorUnit val="1"/>
      </c:valAx>
      <c:valAx>
        <c:axId val="345057104"/>
        <c:scaling>
          <c:orientation val="minMax"/>
          <c:max val="0.5"/>
          <c:min val="0"/>
        </c:scaling>
        <c:delete val="0"/>
        <c:axPos val="l"/>
        <c:numFmt formatCode="#,##0.00" sourceLinked="0"/>
        <c:majorTickMark val="out"/>
        <c:minorTickMark val="none"/>
        <c:tickLblPos val="none"/>
        <c:crossAx val="345059904"/>
        <c:crossesAt val="-11"/>
        <c:crossBetween val="midCat"/>
        <c:majorUnit val="0.1"/>
      </c:valAx>
      <c:spPr>
        <a:noFill/>
      </c:spPr>
    </c:plotArea>
    <c:plotVisOnly val="1"/>
    <c:dispBlanksAs val="gap"/>
    <c:showDLblsOverMax val="0"/>
  </c:chart>
  <c:spPr>
    <a:noFill/>
    <a:ln>
      <a:noFill/>
    </a:ln>
  </c:spPr>
  <c:externalData r:id="rId1">
    <c:autoUpdate val="0"/>
  </c:externalData>
</c:chartSpace>
</file>

<file path=ppt/charts/chart2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scatterChart>
        <c:scatterStyle val="lineMarker"/>
        <c:varyColors val="0"/>
        <c:ser>
          <c:idx val="0"/>
          <c:order val="0"/>
          <c:tx>
            <c:strRef>
              <c:f>'Fig S3'!$AN$297</c:f>
              <c:strCache>
                <c:ptCount val="1"/>
                <c:pt idx="0">
                  <c:v>high Rs</c:v>
                </c:pt>
              </c:strCache>
            </c:strRef>
          </c:tx>
          <c:spPr>
            <a:ln w="15875">
              <a:solidFill>
                <a:sysClr val="window" lastClr="FFFFFF">
                  <a:lumMod val="65000"/>
                </a:sysClr>
              </a:solidFill>
            </a:ln>
          </c:spPr>
          <c:marker>
            <c:symbol val="x"/>
            <c:size val="5"/>
            <c:spPr>
              <a:noFill/>
              <a:ln>
                <a:solidFill>
                  <a:sysClr val="window" lastClr="FFFFFF">
                    <a:lumMod val="65000"/>
                  </a:sysClr>
                </a:solidFill>
              </a:ln>
            </c:spPr>
          </c:marker>
          <c:errBars>
            <c:errDir val="y"/>
            <c:errBarType val="both"/>
            <c:errValType val="cust"/>
            <c:noEndCap val="0"/>
            <c:plus>
              <c:numRef>
                <c:f>'Fig S3'!$AY$297:$BG$297</c:f>
                <c:numCache>
                  <c:formatCode>General</c:formatCode>
                  <c:ptCount val="9"/>
                  <c:pt idx="0">
                    <c:v>4.1357070175928941E-2</c:v>
                  </c:pt>
                  <c:pt idx="1">
                    <c:v>4.3737261721535442E-2</c:v>
                  </c:pt>
                  <c:pt idx="2">
                    <c:v>3.9637333463192419E-2</c:v>
                  </c:pt>
                  <c:pt idx="3">
                    <c:v>5.1129743905280529E-2</c:v>
                  </c:pt>
                  <c:pt idx="4">
                    <c:v>4.7723854652668908E-2</c:v>
                  </c:pt>
                  <c:pt idx="5">
                    <c:v>4.0357089642162877E-2</c:v>
                  </c:pt>
                  <c:pt idx="6">
                    <c:v>8.6105521909178362E-2</c:v>
                  </c:pt>
                  <c:pt idx="7">
                    <c:v>8.7029706291664233E-2</c:v>
                  </c:pt>
                  <c:pt idx="8">
                    <c:v>8.1731566294283103E-2</c:v>
                  </c:pt>
                </c:numCache>
              </c:numRef>
            </c:plus>
            <c:minus>
              <c:numRef>
                <c:f>'Fig S3'!$AY$297:$BG$297</c:f>
                <c:numCache>
                  <c:formatCode>General</c:formatCode>
                  <c:ptCount val="9"/>
                  <c:pt idx="0">
                    <c:v>4.1357070175928941E-2</c:v>
                  </c:pt>
                  <c:pt idx="1">
                    <c:v>4.3737261721535442E-2</c:v>
                  </c:pt>
                  <c:pt idx="2">
                    <c:v>3.9637333463192419E-2</c:v>
                  </c:pt>
                  <c:pt idx="3">
                    <c:v>5.1129743905280529E-2</c:v>
                  </c:pt>
                  <c:pt idx="4">
                    <c:v>4.7723854652668908E-2</c:v>
                  </c:pt>
                  <c:pt idx="5">
                    <c:v>4.0357089642162877E-2</c:v>
                  </c:pt>
                  <c:pt idx="6">
                    <c:v>8.6105521909178362E-2</c:v>
                  </c:pt>
                  <c:pt idx="7">
                    <c:v>8.7029706291664233E-2</c:v>
                  </c:pt>
                  <c:pt idx="8">
                    <c:v>8.1731566294283103E-2</c:v>
                  </c:pt>
                </c:numCache>
              </c:numRef>
            </c:minus>
            <c:spPr>
              <a:ln>
                <a:solidFill>
                  <a:schemeClr val="bg1">
                    <a:lumMod val="65000"/>
                  </a:schemeClr>
                </a:solidFill>
              </a:ln>
            </c:spPr>
          </c:errBars>
          <c:xVal>
            <c:numRef>
              <c:f>'Fig S3'!$AP$292:$AX$292</c:f>
              <c:numCache>
                <c:formatCode>General</c:formatCode>
                <c:ptCount val="9"/>
                <c:pt idx="0">
                  <c:v>-10</c:v>
                </c:pt>
                <c:pt idx="1">
                  <c:v>-5</c:v>
                </c:pt>
                <c:pt idx="2">
                  <c:v>-3</c:v>
                </c:pt>
                <c:pt idx="3">
                  <c:v>0</c:v>
                </c:pt>
                <c:pt idx="4">
                  <c:v>2</c:v>
                </c:pt>
                <c:pt idx="5">
                  <c:v>4</c:v>
                </c:pt>
                <c:pt idx="6">
                  <c:v>6</c:v>
                </c:pt>
                <c:pt idx="7">
                  <c:v>8</c:v>
                </c:pt>
                <c:pt idx="8">
                  <c:v>11</c:v>
                </c:pt>
              </c:numCache>
            </c:numRef>
          </c:xVal>
          <c:yVal>
            <c:numRef>
              <c:f>'Fig S3'!$AP$297:$AX$297</c:f>
              <c:numCache>
                <c:formatCode>0.000</c:formatCode>
                <c:ptCount val="9"/>
                <c:pt idx="0">
                  <c:v>0.31732545551679847</c:v>
                </c:pt>
                <c:pt idx="1">
                  <c:v>0.33118933648126553</c:v>
                </c:pt>
                <c:pt idx="2">
                  <c:v>0.30047701339813387</c:v>
                </c:pt>
                <c:pt idx="3">
                  <c:v>0.34313301793894191</c:v>
                </c:pt>
                <c:pt idx="4">
                  <c:v>0.32985941584530221</c:v>
                </c:pt>
                <c:pt idx="5">
                  <c:v>0.27001898739586488</c:v>
                </c:pt>
                <c:pt idx="6">
                  <c:v>0.24085503768235897</c:v>
                </c:pt>
                <c:pt idx="7">
                  <c:v>0.244297393528498</c:v>
                </c:pt>
                <c:pt idx="8">
                  <c:v>0.25122659671348668</c:v>
                </c:pt>
              </c:numCache>
            </c:numRef>
          </c:yVal>
          <c:smooth val="0"/>
        </c:ser>
        <c:ser>
          <c:idx val="1"/>
          <c:order val="1"/>
          <c:tx>
            <c:strRef>
              <c:f>'Fig S3'!$AN$298</c:f>
              <c:strCache>
                <c:ptCount val="1"/>
                <c:pt idx="0">
                  <c:v>low Rs</c:v>
                </c:pt>
              </c:strCache>
            </c:strRef>
          </c:tx>
          <c:spPr>
            <a:ln w="3175">
              <a:solidFill>
                <a:sysClr val="windowText" lastClr="000000"/>
              </a:solidFill>
            </a:ln>
          </c:spPr>
          <c:marker>
            <c:symbol val="square"/>
            <c:size val="5"/>
            <c:spPr>
              <a:solidFill>
                <a:sysClr val="windowText" lastClr="000000"/>
              </a:solidFill>
              <a:ln w="15875">
                <a:solidFill>
                  <a:sysClr val="windowText" lastClr="000000"/>
                </a:solidFill>
              </a:ln>
            </c:spPr>
          </c:marker>
          <c:errBars>
            <c:errDir val="y"/>
            <c:errBarType val="both"/>
            <c:errValType val="cust"/>
            <c:noEndCap val="0"/>
            <c:plus>
              <c:numRef>
                <c:f>'Fig S3'!$AY$298:$BG$298</c:f>
                <c:numCache>
                  <c:formatCode>General</c:formatCode>
                  <c:ptCount val="9"/>
                  <c:pt idx="0">
                    <c:v>4.5993940750354172E-2</c:v>
                  </c:pt>
                  <c:pt idx="1">
                    <c:v>3.5884013529125368E-2</c:v>
                  </c:pt>
                  <c:pt idx="2">
                    <c:v>3.2783135639747787E-2</c:v>
                  </c:pt>
                  <c:pt idx="3">
                    <c:v>6.8029799378178296E-2</c:v>
                  </c:pt>
                  <c:pt idx="4">
                    <c:v>3.2314505692722789E-2</c:v>
                  </c:pt>
                  <c:pt idx="5">
                    <c:v>3.2621765202675623E-2</c:v>
                  </c:pt>
                  <c:pt idx="6">
                    <c:v>3.725957154688983E-2</c:v>
                  </c:pt>
                  <c:pt idx="7">
                    <c:v>3.8756112732802231E-2</c:v>
                  </c:pt>
                  <c:pt idx="8">
                    <c:v>5.4248824888987336E-2</c:v>
                  </c:pt>
                </c:numCache>
              </c:numRef>
            </c:plus>
            <c:minus>
              <c:numRef>
                <c:f>'Fig S3'!$AY$298:$BG$298</c:f>
                <c:numCache>
                  <c:formatCode>General</c:formatCode>
                  <c:ptCount val="9"/>
                  <c:pt idx="0">
                    <c:v>4.5993940750354172E-2</c:v>
                  </c:pt>
                  <c:pt idx="1">
                    <c:v>3.5884013529125368E-2</c:v>
                  </c:pt>
                  <c:pt idx="2">
                    <c:v>3.2783135639747787E-2</c:v>
                  </c:pt>
                  <c:pt idx="3">
                    <c:v>6.8029799378178296E-2</c:v>
                  </c:pt>
                  <c:pt idx="4">
                    <c:v>3.2314505692722789E-2</c:v>
                  </c:pt>
                  <c:pt idx="5">
                    <c:v>3.2621765202675623E-2</c:v>
                  </c:pt>
                  <c:pt idx="6">
                    <c:v>3.725957154688983E-2</c:v>
                  </c:pt>
                  <c:pt idx="7">
                    <c:v>3.8756112732802231E-2</c:v>
                  </c:pt>
                  <c:pt idx="8">
                    <c:v>5.4248824888987336E-2</c:v>
                  </c:pt>
                </c:numCache>
              </c:numRef>
            </c:minus>
          </c:errBars>
          <c:xVal>
            <c:numRef>
              <c:f>'Fig S3'!$AP$292:$AX$292</c:f>
              <c:numCache>
                <c:formatCode>General</c:formatCode>
                <c:ptCount val="9"/>
                <c:pt idx="0">
                  <c:v>-10</c:v>
                </c:pt>
                <c:pt idx="1">
                  <c:v>-5</c:v>
                </c:pt>
                <c:pt idx="2">
                  <c:v>-3</c:v>
                </c:pt>
                <c:pt idx="3">
                  <c:v>0</c:v>
                </c:pt>
                <c:pt idx="4">
                  <c:v>2</c:v>
                </c:pt>
                <c:pt idx="5">
                  <c:v>4</c:v>
                </c:pt>
                <c:pt idx="6">
                  <c:v>6</c:v>
                </c:pt>
                <c:pt idx="7">
                  <c:v>8</c:v>
                </c:pt>
                <c:pt idx="8">
                  <c:v>11</c:v>
                </c:pt>
              </c:numCache>
            </c:numRef>
          </c:xVal>
          <c:yVal>
            <c:numRef>
              <c:f>'Fig S3'!$AP$298:$AX$298</c:f>
              <c:numCache>
                <c:formatCode>0.000</c:formatCode>
                <c:ptCount val="9"/>
                <c:pt idx="0">
                  <c:v>0.35860897261270475</c:v>
                </c:pt>
                <c:pt idx="1">
                  <c:v>0.2849713963205775</c:v>
                </c:pt>
                <c:pt idx="2">
                  <c:v>0.25570011521194458</c:v>
                </c:pt>
                <c:pt idx="3">
                  <c:v>0.30650152119304319</c:v>
                </c:pt>
                <c:pt idx="4">
                  <c:v>0.24845059793132429</c:v>
                </c:pt>
                <c:pt idx="5">
                  <c:v>0.21389501757109514</c:v>
                </c:pt>
                <c:pt idx="6">
                  <c:v>0.20632798900477139</c:v>
                </c:pt>
                <c:pt idx="7">
                  <c:v>0.22272883968480101</c:v>
                </c:pt>
                <c:pt idx="8">
                  <c:v>0.1743161026362568</c:v>
                </c:pt>
              </c:numCache>
            </c:numRef>
          </c:y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350228656"/>
        <c:axId val="350229216"/>
      </c:scatterChart>
      <c:valAx>
        <c:axId val="350228656"/>
        <c:scaling>
          <c:orientation val="minMax"/>
          <c:max val="12"/>
          <c:min val="-11"/>
        </c:scaling>
        <c:delete val="0"/>
        <c:axPos val="b"/>
        <c:numFmt formatCode="General" sourceLinked="1"/>
        <c:majorTickMark val="out"/>
        <c:minorTickMark val="out"/>
        <c:tickLblPos val="none"/>
        <c:crossAx val="350229216"/>
        <c:crosses val="autoZero"/>
        <c:crossBetween val="midCat"/>
        <c:majorUnit val="2"/>
        <c:minorUnit val="1"/>
      </c:valAx>
      <c:valAx>
        <c:axId val="350229216"/>
        <c:scaling>
          <c:orientation val="minMax"/>
          <c:max val="0.5"/>
          <c:min val="0"/>
        </c:scaling>
        <c:delete val="0"/>
        <c:axPos val="l"/>
        <c:numFmt formatCode="#,##0.00" sourceLinked="0"/>
        <c:majorTickMark val="out"/>
        <c:minorTickMark val="none"/>
        <c:tickLblPos val="none"/>
        <c:crossAx val="350228656"/>
        <c:crossesAt val="-11"/>
        <c:crossBetween val="midCat"/>
        <c:majorUnit val="0.1"/>
      </c:valAx>
      <c:spPr>
        <a:noFill/>
      </c:spPr>
    </c:plotArea>
    <c:plotVisOnly val="1"/>
    <c:dispBlanksAs val="gap"/>
    <c:showDLblsOverMax val="0"/>
  </c:chart>
  <c:spPr>
    <a:noFill/>
    <a:ln>
      <a:noFill/>
    </a:ln>
  </c:spPr>
  <c:externalData r:id="rId1">
    <c:autoUpdate val="0"/>
  </c:externalData>
</c:chartSpace>
</file>

<file path=ppt/charts/chart2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scatterChart>
        <c:scatterStyle val="lineMarker"/>
        <c:varyColors val="0"/>
        <c:ser>
          <c:idx val="0"/>
          <c:order val="0"/>
          <c:tx>
            <c:strRef>
              <c:f>'Fig S3'!$AN$295</c:f>
              <c:strCache>
                <c:ptCount val="1"/>
                <c:pt idx="0">
                  <c:v>high Rs</c:v>
                </c:pt>
              </c:strCache>
            </c:strRef>
          </c:tx>
          <c:spPr>
            <a:ln w="15875">
              <a:solidFill>
                <a:sysClr val="window" lastClr="FFFFFF">
                  <a:lumMod val="65000"/>
                </a:sysClr>
              </a:solidFill>
            </a:ln>
          </c:spPr>
          <c:marker>
            <c:symbol val="x"/>
            <c:size val="5"/>
            <c:spPr>
              <a:noFill/>
              <a:ln>
                <a:solidFill>
                  <a:sysClr val="window" lastClr="FFFFFF">
                    <a:lumMod val="65000"/>
                  </a:sysClr>
                </a:solidFill>
              </a:ln>
            </c:spPr>
          </c:marker>
          <c:errBars>
            <c:errDir val="y"/>
            <c:errBarType val="both"/>
            <c:errValType val="cust"/>
            <c:noEndCap val="0"/>
            <c:plus>
              <c:numRef>
                <c:f>'Fig S3'!$AY$295:$BG$295</c:f>
                <c:numCache>
                  <c:formatCode>General</c:formatCode>
                  <c:ptCount val="9"/>
                  <c:pt idx="0">
                    <c:v>2.5695004984539211E-2</c:v>
                  </c:pt>
                  <c:pt idx="1">
                    <c:v>2.3411612480074367E-2</c:v>
                  </c:pt>
                  <c:pt idx="2">
                    <c:v>4.6598857111013213E-2</c:v>
                  </c:pt>
                  <c:pt idx="3">
                    <c:v>5.3508535417945043E-2</c:v>
                  </c:pt>
                  <c:pt idx="4">
                    <c:v>1.9441206922472008E-2</c:v>
                  </c:pt>
                  <c:pt idx="5">
                    <c:v>2.090224936995266E-2</c:v>
                  </c:pt>
                  <c:pt idx="6">
                    <c:v>2.3107799993568389E-2</c:v>
                  </c:pt>
                  <c:pt idx="7">
                    <c:v>3.7459552063124908E-2</c:v>
                  </c:pt>
                  <c:pt idx="8">
                    <c:v>4.8980631797253101E-2</c:v>
                  </c:pt>
                </c:numCache>
              </c:numRef>
            </c:plus>
            <c:minus>
              <c:numRef>
                <c:f>'Fig S3'!$AY$295:$BG$295</c:f>
                <c:numCache>
                  <c:formatCode>General</c:formatCode>
                  <c:ptCount val="9"/>
                  <c:pt idx="0">
                    <c:v>2.5695004984539211E-2</c:v>
                  </c:pt>
                  <c:pt idx="1">
                    <c:v>2.3411612480074367E-2</c:v>
                  </c:pt>
                  <c:pt idx="2">
                    <c:v>4.6598857111013213E-2</c:v>
                  </c:pt>
                  <c:pt idx="3">
                    <c:v>5.3508535417945043E-2</c:v>
                  </c:pt>
                  <c:pt idx="4">
                    <c:v>1.9441206922472008E-2</c:v>
                  </c:pt>
                  <c:pt idx="5">
                    <c:v>2.090224936995266E-2</c:v>
                  </c:pt>
                  <c:pt idx="6">
                    <c:v>2.3107799993568389E-2</c:v>
                  </c:pt>
                  <c:pt idx="7">
                    <c:v>3.7459552063124908E-2</c:v>
                  </c:pt>
                  <c:pt idx="8">
                    <c:v>4.8980631797253101E-2</c:v>
                  </c:pt>
                </c:numCache>
              </c:numRef>
            </c:minus>
            <c:spPr>
              <a:ln>
                <a:solidFill>
                  <a:schemeClr val="bg1">
                    <a:lumMod val="65000"/>
                  </a:schemeClr>
                </a:solidFill>
              </a:ln>
            </c:spPr>
          </c:errBars>
          <c:xVal>
            <c:numRef>
              <c:f>'Fig S3'!$AP$292:$AX$292</c:f>
              <c:numCache>
                <c:formatCode>General</c:formatCode>
                <c:ptCount val="9"/>
                <c:pt idx="0">
                  <c:v>-10</c:v>
                </c:pt>
                <c:pt idx="1">
                  <c:v>-5</c:v>
                </c:pt>
                <c:pt idx="2">
                  <c:v>-3</c:v>
                </c:pt>
                <c:pt idx="3">
                  <c:v>0</c:v>
                </c:pt>
                <c:pt idx="4">
                  <c:v>2</c:v>
                </c:pt>
                <c:pt idx="5">
                  <c:v>4</c:v>
                </c:pt>
                <c:pt idx="6">
                  <c:v>6</c:v>
                </c:pt>
                <c:pt idx="7">
                  <c:v>8</c:v>
                </c:pt>
                <c:pt idx="8">
                  <c:v>11</c:v>
                </c:pt>
              </c:numCache>
            </c:numRef>
          </c:xVal>
          <c:yVal>
            <c:numRef>
              <c:f>'Fig S3'!$AP$295:$AX$295</c:f>
              <c:numCache>
                <c:formatCode>0.000</c:formatCode>
                <c:ptCount val="9"/>
                <c:pt idx="0">
                  <c:v>0.26726394353799821</c:v>
                </c:pt>
                <c:pt idx="1">
                  <c:v>0.25733363353071448</c:v>
                </c:pt>
                <c:pt idx="2">
                  <c:v>0.26481060594696154</c:v>
                </c:pt>
                <c:pt idx="3">
                  <c:v>0.31297373839140025</c:v>
                </c:pt>
                <c:pt idx="4">
                  <c:v>0.21292939740425756</c:v>
                </c:pt>
                <c:pt idx="5">
                  <c:v>0.2102785678592595</c:v>
                </c:pt>
                <c:pt idx="6">
                  <c:v>0.20401998284160872</c:v>
                </c:pt>
                <c:pt idx="7">
                  <c:v>0.23683600285899079</c:v>
                </c:pt>
                <c:pt idx="8">
                  <c:v>0.18375705522283314</c:v>
                </c:pt>
              </c:numCache>
            </c:numRef>
          </c:yVal>
          <c:smooth val="0"/>
        </c:ser>
        <c:ser>
          <c:idx val="1"/>
          <c:order val="1"/>
          <c:tx>
            <c:strRef>
              <c:f>'Fig S3'!$AN$296</c:f>
              <c:strCache>
                <c:ptCount val="1"/>
                <c:pt idx="0">
                  <c:v>low Rs</c:v>
                </c:pt>
              </c:strCache>
            </c:strRef>
          </c:tx>
          <c:spPr>
            <a:ln w="3175">
              <a:solidFill>
                <a:sysClr val="windowText" lastClr="000000"/>
              </a:solidFill>
            </a:ln>
          </c:spPr>
          <c:marker>
            <c:symbol val="square"/>
            <c:size val="5"/>
            <c:spPr>
              <a:solidFill>
                <a:sysClr val="windowText" lastClr="000000"/>
              </a:solidFill>
              <a:ln w="15875">
                <a:solidFill>
                  <a:sysClr val="windowText" lastClr="000000"/>
                </a:solidFill>
              </a:ln>
            </c:spPr>
          </c:marker>
          <c:errBars>
            <c:errDir val="y"/>
            <c:errBarType val="both"/>
            <c:errValType val="cust"/>
            <c:noEndCap val="0"/>
            <c:plus>
              <c:numRef>
                <c:f>'Fig S3'!$AY$296:$BG$296</c:f>
                <c:numCache>
                  <c:formatCode>General</c:formatCode>
                  <c:ptCount val="9"/>
                  <c:pt idx="0">
                    <c:v>1.3907935771043449E-2</c:v>
                  </c:pt>
                  <c:pt idx="1">
                    <c:v>1.8350730426197677E-2</c:v>
                  </c:pt>
                  <c:pt idx="2">
                    <c:v>1.8564268082516669E-2</c:v>
                  </c:pt>
                  <c:pt idx="3">
                    <c:v>2.2423340720914214E-2</c:v>
                  </c:pt>
                  <c:pt idx="4">
                    <c:v>2.0718653859630187E-2</c:v>
                  </c:pt>
                  <c:pt idx="5">
                    <c:v>4.2858091955760153E-2</c:v>
                  </c:pt>
                  <c:pt idx="6">
                    <c:v>4.9065608044716089E-2</c:v>
                  </c:pt>
                  <c:pt idx="7">
                    <c:v>4.7770525965796624E-2</c:v>
                  </c:pt>
                  <c:pt idx="8">
                    <c:v>5.1236820591176069E-2</c:v>
                  </c:pt>
                </c:numCache>
              </c:numRef>
            </c:plus>
            <c:minus>
              <c:numRef>
                <c:f>'Fig S3'!$AY$296:$BG$296</c:f>
                <c:numCache>
                  <c:formatCode>General</c:formatCode>
                  <c:ptCount val="9"/>
                  <c:pt idx="0">
                    <c:v>1.3907935771043449E-2</c:v>
                  </c:pt>
                  <c:pt idx="1">
                    <c:v>1.8350730426197677E-2</c:v>
                  </c:pt>
                  <c:pt idx="2">
                    <c:v>1.8564268082516669E-2</c:v>
                  </c:pt>
                  <c:pt idx="3">
                    <c:v>2.2423340720914214E-2</c:v>
                  </c:pt>
                  <c:pt idx="4">
                    <c:v>2.0718653859630187E-2</c:v>
                  </c:pt>
                  <c:pt idx="5">
                    <c:v>4.2858091955760153E-2</c:v>
                  </c:pt>
                  <c:pt idx="6">
                    <c:v>4.9065608044716089E-2</c:v>
                  </c:pt>
                  <c:pt idx="7">
                    <c:v>4.7770525965796624E-2</c:v>
                  </c:pt>
                  <c:pt idx="8">
                    <c:v>5.1236820591176069E-2</c:v>
                  </c:pt>
                </c:numCache>
              </c:numRef>
            </c:minus>
          </c:errBars>
          <c:xVal>
            <c:numRef>
              <c:f>'Fig S3'!$AP$292:$AX$292</c:f>
              <c:numCache>
                <c:formatCode>General</c:formatCode>
                <c:ptCount val="9"/>
                <c:pt idx="0">
                  <c:v>-10</c:v>
                </c:pt>
                <c:pt idx="1">
                  <c:v>-5</c:v>
                </c:pt>
                <c:pt idx="2">
                  <c:v>-3</c:v>
                </c:pt>
                <c:pt idx="3">
                  <c:v>0</c:v>
                </c:pt>
                <c:pt idx="4">
                  <c:v>2</c:v>
                </c:pt>
                <c:pt idx="5">
                  <c:v>4</c:v>
                </c:pt>
                <c:pt idx="6">
                  <c:v>6</c:v>
                </c:pt>
                <c:pt idx="7">
                  <c:v>8</c:v>
                </c:pt>
                <c:pt idx="8">
                  <c:v>11</c:v>
                </c:pt>
              </c:numCache>
            </c:numRef>
          </c:xVal>
          <c:yVal>
            <c:numRef>
              <c:f>'Fig S3'!$AP$296:$AX$296</c:f>
              <c:numCache>
                <c:formatCode>0.000</c:formatCode>
                <c:ptCount val="9"/>
                <c:pt idx="0">
                  <c:v>0.21775580213964255</c:v>
                </c:pt>
                <c:pt idx="1">
                  <c:v>0.23333514465755761</c:v>
                </c:pt>
                <c:pt idx="2">
                  <c:v>0.20725982774359925</c:v>
                </c:pt>
                <c:pt idx="3">
                  <c:v>0.25267245758100726</c:v>
                </c:pt>
                <c:pt idx="4">
                  <c:v>0.1772203964418208</c:v>
                </c:pt>
                <c:pt idx="5">
                  <c:v>0.15989932918563518</c:v>
                </c:pt>
                <c:pt idx="6">
                  <c:v>0.11705442554206336</c:v>
                </c:pt>
                <c:pt idx="7">
                  <c:v>0.18671191789686475</c:v>
                </c:pt>
                <c:pt idx="8">
                  <c:v>0.12134336778573403</c:v>
                </c:pt>
              </c:numCache>
            </c:numRef>
          </c:y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350223056"/>
        <c:axId val="350227536"/>
      </c:scatterChart>
      <c:valAx>
        <c:axId val="350223056"/>
        <c:scaling>
          <c:orientation val="minMax"/>
          <c:max val="12"/>
          <c:min val="-11"/>
        </c:scaling>
        <c:delete val="0"/>
        <c:axPos val="b"/>
        <c:numFmt formatCode="General" sourceLinked="1"/>
        <c:majorTickMark val="out"/>
        <c:minorTickMark val="out"/>
        <c:tickLblPos val="none"/>
        <c:crossAx val="350227536"/>
        <c:crosses val="autoZero"/>
        <c:crossBetween val="midCat"/>
        <c:majorUnit val="2"/>
        <c:minorUnit val="1"/>
      </c:valAx>
      <c:valAx>
        <c:axId val="350227536"/>
        <c:scaling>
          <c:orientation val="minMax"/>
          <c:max val="0.5"/>
          <c:min val="0"/>
        </c:scaling>
        <c:delete val="0"/>
        <c:axPos val="l"/>
        <c:numFmt formatCode="#,##0.00" sourceLinked="0"/>
        <c:majorTickMark val="out"/>
        <c:minorTickMark val="none"/>
        <c:tickLblPos val="none"/>
        <c:crossAx val="350223056"/>
        <c:crossesAt val="-11"/>
        <c:crossBetween val="midCat"/>
        <c:majorUnit val="0.1"/>
      </c:valAx>
      <c:spPr>
        <a:noFill/>
      </c:spPr>
    </c:plotArea>
    <c:plotVisOnly val="1"/>
    <c:dispBlanksAs val="gap"/>
    <c:showDLblsOverMax val="0"/>
  </c:chart>
  <c:spPr>
    <a:noFill/>
    <a:ln>
      <a:noFill/>
    </a:ln>
  </c:spPr>
  <c:externalData r:id="rId1">
    <c:autoUpdate val="0"/>
  </c:externalData>
</c:chartSpace>
</file>

<file path=ppt/charts/chart2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scatterChart>
        <c:scatterStyle val="lineMarker"/>
        <c:varyColors val="0"/>
        <c:ser>
          <c:idx val="0"/>
          <c:order val="0"/>
          <c:tx>
            <c:strRef>
              <c:f>'Fig S3'!$AN$293</c:f>
              <c:strCache>
                <c:ptCount val="1"/>
                <c:pt idx="0">
                  <c:v>high Rs</c:v>
                </c:pt>
              </c:strCache>
            </c:strRef>
          </c:tx>
          <c:spPr>
            <a:ln w="15875">
              <a:solidFill>
                <a:sysClr val="window" lastClr="FFFFFF">
                  <a:lumMod val="65000"/>
                </a:sysClr>
              </a:solidFill>
            </a:ln>
          </c:spPr>
          <c:marker>
            <c:symbol val="x"/>
            <c:size val="5"/>
            <c:spPr>
              <a:noFill/>
              <a:ln>
                <a:solidFill>
                  <a:sysClr val="window" lastClr="FFFFFF">
                    <a:lumMod val="65000"/>
                  </a:sysClr>
                </a:solidFill>
              </a:ln>
            </c:spPr>
          </c:marker>
          <c:errBars>
            <c:errDir val="y"/>
            <c:errBarType val="both"/>
            <c:errValType val="cust"/>
            <c:noEndCap val="0"/>
            <c:plus>
              <c:numRef>
                <c:f>'Fig S3'!$AY$293:$BG$293</c:f>
                <c:numCache>
                  <c:formatCode>General</c:formatCode>
                  <c:ptCount val="9"/>
                  <c:pt idx="0">
                    <c:v>3.3991544500139172E-2</c:v>
                  </c:pt>
                  <c:pt idx="1">
                    <c:v>3.5214109725273793E-2</c:v>
                  </c:pt>
                  <c:pt idx="2">
                    <c:v>3.4697376772418992E-2</c:v>
                  </c:pt>
                  <c:pt idx="3">
                    <c:v>4.2716338763508659E-2</c:v>
                  </c:pt>
                  <c:pt idx="4">
                    <c:v>3.5458197501632961E-2</c:v>
                  </c:pt>
                  <c:pt idx="5">
                    <c:v>4.1428402577435734E-2</c:v>
                  </c:pt>
                  <c:pt idx="6">
                    <c:v>4.4324254771661888E-2</c:v>
                  </c:pt>
                  <c:pt idx="7">
                    <c:v>4.4656337545879839E-2</c:v>
                  </c:pt>
                  <c:pt idx="8">
                    <c:v>4.2040365052216734E-2</c:v>
                  </c:pt>
                </c:numCache>
              </c:numRef>
            </c:plus>
            <c:minus>
              <c:numRef>
                <c:f>'Fig S3'!$AY$293:$BG$293</c:f>
                <c:numCache>
                  <c:formatCode>General</c:formatCode>
                  <c:ptCount val="9"/>
                  <c:pt idx="0">
                    <c:v>3.3991544500139172E-2</c:v>
                  </c:pt>
                  <c:pt idx="1">
                    <c:v>3.5214109725273793E-2</c:v>
                  </c:pt>
                  <c:pt idx="2">
                    <c:v>3.4697376772418992E-2</c:v>
                  </c:pt>
                  <c:pt idx="3">
                    <c:v>4.2716338763508659E-2</c:v>
                  </c:pt>
                  <c:pt idx="4">
                    <c:v>3.5458197501632961E-2</c:v>
                  </c:pt>
                  <c:pt idx="5">
                    <c:v>4.1428402577435734E-2</c:v>
                  </c:pt>
                  <c:pt idx="6">
                    <c:v>4.4324254771661888E-2</c:v>
                  </c:pt>
                  <c:pt idx="7">
                    <c:v>4.4656337545879839E-2</c:v>
                  </c:pt>
                  <c:pt idx="8">
                    <c:v>4.2040365052216734E-2</c:v>
                  </c:pt>
                </c:numCache>
              </c:numRef>
            </c:minus>
            <c:spPr>
              <a:ln>
                <a:solidFill>
                  <a:schemeClr val="bg1">
                    <a:lumMod val="65000"/>
                  </a:schemeClr>
                </a:solidFill>
              </a:ln>
            </c:spPr>
          </c:errBars>
          <c:xVal>
            <c:numRef>
              <c:f>'Fig S3'!$AP$292:$AX$292</c:f>
              <c:numCache>
                <c:formatCode>General</c:formatCode>
                <c:ptCount val="9"/>
                <c:pt idx="0">
                  <c:v>-10</c:v>
                </c:pt>
                <c:pt idx="1">
                  <c:v>-5</c:v>
                </c:pt>
                <c:pt idx="2">
                  <c:v>-3</c:v>
                </c:pt>
                <c:pt idx="3">
                  <c:v>0</c:v>
                </c:pt>
                <c:pt idx="4">
                  <c:v>2</c:v>
                </c:pt>
                <c:pt idx="5">
                  <c:v>4</c:v>
                </c:pt>
                <c:pt idx="6">
                  <c:v>6</c:v>
                </c:pt>
                <c:pt idx="7">
                  <c:v>8</c:v>
                </c:pt>
                <c:pt idx="8">
                  <c:v>11</c:v>
                </c:pt>
              </c:numCache>
            </c:numRef>
          </c:xVal>
          <c:yVal>
            <c:numRef>
              <c:f>'Fig S3'!$AP$293:$AX$293</c:f>
              <c:numCache>
                <c:formatCode>0.000</c:formatCode>
                <c:ptCount val="9"/>
                <c:pt idx="0">
                  <c:v>0.29277351155393821</c:v>
                </c:pt>
                <c:pt idx="1">
                  <c:v>0.28382749579267613</c:v>
                </c:pt>
                <c:pt idx="2">
                  <c:v>0.27130449402195955</c:v>
                </c:pt>
                <c:pt idx="3">
                  <c:v>0.30195141610706949</c:v>
                </c:pt>
                <c:pt idx="4">
                  <c:v>0.2530612918128447</c:v>
                </c:pt>
                <c:pt idx="5">
                  <c:v>0.27025442563137386</c:v>
                </c:pt>
                <c:pt idx="6">
                  <c:v>0.27850812196348268</c:v>
                </c:pt>
                <c:pt idx="7">
                  <c:v>0.28092903710661138</c:v>
                </c:pt>
                <c:pt idx="8">
                  <c:v>0.26361240345765374</c:v>
                </c:pt>
              </c:numCache>
            </c:numRef>
          </c:yVal>
          <c:smooth val="0"/>
        </c:ser>
        <c:ser>
          <c:idx val="1"/>
          <c:order val="1"/>
          <c:tx>
            <c:strRef>
              <c:f>'Fig S3'!$AN$294</c:f>
              <c:strCache>
                <c:ptCount val="1"/>
                <c:pt idx="0">
                  <c:v>low Rs</c:v>
                </c:pt>
              </c:strCache>
            </c:strRef>
          </c:tx>
          <c:spPr>
            <a:ln w="3175">
              <a:solidFill>
                <a:sysClr val="windowText" lastClr="000000"/>
              </a:solidFill>
            </a:ln>
          </c:spPr>
          <c:marker>
            <c:symbol val="square"/>
            <c:size val="5"/>
            <c:spPr>
              <a:solidFill>
                <a:sysClr val="windowText" lastClr="000000"/>
              </a:solidFill>
              <a:ln w="15875">
                <a:solidFill>
                  <a:sysClr val="windowText" lastClr="000000"/>
                </a:solidFill>
              </a:ln>
            </c:spPr>
          </c:marker>
          <c:errBars>
            <c:errDir val="y"/>
            <c:errBarType val="both"/>
            <c:errValType val="cust"/>
            <c:noEndCap val="0"/>
            <c:plus>
              <c:numRef>
                <c:f>'Fig S3'!$AY$294:$BG$294</c:f>
                <c:numCache>
                  <c:formatCode>General</c:formatCode>
                  <c:ptCount val="9"/>
                  <c:pt idx="0">
                    <c:v>3.9446634953659535E-2</c:v>
                  </c:pt>
                  <c:pt idx="1">
                    <c:v>4.1100202502482218E-2</c:v>
                  </c:pt>
                  <c:pt idx="2">
                    <c:v>4.3959087592302153E-2</c:v>
                  </c:pt>
                  <c:pt idx="3">
                    <c:v>4.3692598535416814E-2</c:v>
                  </c:pt>
                  <c:pt idx="4">
                    <c:v>3.6775451243625017E-2</c:v>
                  </c:pt>
                  <c:pt idx="5">
                    <c:v>3.3229420880304568E-2</c:v>
                  </c:pt>
                  <c:pt idx="6">
                    <c:v>3.9449953014231244E-2</c:v>
                  </c:pt>
                  <c:pt idx="7">
                    <c:v>3.7666221095873961E-2</c:v>
                  </c:pt>
                  <c:pt idx="8">
                    <c:v>4.3481357433812672E-2</c:v>
                  </c:pt>
                </c:numCache>
              </c:numRef>
            </c:plus>
            <c:minus>
              <c:numRef>
                <c:f>'Fig S3'!$AY$294:$BG$294</c:f>
                <c:numCache>
                  <c:formatCode>General</c:formatCode>
                  <c:ptCount val="9"/>
                  <c:pt idx="0">
                    <c:v>3.9446634953659535E-2</c:v>
                  </c:pt>
                  <c:pt idx="1">
                    <c:v>4.1100202502482218E-2</c:v>
                  </c:pt>
                  <c:pt idx="2">
                    <c:v>4.3959087592302153E-2</c:v>
                  </c:pt>
                  <c:pt idx="3">
                    <c:v>4.3692598535416814E-2</c:v>
                  </c:pt>
                  <c:pt idx="4">
                    <c:v>3.6775451243625017E-2</c:v>
                  </c:pt>
                  <c:pt idx="5">
                    <c:v>3.3229420880304568E-2</c:v>
                  </c:pt>
                  <c:pt idx="6">
                    <c:v>3.9449953014231244E-2</c:v>
                  </c:pt>
                  <c:pt idx="7">
                    <c:v>3.7666221095873961E-2</c:v>
                  </c:pt>
                  <c:pt idx="8">
                    <c:v>4.3481357433812672E-2</c:v>
                  </c:pt>
                </c:numCache>
              </c:numRef>
            </c:minus>
          </c:errBars>
          <c:xVal>
            <c:numRef>
              <c:f>'Fig S3'!$AP$292:$AX$292</c:f>
              <c:numCache>
                <c:formatCode>General</c:formatCode>
                <c:ptCount val="9"/>
                <c:pt idx="0">
                  <c:v>-10</c:v>
                </c:pt>
                <c:pt idx="1">
                  <c:v>-5</c:v>
                </c:pt>
                <c:pt idx="2">
                  <c:v>-3</c:v>
                </c:pt>
                <c:pt idx="3">
                  <c:v>0</c:v>
                </c:pt>
                <c:pt idx="4">
                  <c:v>2</c:v>
                </c:pt>
                <c:pt idx="5">
                  <c:v>4</c:v>
                </c:pt>
                <c:pt idx="6">
                  <c:v>6</c:v>
                </c:pt>
                <c:pt idx="7">
                  <c:v>8</c:v>
                </c:pt>
                <c:pt idx="8">
                  <c:v>11</c:v>
                </c:pt>
              </c:numCache>
            </c:numRef>
          </c:xVal>
          <c:yVal>
            <c:numRef>
              <c:f>'Fig S3'!$AP$294:$AX$294</c:f>
              <c:numCache>
                <c:formatCode>0.000</c:formatCode>
                <c:ptCount val="9"/>
                <c:pt idx="0">
                  <c:v>0.27354797072069614</c:v>
                </c:pt>
                <c:pt idx="1">
                  <c:v>0.27119662621885943</c:v>
                </c:pt>
                <c:pt idx="2">
                  <c:v>0.26532323681585512</c:v>
                </c:pt>
                <c:pt idx="3">
                  <c:v>0.30593623210509097</c:v>
                </c:pt>
                <c:pt idx="4">
                  <c:v>0.2424882583082634</c:v>
                </c:pt>
                <c:pt idx="5">
                  <c:v>0.25215575708721782</c:v>
                </c:pt>
                <c:pt idx="6">
                  <c:v>0.26343349912540176</c:v>
                </c:pt>
                <c:pt idx="7">
                  <c:v>0.26760497973761388</c:v>
                </c:pt>
                <c:pt idx="8">
                  <c:v>0.26551447544740625</c:v>
                </c:pt>
              </c:numCache>
            </c:numRef>
          </c:y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200010656"/>
        <c:axId val="200009536"/>
      </c:scatterChart>
      <c:valAx>
        <c:axId val="200010656"/>
        <c:scaling>
          <c:orientation val="minMax"/>
          <c:max val="12"/>
          <c:min val="-11"/>
        </c:scaling>
        <c:delete val="0"/>
        <c:axPos val="b"/>
        <c:numFmt formatCode="General" sourceLinked="1"/>
        <c:majorTickMark val="out"/>
        <c:minorTickMark val="out"/>
        <c:tickLblPos val="none"/>
        <c:crossAx val="200009536"/>
        <c:crosses val="autoZero"/>
        <c:crossBetween val="midCat"/>
        <c:majorUnit val="2"/>
        <c:minorUnit val="1"/>
      </c:valAx>
      <c:valAx>
        <c:axId val="200009536"/>
        <c:scaling>
          <c:orientation val="minMax"/>
          <c:max val="0.5"/>
          <c:min val="0"/>
        </c:scaling>
        <c:delete val="0"/>
        <c:axPos val="l"/>
        <c:numFmt formatCode="#,##0.0" sourceLinked="0"/>
        <c:majorTickMark val="out"/>
        <c:minorTickMark val="none"/>
        <c:tickLblPos val="nextTo"/>
        <c:txPr>
          <a:bodyPr/>
          <a:lstStyle/>
          <a:p>
            <a:pPr>
              <a:defRPr sz="700"/>
            </a:pPr>
            <a:endParaRPr lang="en-US"/>
          </a:p>
        </c:txPr>
        <c:crossAx val="200010656"/>
        <c:crossesAt val="-11"/>
        <c:crossBetween val="midCat"/>
        <c:majorUnit val="0.1"/>
      </c:valAx>
      <c:spPr>
        <a:noFill/>
      </c:spPr>
    </c:plotArea>
    <c:plotVisOnly val="1"/>
    <c:dispBlanksAs val="gap"/>
    <c:showDLblsOverMax val="0"/>
  </c:chart>
  <c:spPr>
    <a:noFill/>
    <a:ln>
      <a:noFill/>
    </a:ln>
  </c:spPr>
  <c:externalData r:id="rId1">
    <c:autoUpdate val="0"/>
  </c:externalData>
</c:chartSpace>
</file>

<file path=ppt/charts/chart2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scatterChart>
        <c:scatterStyle val="lineMarker"/>
        <c:varyColors val="0"/>
        <c:ser>
          <c:idx val="0"/>
          <c:order val="0"/>
          <c:tx>
            <c:strRef>
              <c:f>'Fig S3'!$AN$403</c:f>
              <c:strCache>
                <c:ptCount val="1"/>
                <c:pt idx="0">
                  <c:v>high Rs</c:v>
                </c:pt>
              </c:strCache>
            </c:strRef>
          </c:tx>
          <c:spPr>
            <a:ln w="15875">
              <a:solidFill>
                <a:sysClr val="window" lastClr="FFFFFF">
                  <a:lumMod val="65000"/>
                </a:sysClr>
              </a:solidFill>
            </a:ln>
          </c:spPr>
          <c:marker>
            <c:symbol val="x"/>
            <c:size val="5"/>
            <c:spPr>
              <a:noFill/>
              <a:ln>
                <a:solidFill>
                  <a:sysClr val="window" lastClr="FFFFFF">
                    <a:lumMod val="65000"/>
                  </a:sysClr>
                </a:solidFill>
              </a:ln>
            </c:spPr>
          </c:marker>
          <c:errBars>
            <c:errDir val="y"/>
            <c:errBarType val="both"/>
            <c:errValType val="cust"/>
            <c:noEndCap val="0"/>
            <c:plus>
              <c:numRef>
                <c:f>'Fig S3'!$AY$403:$BG$403</c:f>
                <c:numCache>
                  <c:formatCode>General</c:formatCode>
                  <c:ptCount val="9"/>
                  <c:pt idx="0">
                    <c:v>9.0697389243611384E-2</c:v>
                  </c:pt>
                  <c:pt idx="1">
                    <c:v>4.6944047116442143E-2</c:v>
                  </c:pt>
                  <c:pt idx="2">
                    <c:v>2.5246285315173603E-2</c:v>
                  </c:pt>
                  <c:pt idx="3">
                    <c:v>5.5185890053666496E-2</c:v>
                  </c:pt>
                  <c:pt idx="4">
                    <c:v>9.5923450572046418E-2</c:v>
                  </c:pt>
                  <c:pt idx="5">
                    <c:v>8.5165009721121815E-2</c:v>
                  </c:pt>
                  <c:pt idx="6">
                    <c:v>9.4982192009223462E-2</c:v>
                  </c:pt>
                  <c:pt idx="7">
                    <c:v>0.10424808618203649</c:v>
                  </c:pt>
                  <c:pt idx="8">
                    <c:v>7.7561577533481682E-2</c:v>
                  </c:pt>
                </c:numCache>
              </c:numRef>
            </c:plus>
            <c:minus>
              <c:numRef>
                <c:f>'Fig S3'!$AY$403:$BG$403</c:f>
                <c:numCache>
                  <c:formatCode>General</c:formatCode>
                  <c:ptCount val="9"/>
                  <c:pt idx="0">
                    <c:v>9.0697389243611384E-2</c:v>
                  </c:pt>
                  <c:pt idx="1">
                    <c:v>4.6944047116442143E-2</c:v>
                  </c:pt>
                  <c:pt idx="2">
                    <c:v>2.5246285315173603E-2</c:v>
                  </c:pt>
                  <c:pt idx="3">
                    <c:v>5.5185890053666496E-2</c:v>
                  </c:pt>
                  <c:pt idx="4">
                    <c:v>9.5923450572046418E-2</c:v>
                  </c:pt>
                  <c:pt idx="5">
                    <c:v>8.5165009721121815E-2</c:v>
                  </c:pt>
                  <c:pt idx="6">
                    <c:v>9.4982192009223462E-2</c:v>
                  </c:pt>
                  <c:pt idx="7">
                    <c:v>0.10424808618203649</c:v>
                  </c:pt>
                  <c:pt idx="8">
                    <c:v>7.7561577533481682E-2</c:v>
                  </c:pt>
                </c:numCache>
              </c:numRef>
            </c:minus>
            <c:spPr>
              <a:ln>
                <a:solidFill>
                  <a:schemeClr val="bg1">
                    <a:lumMod val="65000"/>
                  </a:schemeClr>
                </a:solidFill>
              </a:ln>
            </c:spPr>
          </c:errBars>
          <c:xVal>
            <c:numRef>
              <c:f>'Fig S3'!$AP$396:$AX$396</c:f>
              <c:numCache>
                <c:formatCode>General</c:formatCode>
                <c:ptCount val="9"/>
                <c:pt idx="0">
                  <c:v>-10</c:v>
                </c:pt>
                <c:pt idx="1">
                  <c:v>-5</c:v>
                </c:pt>
                <c:pt idx="2">
                  <c:v>-3</c:v>
                </c:pt>
                <c:pt idx="3">
                  <c:v>0</c:v>
                </c:pt>
                <c:pt idx="4">
                  <c:v>2</c:v>
                </c:pt>
                <c:pt idx="5">
                  <c:v>4</c:v>
                </c:pt>
                <c:pt idx="6">
                  <c:v>6</c:v>
                </c:pt>
                <c:pt idx="7">
                  <c:v>8</c:v>
                </c:pt>
                <c:pt idx="8">
                  <c:v>11</c:v>
                </c:pt>
              </c:numCache>
            </c:numRef>
          </c:xVal>
          <c:yVal>
            <c:numRef>
              <c:f>'Fig S3'!$AP$403:$AX$403</c:f>
              <c:numCache>
                <c:formatCode>0.000</c:formatCode>
                <c:ptCount val="9"/>
                <c:pt idx="0">
                  <c:v>0.31090311531695447</c:v>
                </c:pt>
                <c:pt idx="1">
                  <c:v>0.36288984066197949</c:v>
                </c:pt>
                <c:pt idx="2">
                  <c:v>0.33456705329601283</c:v>
                </c:pt>
                <c:pt idx="3">
                  <c:v>0.29317260175569537</c:v>
                </c:pt>
                <c:pt idx="4">
                  <c:v>0.63828176661328473</c:v>
                </c:pt>
                <c:pt idx="5">
                  <c:v>0.61249522459723194</c:v>
                </c:pt>
                <c:pt idx="6">
                  <c:v>0.58344583535914885</c:v>
                </c:pt>
                <c:pt idx="7">
                  <c:v>0.64726054582601056</c:v>
                </c:pt>
                <c:pt idx="8">
                  <c:v>0.60428755798194722</c:v>
                </c:pt>
              </c:numCache>
            </c:numRef>
          </c:yVal>
          <c:smooth val="0"/>
        </c:ser>
        <c:ser>
          <c:idx val="1"/>
          <c:order val="1"/>
          <c:tx>
            <c:strRef>
              <c:f>'Fig S3'!$AN$404</c:f>
              <c:strCache>
                <c:ptCount val="1"/>
                <c:pt idx="0">
                  <c:v>low Rs</c:v>
                </c:pt>
              </c:strCache>
            </c:strRef>
          </c:tx>
          <c:spPr>
            <a:ln w="3175">
              <a:solidFill>
                <a:sysClr val="windowText" lastClr="000000"/>
              </a:solidFill>
            </a:ln>
          </c:spPr>
          <c:marker>
            <c:symbol val="square"/>
            <c:size val="5"/>
            <c:spPr>
              <a:solidFill>
                <a:sysClr val="windowText" lastClr="000000"/>
              </a:solidFill>
              <a:ln w="15875">
                <a:noFill/>
              </a:ln>
            </c:spPr>
          </c:marker>
          <c:errBars>
            <c:errDir val="y"/>
            <c:errBarType val="both"/>
            <c:errValType val="cust"/>
            <c:noEndCap val="0"/>
            <c:plus>
              <c:numRef>
                <c:f>'Fig S3'!$AY$404:$BG$404</c:f>
                <c:numCache>
                  <c:formatCode>General</c:formatCode>
                  <c:ptCount val="9"/>
                  <c:pt idx="0">
                    <c:v>4.0415095827190328E-2</c:v>
                  </c:pt>
                  <c:pt idx="1">
                    <c:v>7.2137582039488043E-2</c:v>
                  </c:pt>
                  <c:pt idx="2">
                    <c:v>3.5174600383611913E-2</c:v>
                  </c:pt>
                  <c:pt idx="3">
                    <c:v>6.3904485252515145E-2</c:v>
                  </c:pt>
                  <c:pt idx="4">
                    <c:v>5.3838873587860978E-2</c:v>
                  </c:pt>
                  <c:pt idx="5">
                    <c:v>6.490770450828004E-2</c:v>
                  </c:pt>
                  <c:pt idx="6">
                    <c:v>7.5700579300958373E-2</c:v>
                  </c:pt>
                  <c:pt idx="7">
                    <c:v>0.10308652815405921</c:v>
                  </c:pt>
                  <c:pt idx="8">
                    <c:v>8.1839276904461716E-2</c:v>
                  </c:pt>
                </c:numCache>
              </c:numRef>
            </c:plus>
            <c:minus>
              <c:numRef>
                <c:f>'Fig S3'!$AY$404:$BG$404</c:f>
                <c:numCache>
                  <c:formatCode>General</c:formatCode>
                  <c:ptCount val="9"/>
                  <c:pt idx="0">
                    <c:v>4.0415095827190328E-2</c:v>
                  </c:pt>
                  <c:pt idx="1">
                    <c:v>7.2137582039488043E-2</c:v>
                  </c:pt>
                  <c:pt idx="2">
                    <c:v>3.5174600383611913E-2</c:v>
                  </c:pt>
                  <c:pt idx="3">
                    <c:v>6.3904485252515145E-2</c:v>
                  </c:pt>
                  <c:pt idx="4">
                    <c:v>5.3838873587860978E-2</c:v>
                  </c:pt>
                  <c:pt idx="5">
                    <c:v>6.490770450828004E-2</c:v>
                  </c:pt>
                  <c:pt idx="6">
                    <c:v>7.5700579300958373E-2</c:v>
                  </c:pt>
                  <c:pt idx="7">
                    <c:v>0.10308652815405921</c:v>
                  </c:pt>
                  <c:pt idx="8">
                    <c:v>8.1839276904461716E-2</c:v>
                  </c:pt>
                </c:numCache>
              </c:numRef>
            </c:minus>
          </c:errBars>
          <c:xVal>
            <c:numRef>
              <c:f>'Fig S3'!$AP$396:$AX$396</c:f>
              <c:numCache>
                <c:formatCode>General</c:formatCode>
                <c:ptCount val="9"/>
                <c:pt idx="0">
                  <c:v>-10</c:v>
                </c:pt>
                <c:pt idx="1">
                  <c:v>-5</c:v>
                </c:pt>
                <c:pt idx="2">
                  <c:v>-3</c:v>
                </c:pt>
                <c:pt idx="3">
                  <c:v>0</c:v>
                </c:pt>
                <c:pt idx="4">
                  <c:v>2</c:v>
                </c:pt>
                <c:pt idx="5">
                  <c:v>4</c:v>
                </c:pt>
                <c:pt idx="6">
                  <c:v>6</c:v>
                </c:pt>
                <c:pt idx="7">
                  <c:v>8</c:v>
                </c:pt>
                <c:pt idx="8">
                  <c:v>11</c:v>
                </c:pt>
              </c:numCache>
            </c:numRef>
          </c:xVal>
          <c:yVal>
            <c:numRef>
              <c:f>'Fig S3'!$AP$404:$AX$404</c:f>
              <c:numCache>
                <c:formatCode>0.000</c:formatCode>
                <c:ptCount val="9"/>
                <c:pt idx="0">
                  <c:v>0.35671424213080355</c:v>
                </c:pt>
                <c:pt idx="1">
                  <c:v>0.37626446085616222</c:v>
                </c:pt>
                <c:pt idx="2">
                  <c:v>0.3999591188122843</c:v>
                </c:pt>
                <c:pt idx="3">
                  <c:v>0.30108340984494586</c:v>
                </c:pt>
                <c:pt idx="4">
                  <c:v>0.51202985541009394</c:v>
                </c:pt>
                <c:pt idx="5">
                  <c:v>0.5657918317429782</c:v>
                </c:pt>
                <c:pt idx="6">
                  <c:v>0.6311099705578197</c:v>
                </c:pt>
                <c:pt idx="7">
                  <c:v>0.59241339549564742</c:v>
                </c:pt>
                <c:pt idx="8">
                  <c:v>0.61226410516173302</c:v>
                </c:pt>
              </c:numCache>
            </c:numRef>
          </c:y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272529424"/>
        <c:axId val="272530544"/>
      </c:scatterChart>
      <c:valAx>
        <c:axId val="272529424"/>
        <c:scaling>
          <c:orientation val="minMax"/>
          <c:max val="12"/>
          <c:min val="-11"/>
        </c:scaling>
        <c:delete val="0"/>
        <c:axPos val="b"/>
        <c:numFmt formatCode="General" sourceLinked="1"/>
        <c:majorTickMark val="out"/>
        <c:minorTickMark val="out"/>
        <c:tickLblPos val="none"/>
        <c:crossAx val="272530544"/>
        <c:crosses val="autoZero"/>
        <c:crossBetween val="midCat"/>
        <c:majorUnit val="2"/>
        <c:minorUnit val="1"/>
      </c:valAx>
      <c:valAx>
        <c:axId val="272530544"/>
        <c:scaling>
          <c:orientation val="minMax"/>
          <c:max val="0.8"/>
          <c:min val="0"/>
        </c:scaling>
        <c:delete val="0"/>
        <c:axPos val="l"/>
        <c:numFmt formatCode="#,##0.00" sourceLinked="0"/>
        <c:majorTickMark val="out"/>
        <c:minorTickMark val="none"/>
        <c:tickLblPos val="none"/>
        <c:crossAx val="272529424"/>
        <c:crossesAt val="-11"/>
        <c:crossBetween val="midCat"/>
        <c:majorUnit val="0.2"/>
      </c:valAx>
      <c:spPr>
        <a:noFill/>
      </c:spPr>
    </c:plotArea>
    <c:plotVisOnly val="1"/>
    <c:dispBlanksAs val="gap"/>
    <c:showDLblsOverMax val="0"/>
  </c:chart>
  <c:spPr>
    <a:noFill/>
    <a:ln>
      <a:noFill/>
    </a:ln>
  </c:spPr>
  <c:externalData r:id="rId1">
    <c:autoUpdate val="0"/>
  </c:externalData>
</c:chartSpace>
</file>

<file path=ppt/charts/chart2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scatterChart>
        <c:scatterStyle val="lineMarker"/>
        <c:varyColors val="0"/>
        <c:ser>
          <c:idx val="0"/>
          <c:order val="0"/>
          <c:tx>
            <c:strRef>
              <c:f>'Fig S3'!$AN$401</c:f>
              <c:strCache>
                <c:ptCount val="1"/>
                <c:pt idx="0">
                  <c:v>high Rs</c:v>
                </c:pt>
              </c:strCache>
            </c:strRef>
          </c:tx>
          <c:spPr>
            <a:ln w="15875">
              <a:solidFill>
                <a:sysClr val="window" lastClr="FFFFFF">
                  <a:lumMod val="65000"/>
                </a:sysClr>
              </a:solidFill>
            </a:ln>
          </c:spPr>
          <c:marker>
            <c:symbol val="x"/>
            <c:size val="5"/>
            <c:spPr>
              <a:noFill/>
              <a:ln>
                <a:solidFill>
                  <a:sysClr val="window" lastClr="FFFFFF">
                    <a:lumMod val="65000"/>
                  </a:sysClr>
                </a:solidFill>
              </a:ln>
            </c:spPr>
          </c:marker>
          <c:errBars>
            <c:errDir val="y"/>
            <c:errBarType val="both"/>
            <c:errValType val="cust"/>
            <c:noEndCap val="0"/>
            <c:plus>
              <c:numRef>
                <c:f>'Fig S3'!$AY$401:$BG$401</c:f>
                <c:numCache>
                  <c:formatCode>General</c:formatCode>
                  <c:ptCount val="9"/>
                  <c:pt idx="0">
                    <c:v>6.8518759043972186E-2</c:v>
                  </c:pt>
                  <c:pt idx="1">
                    <c:v>8.0711765266818308E-2</c:v>
                  </c:pt>
                  <c:pt idx="2">
                    <c:v>7.1288977264470116E-2</c:v>
                  </c:pt>
                  <c:pt idx="3">
                    <c:v>5.7518427766853557E-2</c:v>
                  </c:pt>
                  <c:pt idx="4">
                    <c:v>6.4739568676869169E-2</c:v>
                  </c:pt>
                  <c:pt idx="5">
                    <c:v>6.8618693495499275E-2</c:v>
                  </c:pt>
                  <c:pt idx="6">
                    <c:v>6.4592695546954015E-2</c:v>
                  </c:pt>
                  <c:pt idx="7">
                    <c:v>9.1212648689265499E-2</c:v>
                  </c:pt>
                  <c:pt idx="8">
                    <c:v>7.7714727956985169E-2</c:v>
                  </c:pt>
                </c:numCache>
              </c:numRef>
            </c:plus>
            <c:minus>
              <c:numRef>
                <c:f>'Fig S3'!$AY$401:$BG$401</c:f>
                <c:numCache>
                  <c:formatCode>General</c:formatCode>
                  <c:ptCount val="9"/>
                  <c:pt idx="0">
                    <c:v>6.8518759043972186E-2</c:v>
                  </c:pt>
                  <c:pt idx="1">
                    <c:v>8.0711765266818308E-2</c:v>
                  </c:pt>
                  <c:pt idx="2">
                    <c:v>7.1288977264470116E-2</c:v>
                  </c:pt>
                  <c:pt idx="3">
                    <c:v>5.7518427766853557E-2</c:v>
                  </c:pt>
                  <c:pt idx="4">
                    <c:v>6.4739568676869169E-2</c:v>
                  </c:pt>
                  <c:pt idx="5">
                    <c:v>6.8618693495499275E-2</c:v>
                  </c:pt>
                  <c:pt idx="6">
                    <c:v>6.4592695546954015E-2</c:v>
                  </c:pt>
                  <c:pt idx="7">
                    <c:v>9.1212648689265499E-2</c:v>
                  </c:pt>
                  <c:pt idx="8">
                    <c:v>7.7714727956985169E-2</c:v>
                  </c:pt>
                </c:numCache>
              </c:numRef>
            </c:minus>
            <c:spPr>
              <a:ln>
                <a:solidFill>
                  <a:schemeClr val="bg1">
                    <a:lumMod val="65000"/>
                  </a:schemeClr>
                </a:solidFill>
              </a:ln>
            </c:spPr>
          </c:errBars>
          <c:xVal>
            <c:numRef>
              <c:f>'Fig S3'!$AP$396:$AX$396</c:f>
              <c:numCache>
                <c:formatCode>General</c:formatCode>
                <c:ptCount val="9"/>
                <c:pt idx="0">
                  <c:v>-10</c:v>
                </c:pt>
                <c:pt idx="1">
                  <c:v>-5</c:v>
                </c:pt>
                <c:pt idx="2">
                  <c:v>-3</c:v>
                </c:pt>
                <c:pt idx="3">
                  <c:v>0</c:v>
                </c:pt>
                <c:pt idx="4">
                  <c:v>2</c:v>
                </c:pt>
                <c:pt idx="5">
                  <c:v>4</c:v>
                </c:pt>
                <c:pt idx="6">
                  <c:v>6</c:v>
                </c:pt>
                <c:pt idx="7">
                  <c:v>8</c:v>
                </c:pt>
                <c:pt idx="8">
                  <c:v>11</c:v>
                </c:pt>
              </c:numCache>
            </c:numRef>
          </c:xVal>
          <c:yVal>
            <c:numRef>
              <c:f>'Fig S3'!$AP$401:$AX$401</c:f>
              <c:numCache>
                <c:formatCode>0.000</c:formatCode>
                <c:ptCount val="9"/>
                <c:pt idx="0">
                  <c:v>0.31604129797633657</c:v>
                </c:pt>
                <c:pt idx="1">
                  <c:v>0.32046230848122803</c:v>
                </c:pt>
                <c:pt idx="2">
                  <c:v>0.33552866960610395</c:v>
                </c:pt>
                <c:pt idx="3">
                  <c:v>0.33772037470317579</c:v>
                </c:pt>
                <c:pt idx="4">
                  <c:v>0.38931767180397908</c:v>
                </c:pt>
                <c:pt idx="5">
                  <c:v>0.39279684426032541</c:v>
                </c:pt>
                <c:pt idx="6">
                  <c:v>0.43310409101640135</c:v>
                </c:pt>
                <c:pt idx="7">
                  <c:v>0.40328002663922768</c:v>
                </c:pt>
                <c:pt idx="8">
                  <c:v>0.39882798358428978</c:v>
                </c:pt>
              </c:numCache>
            </c:numRef>
          </c:yVal>
          <c:smooth val="0"/>
        </c:ser>
        <c:ser>
          <c:idx val="1"/>
          <c:order val="1"/>
          <c:tx>
            <c:strRef>
              <c:f>'Fig S3'!$AN$402</c:f>
              <c:strCache>
                <c:ptCount val="1"/>
                <c:pt idx="0">
                  <c:v>low Rs</c:v>
                </c:pt>
              </c:strCache>
            </c:strRef>
          </c:tx>
          <c:spPr>
            <a:ln w="3175">
              <a:solidFill>
                <a:sysClr val="windowText" lastClr="000000"/>
              </a:solidFill>
            </a:ln>
          </c:spPr>
          <c:marker>
            <c:symbol val="square"/>
            <c:size val="5"/>
            <c:spPr>
              <a:solidFill>
                <a:sysClr val="windowText" lastClr="000000"/>
              </a:solidFill>
              <a:ln w="15875">
                <a:noFill/>
              </a:ln>
            </c:spPr>
          </c:marker>
          <c:errBars>
            <c:errDir val="y"/>
            <c:errBarType val="both"/>
            <c:errValType val="cust"/>
            <c:noEndCap val="0"/>
            <c:plus>
              <c:numRef>
                <c:f>'Fig S3'!$AY$402:$BG$402</c:f>
                <c:numCache>
                  <c:formatCode>General</c:formatCode>
                  <c:ptCount val="9"/>
                  <c:pt idx="0">
                    <c:v>5.9179991617110808E-2</c:v>
                  </c:pt>
                  <c:pt idx="1">
                    <c:v>3.9328489398218314E-2</c:v>
                  </c:pt>
                  <c:pt idx="2">
                    <c:v>3.6174581754931906E-2</c:v>
                  </c:pt>
                  <c:pt idx="3">
                    <c:v>3.5174356746299394E-2</c:v>
                  </c:pt>
                  <c:pt idx="4">
                    <c:v>3.2364538301637241E-2</c:v>
                  </c:pt>
                  <c:pt idx="5">
                    <c:v>3.6019379548520275E-2</c:v>
                  </c:pt>
                  <c:pt idx="6">
                    <c:v>1.1842888135034877E-2</c:v>
                  </c:pt>
                  <c:pt idx="7">
                    <c:v>2.1184809913177508E-2</c:v>
                  </c:pt>
                  <c:pt idx="8">
                    <c:v>5.9803626769542054E-2</c:v>
                  </c:pt>
                </c:numCache>
              </c:numRef>
            </c:plus>
            <c:minus>
              <c:numRef>
                <c:f>'Fig S3'!$AY$402:$BG$402</c:f>
                <c:numCache>
                  <c:formatCode>General</c:formatCode>
                  <c:ptCount val="9"/>
                  <c:pt idx="0">
                    <c:v>5.9179991617110808E-2</c:v>
                  </c:pt>
                  <c:pt idx="1">
                    <c:v>3.9328489398218314E-2</c:v>
                  </c:pt>
                  <c:pt idx="2">
                    <c:v>3.6174581754931906E-2</c:v>
                  </c:pt>
                  <c:pt idx="3">
                    <c:v>3.5174356746299394E-2</c:v>
                  </c:pt>
                  <c:pt idx="4">
                    <c:v>3.2364538301637241E-2</c:v>
                  </c:pt>
                  <c:pt idx="5">
                    <c:v>3.6019379548520275E-2</c:v>
                  </c:pt>
                  <c:pt idx="6">
                    <c:v>1.1842888135034877E-2</c:v>
                  </c:pt>
                  <c:pt idx="7">
                    <c:v>2.1184809913177508E-2</c:v>
                  </c:pt>
                  <c:pt idx="8">
                    <c:v>5.9803626769542054E-2</c:v>
                  </c:pt>
                </c:numCache>
              </c:numRef>
            </c:minus>
          </c:errBars>
          <c:xVal>
            <c:numRef>
              <c:f>'Fig S3'!$AP$396:$AX$396</c:f>
              <c:numCache>
                <c:formatCode>General</c:formatCode>
                <c:ptCount val="9"/>
                <c:pt idx="0">
                  <c:v>-10</c:v>
                </c:pt>
                <c:pt idx="1">
                  <c:v>-5</c:v>
                </c:pt>
                <c:pt idx="2">
                  <c:v>-3</c:v>
                </c:pt>
                <c:pt idx="3">
                  <c:v>0</c:v>
                </c:pt>
                <c:pt idx="4">
                  <c:v>2</c:v>
                </c:pt>
                <c:pt idx="5">
                  <c:v>4</c:v>
                </c:pt>
                <c:pt idx="6">
                  <c:v>6</c:v>
                </c:pt>
                <c:pt idx="7">
                  <c:v>8</c:v>
                </c:pt>
                <c:pt idx="8">
                  <c:v>11</c:v>
                </c:pt>
              </c:numCache>
            </c:numRef>
          </c:xVal>
          <c:yVal>
            <c:numRef>
              <c:f>'Fig S3'!$AP$402:$AX$402</c:f>
              <c:numCache>
                <c:formatCode>0.000</c:formatCode>
                <c:ptCount val="9"/>
                <c:pt idx="0">
                  <c:v>0.35526324791889757</c:v>
                </c:pt>
                <c:pt idx="1">
                  <c:v>0.38916969237806437</c:v>
                </c:pt>
                <c:pt idx="2">
                  <c:v>0.41837164164272445</c:v>
                </c:pt>
                <c:pt idx="3">
                  <c:v>0.34524320023897764</c:v>
                </c:pt>
                <c:pt idx="4">
                  <c:v>0.39316895520065265</c:v>
                </c:pt>
                <c:pt idx="5">
                  <c:v>0.40249170482779639</c:v>
                </c:pt>
                <c:pt idx="6">
                  <c:v>0.38900923388316028</c:v>
                </c:pt>
                <c:pt idx="7">
                  <c:v>0.41119885927543942</c:v>
                </c:pt>
                <c:pt idx="8">
                  <c:v>0.32546935483620842</c:v>
                </c:pt>
              </c:numCache>
            </c:numRef>
          </c:y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349615744"/>
        <c:axId val="349616864"/>
      </c:scatterChart>
      <c:valAx>
        <c:axId val="349615744"/>
        <c:scaling>
          <c:orientation val="minMax"/>
          <c:max val="12"/>
          <c:min val="-11"/>
        </c:scaling>
        <c:delete val="0"/>
        <c:axPos val="b"/>
        <c:numFmt formatCode="General" sourceLinked="1"/>
        <c:majorTickMark val="out"/>
        <c:minorTickMark val="out"/>
        <c:tickLblPos val="none"/>
        <c:crossAx val="349616864"/>
        <c:crosses val="autoZero"/>
        <c:crossBetween val="midCat"/>
        <c:majorUnit val="2"/>
        <c:minorUnit val="1"/>
      </c:valAx>
      <c:valAx>
        <c:axId val="349616864"/>
        <c:scaling>
          <c:orientation val="minMax"/>
          <c:max val="0.8"/>
          <c:min val="0"/>
        </c:scaling>
        <c:delete val="0"/>
        <c:axPos val="l"/>
        <c:numFmt formatCode="#,##0.00" sourceLinked="0"/>
        <c:majorTickMark val="out"/>
        <c:minorTickMark val="none"/>
        <c:tickLblPos val="none"/>
        <c:crossAx val="349615744"/>
        <c:crossesAt val="-11"/>
        <c:crossBetween val="midCat"/>
        <c:majorUnit val="0.2"/>
      </c:valAx>
      <c:spPr>
        <a:noFill/>
      </c:spPr>
    </c:plotArea>
    <c:plotVisOnly val="1"/>
    <c:dispBlanksAs val="gap"/>
    <c:showDLblsOverMax val="0"/>
  </c:chart>
  <c:spPr>
    <a:noFill/>
    <a:ln>
      <a:noFill/>
    </a:ln>
  </c:spPr>
  <c:externalData r:id="rId1">
    <c:autoUpdate val="0"/>
  </c:externalData>
</c:chartSpace>
</file>

<file path=ppt/charts/chart2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scatterChart>
        <c:scatterStyle val="lineMarker"/>
        <c:varyColors val="0"/>
        <c:ser>
          <c:idx val="0"/>
          <c:order val="0"/>
          <c:tx>
            <c:strRef>
              <c:f>'Fig S3'!$AN$399</c:f>
              <c:strCache>
                <c:ptCount val="1"/>
                <c:pt idx="0">
                  <c:v>high Rs</c:v>
                </c:pt>
              </c:strCache>
            </c:strRef>
          </c:tx>
          <c:spPr>
            <a:ln w="15875">
              <a:solidFill>
                <a:sysClr val="window" lastClr="FFFFFF">
                  <a:lumMod val="65000"/>
                </a:sysClr>
              </a:solidFill>
            </a:ln>
          </c:spPr>
          <c:marker>
            <c:symbol val="x"/>
            <c:size val="5"/>
            <c:spPr>
              <a:noFill/>
              <a:ln>
                <a:solidFill>
                  <a:sysClr val="window" lastClr="FFFFFF">
                    <a:lumMod val="65000"/>
                  </a:sysClr>
                </a:solidFill>
              </a:ln>
            </c:spPr>
          </c:marker>
          <c:errBars>
            <c:errDir val="y"/>
            <c:errBarType val="both"/>
            <c:errValType val="cust"/>
            <c:noEndCap val="0"/>
            <c:plus>
              <c:numRef>
                <c:f>'Fig S3'!$AY$399:$BG$399</c:f>
                <c:numCache>
                  <c:formatCode>General</c:formatCode>
                  <c:ptCount val="9"/>
                  <c:pt idx="0">
                    <c:v>5.0881049992267204E-2</c:v>
                  </c:pt>
                  <c:pt idx="1">
                    <c:v>4.9613698908295069E-2</c:v>
                  </c:pt>
                  <c:pt idx="2">
                    <c:v>6.2706608882888662E-2</c:v>
                  </c:pt>
                  <c:pt idx="3">
                    <c:v>4.9887390130209472E-2</c:v>
                  </c:pt>
                  <c:pt idx="4">
                    <c:v>4.7346822674876859E-2</c:v>
                  </c:pt>
                  <c:pt idx="5">
                    <c:v>5.5914538424434231E-2</c:v>
                  </c:pt>
                  <c:pt idx="6">
                    <c:v>4.6884638833643202E-2</c:v>
                  </c:pt>
                  <c:pt idx="7">
                    <c:v>4.4662373435646399E-2</c:v>
                  </c:pt>
                  <c:pt idx="8">
                    <c:v>7.1898675831990638E-2</c:v>
                  </c:pt>
                </c:numCache>
              </c:numRef>
            </c:plus>
            <c:minus>
              <c:numRef>
                <c:f>'Fig S3'!$AY$399:$BG$399</c:f>
                <c:numCache>
                  <c:formatCode>General</c:formatCode>
                  <c:ptCount val="9"/>
                  <c:pt idx="0">
                    <c:v>5.0881049992267204E-2</c:v>
                  </c:pt>
                  <c:pt idx="1">
                    <c:v>4.9613698908295069E-2</c:v>
                  </c:pt>
                  <c:pt idx="2">
                    <c:v>6.2706608882888662E-2</c:v>
                  </c:pt>
                  <c:pt idx="3">
                    <c:v>4.9887390130209472E-2</c:v>
                  </c:pt>
                  <c:pt idx="4">
                    <c:v>4.7346822674876859E-2</c:v>
                  </c:pt>
                  <c:pt idx="5">
                    <c:v>5.5914538424434231E-2</c:v>
                  </c:pt>
                  <c:pt idx="6">
                    <c:v>4.6884638833643202E-2</c:v>
                  </c:pt>
                  <c:pt idx="7">
                    <c:v>4.4662373435646399E-2</c:v>
                  </c:pt>
                  <c:pt idx="8">
                    <c:v>7.1898675831990638E-2</c:v>
                  </c:pt>
                </c:numCache>
              </c:numRef>
            </c:minus>
            <c:spPr>
              <a:ln>
                <a:solidFill>
                  <a:schemeClr val="bg1">
                    <a:lumMod val="65000"/>
                  </a:schemeClr>
                </a:solidFill>
              </a:ln>
            </c:spPr>
          </c:errBars>
          <c:xVal>
            <c:numRef>
              <c:f>'Fig S3'!$AP$396:$AX$396</c:f>
              <c:numCache>
                <c:formatCode>General</c:formatCode>
                <c:ptCount val="9"/>
                <c:pt idx="0">
                  <c:v>-10</c:v>
                </c:pt>
                <c:pt idx="1">
                  <c:v>-5</c:v>
                </c:pt>
                <c:pt idx="2">
                  <c:v>-3</c:v>
                </c:pt>
                <c:pt idx="3">
                  <c:v>0</c:v>
                </c:pt>
                <c:pt idx="4">
                  <c:v>2</c:v>
                </c:pt>
                <c:pt idx="5">
                  <c:v>4</c:v>
                </c:pt>
                <c:pt idx="6">
                  <c:v>6</c:v>
                </c:pt>
                <c:pt idx="7">
                  <c:v>8</c:v>
                </c:pt>
                <c:pt idx="8">
                  <c:v>11</c:v>
                </c:pt>
              </c:numCache>
            </c:numRef>
          </c:xVal>
          <c:yVal>
            <c:numRef>
              <c:f>'Fig S3'!$AP$399:$AX$399</c:f>
              <c:numCache>
                <c:formatCode>0.000</c:formatCode>
                <c:ptCount val="9"/>
                <c:pt idx="0">
                  <c:v>0.35532689489694225</c:v>
                </c:pt>
                <c:pt idx="1">
                  <c:v>0.40620612111710752</c:v>
                </c:pt>
                <c:pt idx="2">
                  <c:v>0.41743808376373781</c:v>
                </c:pt>
                <c:pt idx="3">
                  <c:v>0.44834209542734821</c:v>
                </c:pt>
                <c:pt idx="4">
                  <c:v>0.47405006274100614</c:v>
                </c:pt>
                <c:pt idx="5">
                  <c:v>0.34163199428964541</c:v>
                </c:pt>
                <c:pt idx="6">
                  <c:v>0.46408551463938325</c:v>
                </c:pt>
                <c:pt idx="7">
                  <c:v>0.53750289601292567</c:v>
                </c:pt>
                <c:pt idx="8">
                  <c:v>0.56932576797460155</c:v>
                </c:pt>
              </c:numCache>
            </c:numRef>
          </c:yVal>
          <c:smooth val="0"/>
        </c:ser>
        <c:ser>
          <c:idx val="1"/>
          <c:order val="1"/>
          <c:tx>
            <c:strRef>
              <c:f>'Fig S3'!$AN$400</c:f>
              <c:strCache>
                <c:ptCount val="1"/>
                <c:pt idx="0">
                  <c:v>low Rs</c:v>
                </c:pt>
              </c:strCache>
            </c:strRef>
          </c:tx>
          <c:spPr>
            <a:ln w="3175">
              <a:solidFill>
                <a:sysClr val="windowText" lastClr="000000"/>
              </a:solidFill>
            </a:ln>
          </c:spPr>
          <c:marker>
            <c:symbol val="square"/>
            <c:size val="5"/>
            <c:spPr>
              <a:solidFill>
                <a:sysClr val="windowText" lastClr="000000"/>
              </a:solidFill>
              <a:ln w="15875">
                <a:solidFill>
                  <a:sysClr val="windowText" lastClr="000000"/>
                </a:solidFill>
              </a:ln>
            </c:spPr>
          </c:marker>
          <c:errBars>
            <c:errDir val="y"/>
            <c:errBarType val="both"/>
            <c:errValType val="cust"/>
            <c:noEndCap val="0"/>
            <c:plus>
              <c:numRef>
                <c:f>'Fig S3'!$AY$400:$BG$400</c:f>
                <c:numCache>
                  <c:formatCode>General</c:formatCode>
                  <c:ptCount val="9"/>
                  <c:pt idx="0">
                    <c:v>3.6783207922251218E-2</c:v>
                  </c:pt>
                  <c:pt idx="1">
                    <c:v>3.6207781014181664E-2</c:v>
                  </c:pt>
                  <c:pt idx="2">
                    <c:v>2.1526957078829182E-2</c:v>
                  </c:pt>
                  <c:pt idx="3">
                    <c:v>3.2680173501924883E-2</c:v>
                  </c:pt>
                  <c:pt idx="4">
                    <c:v>2.8057390626139253E-2</c:v>
                  </c:pt>
                  <c:pt idx="5">
                    <c:v>3.642230193958438E-2</c:v>
                  </c:pt>
                  <c:pt idx="6">
                    <c:v>0.10557571000565907</c:v>
                  </c:pt>
                  <c:pt idx="7">
                    <c:v>4.7919218938563948E-2</c:v>
                  </c:pt>
                  <c:pt idx="8">
                    <c:v>5.2742846236240024E-2</c:v>
                  </c:pt>
                </c:numCache>
              </c:numRef>
            </c:plus>
            <c:minus>
              <c:numRef>
                <c:f>'Fig S3'!$AY$400:$BG$400</c:f>
                <c:numCache>
                  <c:formatCode>General</c:formatCode>
                  <c:ptCount val="9"/>
                  <c:pt idx="0">
                    <c:v>3.6783207922251218E-2</c:v>
                  </c:pt>
                  <c:pt idx="1">
                    <c:v>3.6207781014181664E-2</c:v>
                  </c:pt>
                  <c:pt idx="2">
                    <c:v>2.1526957078829182E-2</c:v>
                  </c:pt>
                  <c:pt idx="3">
                    <c:v>3.2680173501924883E-2</c:v>
                  </c:pt>
                  <c:pt idx="4">
                    <c:v>2.8057390626139253E-2</c:v>
                  </c:pt>
                  <c:pt idx="5">
                    <c:v>3.642230193958438E-2</c:v>
                  </c:pt>
                  <c:pt idx="6">
                    <c:v>0.10557571000565907</c:v>
                  </c:pt>
                  <c:pt idx="7">
                    <c:v>4.7919218938563948E-2</c:v>
                  </c:pt>
                  <c:pt idx="8">
                    <c:v>5.2742846236240024E-2</c:v>
                  </c:pt>
                </c:numCache>
              </c:numRef>
            </c:minus>
          </c:errBars>
          <c:xVal>
            <c:numRef>
              <c:f>'Fig S3'!$AP$396:$AX$396</c:f>
              <c:numCache>
                <c:formatCode>General</c:formatCode>
                <c:ptCount val="9"/>
                <c:pt idx="0">
                  <c:v>-10</c:v>
                </c:pt>
                <c:pt idx="1">
                  <c:v>-5</c:v>
                </c:pt>
                <c:pt idx="2">
                  <c:v>-3</c:v>
                </c:pt>
                <c:pt idx="3">
                  <c:v>0</c:v>
                </c:pt>
                <c:pt idx="4">
                  <c:v>2</c:v>
                </c:pt>
                <c:pt idx="5">
                  <c:v>4</c:v>
                </c:pt>
                <c:pt idx="6">
                  <c:v>6</c:v>
                </c:pt>
                <c:pt idx="7">
                  <c:v>8</c:v>
                </c:pt>
                <c:pt idx="8">
                  <c:v>11</c:v>
                </c:pt>
              </c:numCache>
            </c:numRef>
          </c:xVal>
          <c:yVal>
            <c:numRef>
              <c:f>'Fig S3'!$AP$400:$AX$400</c:f>
              <c:numCache>
                <c:formatCode>0.000</c:formatCode>
                <c:ptCount val="9"/>
                <c:pt idx="0">
                  <c:v>0.42345861198984014</c:v>
                </c:pt>
                <c:pt idx="1">
                  <c:v>0.47320845118593713</c:v>
                </c:pt>
                <c:pt idx="2">
                  <c:v>0.46959009265288909</c:v>
                </c:pt>
                <c:pt idx="3">
                  <c:v>0.48958928961392995</c:v>
                </c:pt>
                <c:pt idx="4">
                  <c:v>0.54306309736818648</c:v>
                </c:pt>
                <c:pt idx="5">
                  <c:v>0.49254514851449116</c:v>
                </c:pt>
                <c:pt idx="6">
                  <c:v>0.61291599781370409</c:v>
                </c:pt>
                <c:pt idx="7">
                  <c:v>0.60820608671619691</c:v>
                </c:pt>
                <c:pt idx="8">
                  <c:v>0.61156103035185327</c:v>
                </c:pt>
              </c:numCache>
            </c:numRef>
          </c:y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349614064"/>
        <c:axId val="349613504"/>
      </c:scatterChart>
      <c:valAx>
        <c:axId val="349614064"/>
        <c:scaling>
          <c:orientation val="minMax"/>
          <c:max val="12"/>
          <c:min val="-11"/>
        </c:scaling>
        <c:delete val="0"/>
        <c:axPos val="b"/>
        <c:numFmt formatCode="General" sourceLinked="1"/>
        <c:majorTickMark val="out"/>
        <c:minorTickMark val="out"/>
        <c:tickLblPos val="none"/>
        <c:crossAx val="349613504"/>
        <c:crosses val="autoZero"/>
        <c:crossBetween val="midCat"/>
        <c:majorUnit val="2"/>
        <c:minorUnit val="1"/>
      </c:valAx>
      <c:valAx>
        <c:axId val="349613504"/>
        <c:scaling>
          <c:orientation val="minMax"/>
          <c:max val="0.8"/>
          <c:min val="0"/>
        </c:scaling>
        <c:delete val="0"/>
        <c:axPos val="l"/>
        <c:numFmt formatCode="#,##0.00" sourceLinked="0"/>
        <c:majorTickMark val="out"/>
        <c:minorTickMark val="none"/>
        <c:tickLblPos val="none"/>
        <c:crossAx val="349614064"/>
        <c:crossesAt val="-11"/>
        <c:crossBetween val="midCat"/>
        <c:majorUnit val="0.2"/>
      </c:valAx>
      <c:spPr>
        <a:noFill/>
      </c:spPr>
    </c:plotArea>
    <c:plotVisOnly val="1"/>
    <c:dispBlanksAs val="gap"/>
    <c:showDLblsOverMax val="0"/>
  </c:chart>
  <c:spPr>
    <a:noFill/>
    <a:ln>
      <a:noFill/>
    </a:ln>
  </c:spPr>
  <c:externalData r:id="rId1">
    <c:autoUpdate val="0"/>
  </c:externalData>
</c:chartSpace>
</file>

<file path=ppt/charts/chart2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scatterChart>
        <c:scatterStyle val="lineMarker"/>
        <c:varyColors val="0"/>
        <c:ser>
          <c:idx val="0"/>
          <c:order val="0"/>
          <c:tx>
            <c:strRef>
              <c:f>'Fig S3'!$AN$397</c:f>
              <c:strCache>
                <c:ptCount val="1"/>
                <c:pt idx="0">
                  <c:v>high Rs</c:v>
                </c:pt>
              </c:strCache>
            </c:strRef>
          </c:tx>
          <c:spPr>
            <a:ln w="15875">
              <a:solidFill>
                <a:sysClr val="window" lastClr="FFFFFF">
                  <a:lumMod val="65000"/>
                </a:sysClr>
              </a:solidFill>
            </a:ln>
          </c:spPr>
          <c:marker>
            <c:symbol val="x"/>
            <c:size val="5"/>
            <c:spPr>
              <a:noFill/>
              <a:ln>
                <a:solidFill>
                  <a:sysClr val="window" lastClr="FFFFFF">
                    <a:lumMod val="65000"/>
                  </a:sysClr>
                </a:solidFill>
              </a:ln>
            </c:spPr>
          </c:marker>
          <c:errBars>
            <c:errDir val="y"/>
            <c:errBarType val="both"/>
            <c:errValType val="cust"/>
            <c:noEndCap val="0"/>
            <c:plus>
              <c:numRef>
                <c:f>'Fig S3'!$AY$397:$BG$397</c:f>
                <c:numCache>
                  <c:formatCode>General</c:formatCode>
                  <c:ptCount val="9"/>
                  <c:pt idx="0">
                    <c:v>6.1552105247817367E-2</c:v>
                  </c:pt>
                  <c:pt idx="1">
                    <c:v>6.6337292016422564E-2</c:v>
                  </c:pt>
                  <c:pt idx="2">
                    <c:v>7.0671082278953329E-2</c:v>
                  </c:pt>
                  <c:pt idx="3">
                    <c:v>4.6845267581319065E-2</c:v>
                  </c:pt>
                  <c:pt idx="4">
                    <c:v>7.6790432928784708E-2</c:v>
                  </c:pt>
                  <c:pt idx="5">
                    <c:v>6.6420493624498492E-2</c:v>
                  </c:pt>
                  <c:pt idx="6">
                    <c:v>8.0741647715626294E-2</c:v>
                  </c:pt>
                  <c:pt idx="7">
                    <c:v>9.8385460308734296E-2</c:v>
                  </c:pt>
                  <c:pt idx="8">
                    <c:v>7.3081585297768759E-2</c:v>
                  </c:pt>
                </c:numCache>
              </c:numRef>
            </c:plus>
            <c:minus>
              <c:numRef>
                <c:f>'Fig S3'!$AY$397:$BG$397</c:f>
                <c:numCache>
                  <c:formatCode>General</c:formatCode>
                  <c:ptCount val="9"/>
                  <c:pt idx="0">
                    <c:v>6.1552105247817367E-2</c:v>
                  </c:pt>
                  <c:pt idx="1">
                    <c:v>6.6337292016422564E-2</c:v>
                  </c:pt>
                  <c:pt idx="2">
                    <c:v>7.0671082278953329E-2</c:v>
                  </c:pt>
                  <c:pt idx="3">
                    <c:v>4.6845267581319065E-2</c:v>
                  </c:pt>
                  <c:pt idx="4">
                    <c:v>7.6790432928784708E-2</c:v>
                  </c:pt>
                  <c:pt idx="5">
                    <c:v>6.6420493624498492E-2</c:v>
                  </c:pt>
                  <c:pt idx="6">
                    <c:v>8.0741647715626294E-2</c:v>
                  </c:pt>
                  <c:pt idx="7">
                    <c:v>9.8385460308734296E-2</c:v>
                  </c:pt>
                  <c:pt idx="8">
                    <c:v>7.3081585297768759E-2</c:v>
                  </c:pt>
                </c:numCache>
              </c:numRef>
            </c:minus>
            <c:spPr>
              <a:ln>
                <a:solidFill>
                  <a:schemeClr val="bg1">
                    <a:lumMod val="65000"/>
                  </a:schemeClr>
                </a:solidFill>
              </a:ln>
            </c:spPr>
          </c:errBars>
          <c:xVal>
            <c:numRef>
              <c:f>'Fig S3'!$AP$396:$AX$396</c:f>
              <c:numCache>
                <c:formatCode>General</c:formatCode>
                <c:ptCount val="9"/>
                <c:pt idx="0">
                  <c:v>-10</c:v>
                </c:pt>
                <c:pt idx="1">
                  <c:v>-5</c:v>
                </c:pt>
                <c:pt idx="2">
                  <c:v>-3</c:v>
                </c:pt>
                <c:pt idx="3">
                  <c:v>0</c:v>
                </c:pt>
                <c:pt idx="4">
                  <c:v>2</c:v>
                </c:pt>
                <c:pt idx="5">
                  <c:v>4</c:v>
                </c:pt>
                <c:pt idx="6">
                  <c:v>6</c:v>
                </c:pt>
                <c:pt idx="7">
                  <c:v>8</c:v>
                </c:pt>
                <c:pt idx="8">
                  <c:v>11</c:v>
                </c:pt>
              </c:numCache>
            </c:numRef>
          </c:xVal>
          <c:yVal>
            <c:numRef>
              <c:f>'Fig S3'!$AP$397:$AX$397</c:f>
              <c:numCache>
                <c:formatCode>0.000</c:formatCode>
                <c:ptCount val="9"/>
                <c:pt idx="0">
                  <c:v>0.36141261462633767</c:v>
                </c:pt>
                <c:pt idx="1">
                  <c:v>0.38903959957163592</c:v>
                </c:pt>
                <c:pt idx="2">
                  <c:v>0.3182462889448977</c:v>
                </c:pt>
                <c:pt idx="3">
                  <c:v>0.31403553066151174</c:v>
                </c:pt>
                <c:pt idx="4">
                  <c:v>0.3063313120343496</c:v>
                </c:pt>
                <c:pt idx="5">
                  <c:v>0.38191476921283352</c:v>
                </c:pt>
                <c:pt idx="6">
                  <c:v>0.33449219825289295</c:v>
                </c:pt>
                <c:pt idx="7">
                  <c:v>0.29933644120949571</c:v>
                </c:pt>
                <c:pt idx="8">
                  <c:v>0.36015212654023337</c:v>
                </c:pt>
              </c:numCache>
            </c:numRef>
          </c:yVal>
          <c:smooth val="0"/>
        </c:ser>
        <c:ser>
          <c:idx val="1"/>
          <c:order val="1"/>
          <c:tx>
            <c:strRef>
              <c:f>'Fig S3'!$AN$398</c:f>
              <c:strCache>
                <c:ptCount val="1"/>
                <c:pt idx="0">
                  <c:v>low Rs</c:v>
                </c:pt>
              </c:strCache>
            </c:strRef>
          </c:tx>
          <c:spPr>
            <a:ln w="3175">
              <a:solidFill>
                <a:sysClr val="windowText" lastClr="000000"/>
              </a:solidFill>
            </a:ln>
          </c:spPr>
          <c:marker>
            <c:symbol val="square"/>
            <c:size val="5"/>
            <c:spPr>
              <a:solidFill>
                <a:sysClr val="windowText" lastClr="000000"/>
              </a:solidFill>
              <a:ln w="15875">
                <a:solidFill>
                  <a:sysClr val="windowText" lastClr="000000"/>
                </a:solidFill>
              </a:ln>
            </c:spPr>
          </c:marker>
          <c:errBars>
            <c:errDir val="y"/>
            <c:errBarType val="both"/>
            <c:errValType val="cust"/>
            <c:noEndCap val="0"/>
            <c:plus>
              <c:numRef>
                <c:f>'Fig S3'!$AY$398:$BG$398</c:f>
                <c:numCache>
                  <c:formatCode>General</c:formatCode>
                  <c:ptCount val="9"/>
                  <c:pt idx="0">
                    <c:v>3.7459704433375235E-2</c:v>
                  </c:pt>
                  <c:pt idx="1">
                    <c:v>4.2290911274799614E-2</c:v>
                  </c:pt>
                  <c:pt idx="2">
                    <c:v>5.9632963826193541E-2</c:v>
                  </c:pt>
                  <c:pt idx="3">
                    <c:v>4.8244352039511613E-2</c:v>
                  </c:pt>
                  <c:pt idx="4">
                    <c:v>5.4400211963897938E-2</c:v>
                  </c:pt>
                  <c:pt idx="5">
                    <c:v>7.2281572886357698E-2</c:v>
                  </c:pt>
                  <c:pt idx="6">
                    <c:v>5.0727051347912278E-2</c:v>
                  </c:pt>
                  <c:pt idx="7">
                    <c:v>4.5939923653551921E-2</c:v>
                  </c:pt>
                  <c:pt idx="8">
                    <c:v>4.1532748920074677E-2</c:v>
                  </c:pt>
                </c:numCache>
              </c:numRef>
            </c:plus>
            <c:minus>
              <c:numRef>
                <c:f>'Fig S3'!$AY$398:$BG$398</c:f>
                <c:numCache>
                  <c:formatCode>General</c:formatCode>
                  <c:ptCount val="9"/>
                  <c:pt idx="0">
                    <c:v>3.7459704433375235E-2</c:v>
                  </c:pt>
                  <c:pt idx="1">
                    <c:v>4.2290911274799614E-2</c:v>
                  </c:pt>
                  <c:pt idx="2">
                    <c:v>5.9632963826193541E-2</c:v>
                  </c:pt>
                  <c:pt idx="3">
                    <c:v>4.8244352039511613E-2</c:v>
                  </c:pt>
                  <c:pt idx="4">
                    <c:v>5.4400211963897938E-2</c:v>
                  </c:pt>
                  <c:pt idx="5">
                    <c:v>7.2281572886357698E-2</c:v>
                  </c:pt>
                  <c:pt idx="6">
                    <c:v>5.0727051347912278E-2</c:v>
                  </c:pt>
                  <c:pt idx="7">
                    <c:v>4.5939923653551921E-2</c:v>
                  </c:pt>
                  <c:pt idx="8">
                    <c:v>4.1532748920074677E-2</c:v>
                  </c:pt>
                </c:numCache>
              </c:numRef>
            </c:minus>
          </c:errBars>
          <c:xVal>
            <c:numRef>
              <c:f>'Fig S3'!$AP$396:$AX$396</c:f>
              <c:numCache>
                <c:formatCode>General</c:formatCode>
                <c:ptCount val="9"/>
                <c:pt idx="0">
                  <c:v>-10</c:v>
                </c:pt>
                <c:pt idx="1">
                  <c:v>-5</c:v>
                </c:pt>
                <c:pt idx="2">
                  <c:v>-3</c:v>
                </c:pt>
                <c:pt idx="3">
                  <c:v>0</c:v>
                </c:pt>
                <c:pt idx="4">
                  <c:v>2</c:v>
                </c:pt>
                <c:pt idx="5">
                  <c:v>4</c:v>
                </c:pt>
                <c:pt idx="6">
                  <c:v>6</c:v>
                </c:pt>
                <c:pt idx="7">
                  <c:v>8</c:v>
                </c:pt>
                <c:pt idx="8">
                  <c:v>11</c:v>
                </c:pt>
              </c:numCache>
            </c:numRef>
          </c:xVal>
          <c:yVal>
            <c:numRef>
              <c:f>'Fig S3'!$AP$398:$AX$398</c:f>
              <c:numCache>
                <c:formatCode>0.000</c:formatCode>
                <c:ptCount val="9"/>
                <c:pt idx="0">
                  <c:v>0.35516088375257188</c:v>
                </c:pt>
                <c:pt idx="1">
                  <c:v>0.43553169369256767</c:v>
                </c:pt>
                <c:pt idx="2">
                  <c:v>0.40583349586503059</c:v>
                </c:pt>
                <c:pt idx="3">
                  <c:v>0.44312812958262909</c:v>
                </c:pt>
                <c:pt idx="4">
                  <c:v>0.39043649188334228</c:v>
                </c:pt>
                <c:pt idx="5">
                  <c:v>0.40701647766799098</c:v>
                </c:pt>
                <c:pt idx="6">
                  <c:v>0.34837783600182443</c:v>
                </c:pt>
                <c:pt idx="7">
                  <c:v>0.3571883775872059</c:v>
                </c:pt>
                <c:pt idx="8">
                  <c:v>0.40820785498547252</c:v>
                </c:pt>
              </c:numCache>
            </c:numRef>
          </c:y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212853264"/>
        <c:axId val="212852704"/>
      </c:scatterChart>
      <c:valAx>
        <c:axId val="212853264"/>
        <c:scaling>
          <c:orientation val="minMax"/>
          <c:max val="12"/>
          <c:min val="-11"/>
        </c:scaling>
        <c:delete val="0"/>
        <c:axPos val="b"/>
        <c:numFmt formatCode="General" sourceLinked="1"/>
        <c:majorTickMark val="out"/>
        <c:minorTickMark val="out"/>
        <c:tickLblPos val="none"/>
        <c:crossAx val="212852704"/>
        <c:crosses val="autoZero"/>
        <c:crossBetween val="midCat"/>
        <c:majorUnit val="2"/>
        <c:minorUnit val="1"/>
      </c:valAx>
      <c:valAx>
        <c:axId val="212852704"/>
        <c:scaling>
          <c:orientation val="minMax"/>
          <c:max val="0.8"/>
          <c:min val="0"/>
        </c:scaling>
        <c:delete val="0"/>
        <c:axPos val="l"/>
        <c:numFmt formatCode="#,##0.0" sourceLinked="0"/>
        <c:majorTickMark val="out"/>
        <c:minorTickMark val="none"/>
        <c:tickLblPos val="nextTo"/>
        <c:crossAx val="212853264"/>
        <c:crossesAt val="-11"/>
        <c:crossBetween val="midCat"/>
        <c:majorUnit val="0.2"/>
      </c:valAx>
      <c:spPr>
        <a:noFill/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700"/>
      </a:pPr>
      <a:endParaRPr lang="en-US"/>
    </a:p>
  </c:txPr>
  <c:externalData r:id="rId1">
    <c:autoUpdate val="0"/>
  </c:externalData>
</c:chartSpace>
</file>

<file path=ppt/charts/chart2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scatterChart>
        <c:scatterStyle val="lineMarker"/>
        <c:varyColors val="0"/>
        <c:ser>
          <c:idx val="0"/>
          <c:order val="0"/>
          <c:tx>
            <c:strRef>
              <c:f>'Fig S3'!$AN$463</c:f>
              <c:strCache>
                <c:ptCount val="1"/>
                <c:pt idx="0">
                  <c:v>high Rs</c:v>
                </c:pt>
              </c:strCache>
            </c:strRef>
          </c:tx>
          <c:spPr>
            <a:ln w="12700">
              <a:solidFill>
                <a:sysClr val="window" lastClr="FFFFFF">
                  <a:lumMod val="65000"/>
                </a:sysClr>
              </a:solidFill>
            </a:ln>
          </c:spPr>
          <c:marker>
            <c:symbol val="x"/>
            <c:size val="5"/>
            <c:spPr>
              <a:noFill/>
              <a:ln>
                <a:solidFill>
                  <a:sysClr val="window" lastClr="FFFFFF">
                    <a:lumMod val="65000"/>
                  </a:sysClr>
                </a:solidFill>
              </a:ln>
            </c:spPr>
          </c:marker>
          <c:errBars>
            <c:errDir val="y"/>
            <c:errBarType val="both"/>
            <c:errValType val="cust"/>
            <c:noEndCap val="0"/>
            <c:plus>
              <c:numRef>
                <c:f>'Fig S3'!$AY$463:$BG$463</c:f>
                <c:numCache>
                  <c:formatCode>General</c:formatCode>
                  <c:ptCount val="9"/>
                  <c:pt idx="0">
                    <c:v>4.8308321604928622E-2</c:v>
                  </c:pt>
                  <c:pt idx="1">
                    <c:v>3.3238774117891896E-2</c:v>
                  </c:pt>
                  <c:pt idx="2">
                    <c:v>2.2209846064476242E-2</c:v>
                  </c:pt>
                  <c:pt idx="3">
                    <c:v>4.6220372234505043E-2</c:v>
                  </c:pt>
                  <c:pt idx="4">
                    <c:v>3.6679782273208561E-2</c:v>
                  </c:pt>
                  <c:pt idx="5">
                    <c:v>4.8893010965485033E-2</c:v>
                  </c:pt>
                  <c:pt idx="6">
                    <c:v>7.5192795720175704E-2</c:v>
                  </c:pt>
                  <c:pt idx="7">
                    <c:v>5.7766903841782367E-2</c:v>
                  </c:pt>
                  <c:pt idx="8">
                    <c:v>3.2182895327841583E-2</c:v>
                  </c:pt>
                </c:numCache>
              </c:numRef>
            </c:plus>
            <c:minus>
              <c:numRef>
                <c:f>'Fig S3'!$AY$463:$BG$463</c:f>
                <c:numCache>
                  <c:formatCode>General</c:formatCode>
                  <c:ptCount val="9"/>
                  <c:pt idx="0">
                    <c:v>4.8308321604928622E-2</c:v>
                  </c:pt>
                  <c:pt idx="1">
                    <c:v>3.3238774117891896E-2</c:v>
                  </c:pt>
                  <c:pt idx="2">
                    <c:v>2.2209846064476242E-2</c:v>
                  </c:pt>
                  <c:pt idx="3">
                    <c:v>4.6220372234505043E-2</c:v>
                  </c:pt>
                  <c:pt idx="4">
                    <c:v>3.6679782273208561E-2</c:v>
                  </c:pt>
                  <c:pt idx="5">
                    <c:v>4.8893010965485033E-2</c:v>
                  </c:pt>
                  <c:pt idx="6">
                    <c:v>7.5192795720175704E-2</c:v>
                  </c:pt>
                  <c:pt idx="7">
                    <c:v>5.7766903841782367E-2</c:v>
                  </c:pt>
                  <c:pt idx="8">
                    <c:v>3.2182895327841583E-2</c:v>
                  </c:pt>
                </c:numCache>
              </c:numRef>
            </c:minus>
            <c:spPr>
              <a:ln>
                <a:solidFill>
                  <a:schemeClr val="bg1">
                    <a:lumMod val="65000"/>
                  </a:schemeClr>
                </a:solidFill>
              </a:ln>
            </c:spPr>
          </c:errBars>
          <c:xVal>
            <c:numRef>
              <c:f>'Fig S3'!$AP$456:$AX$456</c:f>
              <c:numCache>
                <c:formatCode>General</c:formatCode>
                <c:ptCount val="9"/>
                <c:pt idx="0">
                  <c:v>-10</c:v>
                </c:pt>
                <c:pt idx="1">
                  <c:v>-5</c:v>
                </c:pt>
                <c:pt idx="2">
                  <c:v>-3</c:v>
                </c:pt>
                <c:pt idx="3">
                  <c:v>0</c:v>
                </c:pt>
                <c:pt idx="4">
                  <c:v>2</c:v>
                </c:pt>
                <c:pt idx="5">
                  <c:v>4</c:v>
                </c:pt>
                <c:pt idx="6">
                  <c:v>6</c:v>
                </c:pt>
                <c:pt idx="7">
                  <c:v>8</c:v>
                </c:pt>
                <c:pt idx="8">
                  <c:v>11</c:v>
                </c:pt>
              </c:numCache>
            </c:numRef>
          </c:xVal>
          <c:yVal>
            <c:numRef>
              <c:f>'Fig S3'!$AP$463:$AX$463</c:f>
              <c:numCache>
                <c:formatCode>0.000</c:formatCode>
                <c:ptCount val="9"/>
                <c:pt idx="0">
                  <c:v>0.37864016239554416</c:v>
                </c:pt>
                <c:pt idx="1">
                  <c:v>0.32017523732126585</c:v>
                </c:pt>
                <c:pt idx="2">
                  <c:v>0.39802343924467132</c:v>
                </c:pt>
                <c:pt idx="3">
                  <c:v>0.40230357188377147</c:v>
                </c:pt>
                <c:pt idx="4">
                  <c:v>0.16313628955724166</c:v>
                </c:pt>
                <c:pt idx="5">
                  <c:v>0.29308007623225019</c:v>
                </c:pt>
                <c:pt idx="6">
                  <c:v>0.32745572857829364</c:v>
                </c:pt>
                <c:pt idx="7">
                  <c:v>0.23565109853179331</c:v>
                </c:pt>
                <c:pt idx="8">
                  <c:v>0.29585475822391039</c:v>
                </c:pt>
              </c:numCache>
            </c:numRef>
          </c:yVal>
          <c:smooth val="0"/>
        </c:ser>
        <c:ser>
          <c:idx val="1"/>
          <c:order val="1"/>
          <c:tx>
            <c:strRef>
              <c:f>'Fig S3'!$AN$464</c:f>
              <c:strCache>
                <c:ptCount val="1"/>
                <c:pt idx="0">
                  <c:v>low Rs</c:v>
                </c:pt>
              </c:strCache>
            </c:strRef>
          </c:tx>
          <c:spPr>
            <a:ln w="3175">
              <a:solidFill>
                <a:sysClr val="windowText" lastClr="000000"/>
              </a:solidFill>
            </a:ln>
          </c:spPr>
          <c:marker>
            <c:symbol val="square"/>
            <c:size val="5"/>
            <c:spPr>
              <a:solidFill>
                <a:sysClr val="windowText" lastClr="000000"/>
              </a:solidFill>
              <a:ln w="15875">
                <a:noFill/>
              </a:ln>
            </c:spPr>
          </c:marker>
          <c:errBars>
            <c:errDir val="y"/>
            <c:errBarType val="both"/>
            <c:errValType val="cust"/>
            <c:noEndCap val="0"/>
            <c:plus>
              <c:numRef>
                <c:f>'Fig S3'!$AY$464:$BG$464</c:f>
                <c:numCache>
                  <c:formatCode>General</c:formatCode>
                  <c:ptCount val="9"/>
                  <c:pt idx="0">
                    <c:v>5.4277212849966547E-2</c:v>
                  </c:pt>
                  <c:pt idx="1">
                    <c:v>5.5286808517496351E-2</c:v>
                  </c:pt>
                  <c:pt idx="2">
                    <c:v>3.4069402203387909E-2</c:v>
                  </c:pt>
                  <c:pt idx="3">
                    <c:v>0.10075727945431055</c:v>
                  </c:pt>
                  <c:pt idx="4">
                    <c:v>3.8943296574116312E-2</c:v>
                  </c:pt>
                  <c:pt idx="5">
                    <c:v>4.2925301090615028E-2</c:v>
                  </c:pt>
                  <c:pt idx="6">
                    <c:v>2.2278368257871713E-2</c:v>
                  </c:pt>
                  <c:pt idx="7">
                    <c:v>7.0724620341906894E-2</c:v>
                  </c:pt>
                  <c:pt idx="8">
                    <c:v>4.6270959047436069E-2</c:v>
                  </c:pt>
                </c:numCache>
              </c:numRef>
            </c:plus>
            <c:minus>
              <c:numRef>
                <c:f>'Fig S3'!$AY$464:$BG$464</c:f>
                <c:numCache>
                  <c:formatCode>General</c:formatCode>
                  <c:ptCount val="9"/>
                  <c:pt idx="0">
                    <c:v>5.4277212849966547E-2</c:v>
                  </c:pt>
                  <c:pt idx="1">
                    <c:v>5.5286808517496351E-2</c:v>
                  </c:pt>
                  <c:pt idx="2">
                    <c:v>3.4069402203387909E-2</c:v>
                  </c:pt>
                  <c:pt idx="3">
                    <c:v>0.10075727945431055</c:v>
                  </c:pt>
                  <c:pt idx="4">
                    <c:v>3.8943296574116312E-2</c:v>
                  </c:pt>
                  <c:pt idx="5">
                    <c:v>4.2925301090615028E-2</c:v>
                  </c:pt>
                  <c:pt idx="6">
                    <c:v>2.2278368257871713E-2</c:v>
                  </c:pt>
                  <c:pt idx="7">
                    <c:v>7.0724620341906894E-2</c:v>
                  </c:pt>
                  <c:pt idx="8">
                    <c:v>4.6270959047436069E-2</c:v>
                  </c:pt>
                </c:numCache>
              </c:numRef>
            </c:minus>
          </c:errBars>
          <c:xVal>
            <c:numRef>
              <c:f>'Fig S3'!$AP$456:$AX$456</c:f>
              <c:numCache>
                <c:formatCode>General</c:formatCode>
                <c:ptCount val="9"/>
                <c:pt idx="0">
                  <c:v>-10</c:v>
                </c:pt>
                <c:pt idx="1">
                  <c:v>-5</c:v>
                </c:pt>
                <c:pt idx="2">
                  <c:v>-3</c:v>
                </c:pt>
                <c:pt idx="3">
                  <c:v>0</c:v>
                </c:pt>
                <c:pt idx="4">
                  <c:v>2</c:v>
                </c:pt>
                <c:pt idx="5">
                  <c:v>4</c:v>
                </c:pt>
                <c:pt idx="6">
                  <c:v>6</c:v>
                </c:pt>
                <c:pt idx="7">
                  <c:v>8</c:v>
                </c:pt>
                <c:pt idx="8">
                  <c:v>11</c:v>
                </c:pt>
              </c:numCache>
            </c:numRef>
          </c:xVal>
          <c:yVal>
            <c:numRef>
              <c:f>'Fig S3'!$AP$464:$AX$464</c:f>
              <c:numCache>
                <c:formatCode>0.000</c:formatCode>
                <c:ptCount val="9"/>
                <c:pt idx="0">
                  <c:v>0.3920881504092889</c:v>
                </c:pt>
                <c:pt idx="1">
                  <c:v>0.3613716569745371</c:v>
                </c:pt>
                <c:pt idx="2">
                  <c:v>0.36468918234023628</c:v>
                </c:pt>
                <c:pt idx="3">
                  <c:v>0.44842253454372383</c:v>
                </c:pt>
                <c:pt idx="4">
                  <c:v>0.28129658553478892</c:v>
                </c:pt>
                <c:pt idx="5">
                  <c:v>0.29742652430843242</c:v>
                </c:pt>
                <c:pt idx="6">
                  <c:v>0.27314579922261628</c:v>
                </c:pt>
                <c:pt idx="7">
                  <c:v>0.30395047613996334</c:v>
                </c:pt>
                <c:pt idx="8">
                  <c:v>0.29010525439578727</c:v>
                </c:pt>
              </c:numCache>
            </c:numRef>
          </c:y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215220336"/>
        <c:axId val="211412704"/>
      </c:scatterChart>
      <c:valAx>
        <c:axId val="215220336"/>
        <c:scaling>
          <c:orientation val="minMax"/>
          <c:max val="12"/>
          <c:min val="-11"/>
        </c:scaling>
        <c:delete val="0"/>
        <c:axPos val="b"/>
        <c:numFmt formatCode="General" sourceLinked="1"/>
        <c:majorTickMark val="out"/>
        <c:minorTickMark val="out"/>
        <c:tickLblPos val="nextTo"/>
        <c:txPr>
          <a:bodyPr/>
          <a:lstStyle/>
          <a:p>
            <a:pPr>
              <a:defRPr sz="700"/>
            </a:pPr>
            <a:endParaRPr lang="en-US"/>
          </a:p>
        </c:txPr>
        <c:crossAx val="211412704"/>
        <c:crosses val="autoZero"/>
        <c:crossBetween val="midCat"/>
        <c:majorUnit val="2"/>
        <c:minorUnit val="1"/>
      </c:valAx>
      <c:valAx>
        <c:axId val="211412704"/>
        <c:scaling>
          <c:orientation val="minMax"/>
          <c:max val="0.60000000000000009"/>
          <c:min val="0"/>
        </c:scaling>
        <c:delete val="0"/>
        <c:axPos val="l"/>
        <c:numFmt formatCode="#,##0.00" sourceLinked="0"/>
        <c:majorTickMark val="out"/>
        <c:minorTickMark val="none"/>
        <c:tickLblPos val="none"/>
        <c:crossAx val="215220336"/>
        <c:crossesAt val="-11"/>
        <c:crossBetween val="midCat"/>
        <c:majorUnit val="0.2"/>
      </c:valAx>
      <c:spPr>
        <a:noFill/>
      </c:spPr>
    </c:plotArea>
    <c:plotVisOnly val="1"/>
    <c:dispBlanksAs val="gap"/>
    <c:showDLblsOverMax val="0"/>
  </c:chart>
  <c:spPr>
    <a:noFill/>
    <a:ln>
      <a:noFill/>
    </a:ln>
  </c:sp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scatterChart>
        <c:scatterStyle val="lineMarker"/>
        <c:varyColors val="0"/>
        <c:ser>
          <c:idx val="0"/>
          <c:order val="0"/>
          <c:tx>
            <c:strRef>
              <c:f>'Fig S3'!$AQ$35</c:f>
              <c:strCache>
                <c:ptCount val="1"/>
                <c:pt idx="0">
                  <c:v>high Rs</c:v>
                </c:pt>
              </c:strCache>
            </c:strRef>
          </c:tx>
          <c:spPr>
            <a:ln w="12700">
              <a:solidFill>
                <a:sysClr val="window" lastClr="FFFFFF">
                  <a:lumMod val="65000"/>
                </a:sysClr>
              </a:solidFill>
            </a:ln>
          </c:spPr>
          <c:marker>
            <c:symbol val="x"/>
            <c:size val="5"/>
            <c:spPr>
              <a:noFill/>
              <a:ln>
                <a:solidFill>
                  <a:sysClr val="window" lastClr="FFFFFF">
                    <a:lumMod val="65000"/>
                  </a:sysClr>
                </a:solidFill>
              </a:ln>
            </c:spPr>
          </c:marker>
          <c:errBars>
            <c:errDir val="y"/>
            <c:errBarType val="both"/>
            <c:errValType val="cust"/>
            <c:noEndCap val="0"/>
            <c:plus>
              <c:numRef>
                <c:f>'Fig S3'!$BC$35:$BL$35</c:f>
                <c:numCache>
                  <c:formatCode>General</c:formatCode>
                  <c:ptCount val="10"/>
                  <c:pt idx="0">
                    <c:v>1.2773677793024227E-2</c:v>
                  </c:pt>
                  <c:pt idx="1">
                    <c:v>9.8476747072595815E-3</c:v>
                  </c:pt>
                  <c:pt idx="2">
                    <c:v>3.7525995989447108E-3</c:v>
                  </c:pt>
                  <c:pt idx="3">
                    <c:v>6.8566439633395019E-3</c:v>
                  </c:pt>
                  <c:pt idx="4">
                    <c:v>6.1212607639276545E-3</c:v>
                  </c:pt>
                  <c:pt idx="5">
                    <c:v>9.0522262256308977E-3</c:v>
                  </c:pt>
                  <c:pt idx="6">
                    <c:v>1.5661338795262679E-2</c:v>
                  </c:pt>
                  <c:pt idx="7">
                    <c:v>3.86699823149688E-2</c:v>
                  </c:pt>
                  <c:pt idx="8">
                    <c:v>5.2789674730954722E-2</c:v>
                  </c:pt>
                  <c:pt idx="9">
                    <c:v>4.9223136931731616E-2</c:v>
                  </c:pt>
                </c:numCache>
              </c:numRef>
            </c:plus>
            <c:minus>
              <c:numRef>
                <c:f>'Fig S3'!$BC$35:$BL$35</c:f>
                <c:numCache>
                  <c:formatCode>General</c:formatCode>
                  <c:ptCount val="10"/>
                  <c:pt idx="0">
                    <c:v>1.2773677793024227E-2</c:v>
                  </c:pt>
                  <c:pt idx="1">
                    <c:v>9.8476747072595815E-3</c:v>
                  </c:pt>
                  <c:pt idx="2">
                    <c:v>3.7525995989447108E-3</c:v>
                  </c:pt>
                  <c:pt idx="3">
                    <c:v>6.8566439633395019E-3</c:v>
                  </c:pt>
                  <c:pt idx="4">
                    <c:v>6.1212607639276545E-3</c:v>
                  </c:pt>
                  <c:pt idx="5">
                    <c:v>9.0522262256308977E-3</c:v>
                  </c:pt>
                  <c:pt idx="6">
                    <c:v>1.5661338795262679E-2</c:v>
                  </c:pt>
                  <c:pt idx="7">
                    <c:v>3.86699823149688E-2</c:v>
                  </c:pt>
                  <c:pt idx="8">
                    <c:v>5.2789674730954722E-2</c:v>
                  </c:pt>
                  <c:pt idx="9">
                    <c:v>4.9223136931731616E-2</c:v>
                  </c:pt>
                </c:numCache>
              </c:numRef>
            </c:minus>
            <c:spPr>
              <a:ln>
                <a:solidFill>
                  <a:schemeClr val="bg1">
                    <a:lumMod val="65000"/>
                  </a:schemeClr>
                </a:solidFill>
              </a:ln>
            </c:spPr>
          </c:errBars>
          <c:xVal>
            <c:numRef>
              <c:f>'Fig S3'!$AS$30:$BB$30</c:f>
              <c:numCache>
                <c:formatCode>General</c:formatCode>
                <c:ptCount val="10"/>
                <c:pt idx="0">
                  <c:v>-9</c:v>
                </c:pt>
                <c:pt idx="1">
                  <c:v>-4</c:v>
                </c:pt>
                <c:pt idx="2">
                  <c:v>-2</c:v>
                </c:pt>
                <c:pt idx="3">
                  <c:v>-1</c:v>
                </c:pt>
                <c:pt idx="4">
                  <c:v>0</c:v>
                </c:pt>
                <c:pt idx="5">
                  <c:v>2</c:v>
                </c:pt>
                <c:pt idx="6">
                  <c:v>4</c:v>
                </c:pt>
                <c:pt idx="7">
                  <c:v>6</c:v>
                </c:pt>
                <c:pt idx="8">
                  <c:v>8</c:v>
                </c:pt>
                <c:pt idx="9">
                  <c:v>11</c:v>
                </c:pt>
              </c:numCache>
            </c:numRef>
          </c:xVal>
          <c:yVal>
            <c:numRef>
              <c:f>'Fig S3'!$AS$35:$BB$35</c:f>
              <c:numCache>
                <c:formatCode>0.00E+00</c:formatCode>
                <c:ptCount val="10"/>
                <c:pt idx="0">
                  <c:v>7.2007399999999999E-2</c:v>
                </c:pt>
                <c:pt idx="1">
                  <c:v>7.44972E-2</c:v>
                </c:pt>
                <c:pt idx="2">
                  <c:v>7.6408500000000004E-2</c:v>
                </c:pt>
                <c:pt idx="3">
                  <c:v>6.1137200000000003E-2</c:v>
                </c:pt>
                <c:pt idx="4">
                  <c:v>6.2329799999999991E-2</c:v>
                </c:pt>
                <c:pt idx="5">
                  <c:v>7.1346800000000002E-2</c:v>
                </c:pt>
                <c:pt idx="6">
                  <c:v>8.3820400000000003E-2</c:v>
                </c:pt>
                <c:pt idx="7">
                  <c:v>0.10573220000000001</c:v>
                </c:pt>
                <c:pt idx="8">
                  <c:v>0.13156300000000001</c:v>
                </c:pt>
                <c:pt idx="9">
                  <c:v>0.136929</c:v>
                </c:pt>
              </c:numCache>
            </c:numRef>
          </c:yVal>
          <c:smooth val="0"/>
        </c:ser>
        <c:ser>
          <c:idx val="1"/>
          <c:order val="1"/>
          <c:tx>
            <c:strRef>
              <c:f>'Fig S3'!$AQ$36</c:f>
              <c:strCache>
                <c:ptCount val="1"/>
                <c:pt idx="0">
                  <c:v>low Rs</c:v>
                </c:pt>
              </c:strCache>
            </c:strRef>
          </c:tx>
          <c:spPr>
            <a:ln w="3175">
              <a:solidFill>
                <a:sysClr val="windowText" lastClr="000000"/>
              </a:solidFill>
            </a:ln>
          </c:spPr>
          <c:marker>
            <c:symbol val="square"/>
            <c:size val="5"/>
            <c:spPr>
              <a:solidFill>
                <a:sysClr val="windowText" lastClr="000000"/>
              </a:solidFill>
              <a:ln w="15875">
                <a:noFill/>
              </a:ln>
            </c:spPr>
          </c:marker>
          <c:errBars>
            <c:errDir val="y"/>
            <c:errBarType val="both"/>
            <c:errValType val="cust"/>
            <c:noEndCap val="0"/>
            <c:plus>
              <c:numRef>
                <c:f>'Fig S3'!$BC$36:$BL$36</c:f>
                <c:numCache>
                  <c:formatCode>General</c:formatCode>
                  <c:ptCount val="10"/>
                  <c:pt idx="0">
                    <c:v>2.8911254029183861E-2</c:v>
                  </c:pt>
                  <c:pt idx="1">
                    <c:v>2.786740309465523E-2</c:v>
                  </c:pt>
                  <c:pt idx="2">
                    <c:v>3.4318674247995083E-2</c:v>
                  </c:pt>
                  <c:pt idx="3">
                    <c:v>2.6689567883350983E-2</c:v>
                  </c:pt>
                  <c:pt idx="4">
                    <c:v>2.3635782056379409E-2</c:v>
                  </c:pt>
                  <c:pt idx="5">
                    <c:v>3.5824806368771903E-2</c:v>
                  </c:pt>
                  <c:pt idx="6">
                    <c:v>3.4627396184235396E-2</c:v>
                  </c:pt>
                  <c:pt idx="7">
                    <c:v>3.6440099514682994E-2</c:v>
                  </c:pt>
                  <c:pt idx="8">
                    <c:v>4.7134772605158505E-2</c:v>
                  </c:pt>
                  <c:pt idx="9">
                    <c:v>6.3422161888097128E-2</c:v>
                  </c:pt>
                </c:numCache>
              </c:numRef>
            </c:plus>
            <c:minus>
              <c:numRef>
                <c:f>'Fig S3'!$BC$36:$BL$36</c:f>
                <c:numCache>
                  <c:formatCode>General</c:formatCode>
                  <c:ptCount val="10"/>
                  <c:pt idx="0">
                    <c:v>2.8911254029183861E-2</c:v>
                  </c:pt>
                  <c:pt idx="1">
                    <c:v>2.786740309465523E-2</c:v>
                  </c:pt>
                  <c:pt idx="2">
                    <c:v>3.4318674247995083E-2</c:v>
                  </c:pt>
                  <c:pt idx="3">
                    <c:v>2.6689567883350983E-2</c:v>
                  </c:pt>
                  <c:pt idx="4">
                    <c:v>2.3635782056379409E-2</c:v>
                  </c:pt>
                  <c:pt idx="5">
                    <c:v>3.5824806368771903E-2</c:v>
                  </c:pt>
                  <c:pt idx="6">
                    <c:v>3.4627396184235396E-2</c:v>
                  </c:pt>
                  <c:pt idx="7">
                    <c:v>3.6440099514682994E-2</c:v>
                  </c:pt>
                  <c:pt idx="8">
                    <c:v>4.7134772605158505E-2</c:v>
                  </c:pt>
                  <c:pt idx="9">
                    <c:v>6.3422161888097128E-2</c:v>
                  </c:pt>
                </c:numCache>
              </c:numRef>
            </c:minus>
          </c:errBars>
          <c:xVal>
            <c:numRef>
              <c:f>'Fig S3'!$AS$30:$BB$30</c:f>
              <c:numCache>
                <c:formatCode>General</c:formatCode>
                <c:ptCount val="10"/>
                <c:pt idx="0">
                  <c:v>-9</c:v>
                </c:pt>
                <c:pt idx="1">
                  <c:v>-4</c:v>
                </c:pt>
                <c:pt idx="2">
                  <c:v>-2</c:v>
                </c:pt>
                <c:pt idx="3">
                  <c:v>-1</c:v>
                </c:pt>
                <c:pt idx="4">
                  <c:v>0</c:v>
                </c:pt>
                <c:pt idx="5">
                  <c:v>2</c:v>
                </c:pt>
                <c:pt idx="6">
                  <c:v>4</c:v>
                </c:pt>
                <c:pt idx="7">
                  <c:v>6</c:v>
                </c:pt>
                <c:pt idx="8">
                  <c:v>8</c:v>
                </c:pt>
                <c:pt idx="9">
                  <c:v>11</c:v>
                </c:pt>
              </c:numCache>
            </c:numRef>
          </c:xVal>
          <c:yVal>
            <c:numRef>
              <c:f>'Fig S3'!$AS$36:$BB$36</c:f>
              <c:numCache>
                <c:formatCode>0.00E+00</c:formatCode>
                <c:ptCount val="10"/>
                <c:pt idx="0">
                  <c:v>9.2307199999999992E-2</c:v>
                </c:pt>
                <c:pt idx="1">
                  <c:v>9.0962199999999993E-2</c:v>
                </c:pt>
                <c:pt idx="2">
                  <c:v>9.6721199999999993E-2</c:v>
                </c:pt>
                <c:pt idx="3">
                  <c:v>7.9812999999999995E-2</c:v>
                </c:pt>
                <c:pt idx="4">
                  <c:v>7.0947499999999997E-2</c:v>
                </c:pt>
                <c:pt idx="5">
                  <c:v>9.3849600000000005E-2</c:v>
                </c:pt>
                <c:pt idx="6">
                  <c:v>8.0482999999999999E-2</c:v>
                </c:pt>
                <c:pt idx="7">
                  <c:v>9.6264199999999994E-2</c:v>
                </c:pt>
                <c:pt idx="8">
                  <c:v>0.1117852</c:v>
                </c:pt>
                <c:pt idx="9">
                  <c:v>0.13805539999999999</c:v>
                </c:pt>
              </c:numCache>
            </c:numRef>
          </c:y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205022448"/>
        <c:axId val="205024688"/>
      </c:scatterChart>
      <c:scatterChart>
        <c:scatterStyle val="smoothMarker"/>
        <c:varyColors val="0"/>
        <c:ser>
          <c:idx val="2"/>
          <c:order val="2"/>
          <c:tx>
            <c:strRef>
              <c:f>'Fig S3'!$J$21</c:f>
              <c:strCache>
                <c:ptCount val="1"/>
                <c:pt idx="0">
                  <c:v>High</c:v>
                </c:pt>
              </c:strCache>
            </c:strRef>
          </c:tx>
          <c:spPr>
            <a:ln w="15875">
              <a:solidFill>
                <a:sysClr val="window" lastClr="FFFFFF">
                  <a:lumMod val="65000"/>
                </a:sysClr>
              </a:solidFill>
              <a:prstDash val="dashDot"/>
            </a:ln>
          </c:spPr>
          <c:marker>
            <c:symbol val="none"/>
          </c:marker>
          <c:xVal>
            <c:numRef>
              <c:f>'Fig S3'!$AH$11:$AQ$11</c:f>
              <c:numCache>
                <c:formatCode>General</c:formatCode>
                <c:ptCount val="10"/>
                <c:pt idx="0">
                  <c:v>-11</c:v>
                </c:pt>
                <c:pt idx="1">
                  <c:v>-4</c:v>
                </c:pt>
                <c:pt idx="2">
                  <c:v>-2</c:v>
                </c:pt>
                <c:pt idx="3">
                  <c:v>-1</c:v>
                </c:pt>
                <c:pt idx="4">
                  <c:v>0</c:v>
                </c:pt>
                <c:pt idx="5">
                  <c:v>2</c:v>
                </c:pt>
                <c:pt idx="6">
                  <c:v>4</c:v>
                </c:pt>
                <c:pt idx="7">
                  <c:v>6</c:v>
                </c:pt>
                <c:pt idx="8">
                  <c:v>8</c:v>
                </c:pt>
                <c:pt idx="9">
                  <c:v>12</c:v>
                </c:pt>
              </c:numCache>
            </c:numRef>
          </c:xVal>
          <c:yVal>
            <c:numRef>
              <c:f>'Fig S3'!$AH$12:$AQ$12</c:f>
              <c:numCache>
                <c:formatCode>General</c:formatCode>
                <c:ptCount val="10"/>
                <c:pt idx="0">
                  <c:v>0.53008399999999989</c:v>
                </c:pt>
                <c:pt idx="1">
                  <c:v>0.53008399999999989</c:v>
                </c:pt>
                <c:pt idx="2">
                  <c:v>0.53008399999999989</c:v>
                </c:pt>
                <c:pt idx="3">
                  <c:v>0.53008399999999989</c:v>
                </c:pt>
                <c:pt idx="4">
                  <c:v>0.53008399999999989</c:v>
                </c:pt>
                <c:pt idx="5">
                  <c:v>0.53008399999999989</c:v>
                </c:pt>
                <c:pt idx="6">
                  <c:v>0.53008399999999989</c:v>
                </c:pt>
                <c:pt idx="7">
                  <c:v>0.53008399999999989</c:v>
                </c:pt>
                <c:pt idx="8">
                  <c:v>0.53008399999999989</c:v>
                </c:pt>
                <c:pt idx="9">
                  <c:v>0.53008399999999989</c:v>
                </c:pt>
              </c:numCache>
            </c:numRef>
          </c:yVal>
          <c:smooth val="1"/>
        </c:ser>
        <c:ser>
          <c:idx val="3"/>
          <c:order val="3"/>
          <c:tx>
            <c:strRef>
              <c:f>'Fig S3'!$J$22</c:f>
              <c:strCache>
                <c:ptCount val="1"/>
                <c:pt idx="0">
                  <c:v>Low</c:v>
                </c:pt>
              </c:strCache>
            </c:strRef>
          </c:tx>
          <c:spPr>
            <a:ln w="15875">
              <a:solidFill>
                <a:sysClr val="windowText" lastClr="000000"/>
              </a:solidFill>
              <a:prstDash val="dash"/>
            </a:ln>
          </c:spPr>
          <c:marker>
            <c:symbol val="none"/>
          </c:marker>
          <c:xVal>
            <c:numRef>
              <c:f>'Fig S3'!$AH$11:$AQ$11</c:f>
              <c:numCache>
                <c:formatCode>General</c:formatCode>
                <c:ptCount val="10"/>
                <c:pt idx="0">
                  <c:v>-11</c:v>
                </c:pt>
                <c:pt idx="1">
                  <c:v>-4</c:v>
                </c:pt>
                <c:pt idx="2">
                  <c:v>-2</c:v>
                </c:pt>
                <c:pt idx="3">
                  <c:v>-1</c:v>
                </c:pt>
                <c:pt idx="4">
                  <c:v>0</c:v>
                </c:pt>
                <c:pt idx="5">
                  <c:v>2</c:v>
                </c:pt>
                <c:pt idx="6">
                  <c:v>4</c:v>
                </c:pt>
                <c:pt idx="7">
                  <c:v>6</c:v>
                </c:pt>
                <c:pt idx="8">
                  <c:v>8</c:v>
                </c:pt>
                <c:pt idx="9">
                  <c:v>12</c:v>
                </c:pt>
              </c:numCache>
            </c:numRef>
          </c:xVal>
          <c:yVal>
            <c:numRef>
              <c:f>'Fig S3'!$AH$13:$AQ$13</c:f>
              <c:numCache>
                <c:formatCode>General</c:formatCode>
                <c:ptCount val="10"/>
                <c:pt idx="0">
                  <c:v>0.33827600000000002</c:v>
                </c:pt>
                <c:pt idx="1">
                  <c:v>0.33827600000000002</c:v>
                </c:pt>
                <c:pt idx="2">
                  <c:v>0.33827600000000002</c:v>
                </c:pt>
                <c:pt idx="3">
                  <c:v>0.33827600000000002</c:v>
                </c:pt>
                <c:pt idx="4">
                  <c:v>0.33827600000000002</c:v>
                </c:pt>
                <c:pt idx="5">
                  <c:v>0.33827600000000002</c:v>
                </c:pt>
                <c:pt idx="6">
                  <c:v>0.33827600000000002</c:v>
                </c:pt>
                <c:pt idx="7">
                  <c:v>0.33827600000000002</c:v>
                </c:pt>
                <c:pt idx="8">
                  <c:v>0.33827600000000002</c:v>
                </c:pt>
                <c:pt idx="9">
                  <c:v>0.33827600000000002</c:v>
                </c:pt>
              </c:numCache>
            </c:numRef>
          </c:yVal>
          <c:smooth val="1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205022448"/>
        <c:axId val="205024688"/>
      </c:scatterChart>
      <c:valAx>
        <c:axId val="205022448"/>
        <c:scaling>
          <c:orientation val="minMax"/>
          <c:max val="12"/>
          <c:min val="-11"/>
        </c:scaling>
        <c:delete val="0"/>
        <c:axPos val="b"/>
        <c:numFmt formatCode="General" sourceLinked="1"/>
        <c:majorTickMark val="out"/>
        <c:minorTickMark val="out"/>
        <c:tickLblPos val="none"/>
        <c:crossAx val="205024688"/>
        <c:crosses val="autoZero"/>
        <c:crossBetween val="midCat"/>
        <c:majorUnit val="2"/>
        <c:minorUnit val="1"/>
      </c:valAx>
      <c:valAx>
        <c:axId val="205024688"/>
        <c:scaling>
          <c:orientation val="minMax"/>
          <c:max val="0.6000000000000002"/>
          <c:min val="0"/>
        </c:scaling>
        <c:delete val="0"/>
        <c:axPos val="l"/>
        <c:numFmt formatCode="0.00E+00" sourceLinked="0"/>
        <c:majorTickMark val="out"/>
        <c:minorTickMark val="none"/>
        <c:tickLblPos val="none"/>
        <c:crossAx val="205022448"/>
        <c:crossesAt val="-11"/>
        <c:crossBetween val="midCat"/>
        <c:majorUnit val="0.1"/>
      </c:valAx>
      <c:spPr>
        <a:noFill/>
      </c:spPr>
    </c:plotArea>
    <c:plotVisOnly val="1"/>
    <c:dispBlanksAs val="gap"/>
    <c:showDLblsOverMax val="0"/>
  </c:chart>
  <c:spPr>
    <a:noFill/>
    <a:ln>
      <a:noFill/>
    </a:ln>
  </c:spPr>
  <c:externalData r:id="rId1">
    <c:autoUpdate val="0"/>
  </c:externalData>
</c:chartSpace>
</file>

<file path=ppt/charts/chart3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scatterChart>
        <c:scatterStyle val="lineMarker"/>
        <c:varyColors val="0"/>
        <c:ser>
          <c:idx val="0"/>
          <c:order val="0"/>
          <c:tx>
            <c:strRef>
              <c:f>'Fig S3'!$AN$461</c:f>
              <c:strCache>
                <c:ptCount val="1"/>
                <c:pt idx="0">
                  <c:v>high Rs</c:v>
                </c:pt>
              </c:strCache>
            </c:strRef>
          </c:tx>
          <c:spPr>
            <a:ln w="12700">
              <a:solidFill>
                <a:sysClr val="window" lastClr="FFFFFF">
                  <a:lumMod val="65000"/>
                </a:sysClr>
              </a:solidFill>
            </a:ln>
          </c:spPr>
          <c:marker>
            <c:symbol val="x"/>
            <c:size val="5"/>
            <c:spPr>
              <a:noFill/>
              <a:ln>
                <a:solidFill>
                  <a:sysClr val="window" lastClr="FFFFFF">
                    <a:lumMod val="65000"/>
                  </a:sysClr>
                </a:solidFill>
              </a:ln>
            </c:spPr>
          </c:marker>
          <c:errBars>
            <c:errDir val="y"/>
            <c:errBarType val="both"/>
            <c:errValType val="cust"/>
            <c:noEndCap val="0"/>
            <c:plus>
              <c:numRef>
                <c:f>'Fig S3'!$AY$461:$BG$461</c:f>
                <c:numCache>
                  <c:formatCode>General</c:formatCode>
                  <c:ptCount val="9"/>
                  <c:pt idx="0">
                    <c:v>4.1392641863279317E-2</c:v>
                  </c:pt>
                  <c:pt idx="1">
                    <c:v>3.7962524256846292E-2</c:v>
                  </c:pt>
                  <c:pt idx="2">
                    <c:v>4.6394315393615895E-2</c:v>
                  </c:pt>
                  <c:pt idx="3">
                    <c:v>6.5772371396173535E-2</c:v>
                  </c:pt>
                  <c:pt idx="4">
                    <c:v>6.0432979309025525E-2</c:v>
                  </c:pt>
                  <c:pt idx="5">
                    <c:v>7.6195359134964918E-2</c:v>
                  </c:pt>
                  <c:pt idx="6">
                    <c:v>6.9632768873277698E-2</c:v>
                  </c:pt>
                  <c:pt idx="7">
                    <c:v>3.6879036943143394E-2</c:v>
                  </c:pt>
                  <c:pt idx="8">
                    <c:v>2.2060426969936587E-2</c:v>
                  </c:pt>
                </c:numCache>
              </c:numRef>
            </c:plus>
            <c:minus>
              <c:numRef>
                <c:f>'Fig S3'!$AY$461:$BG$461</c:f>
                <c:numCache>
                  <c:formatCode>General</c:formatCode>
                  <c:ptCount val="9"/>
                  <c:pt idx="0">
                    <c:v>4.1392641863279317E-2</c:v>
                  </c:pt>
                  <c:pt idx="1">
                    <c:v>3.7962524256846292E-2</c:v>
                  </c:pt>
                  <c:pt idx="2">
                    <c:v>4.6394315393615895E-2</c:v>
                  </c:pt>
                  <c:pt idx="3">
                    <c:v>6.5772371396173535E-2</c:v>
                  </c:pt>
                  <c:pt idx="4">
                    <c:v>6.0432979309025525E-2</c:v>
                  </c:pt>
                  <c:pt idx="5">
                    <c:v>7.6195359134964918E-2</c:v>
                  </c:pt>
                  <c:pt idx="6">
                    <c:v>6.9632768873277698E-2</c:v>
                  </c:pt>
                  <c:pt idx="7">
                    <c:v>3.6879036943143394E-2</c:v>
                  </c:pt>
                  <c:pt idx="8">
                    <c:v>2.2060426969936587E-2</c:v>
                  </c:pt>
                </c:numCache>
              </c:numRef>
            </c:minus>
            <c:spPr>
              <a:ln>
                <a:solidFill>
                  <a:schemeClr val="bg1">
                    <a:lumMod val="65000"/>
                  </a:schemeClr>
                </a:solidFill>
              </a:ln>
            </c:spPr>
          </c:errBars>
          <c:xVal>
            <c:numRef>
              <c:f>'Fig S3'!$AP$456:$AX$456</c:f>
              <c:numCache>
                <c:formatCode>General</c:formatCode>
                <c:ptCount val="9"/>
                <c:pt idx="0">
                  <c:v>-10</c:v>
                </c:pt>
                <c:pt idx="1">
                  <c:v>-5</c:v>
                </c:pt>
                <c:pt idx="2">
                  <c:v>-3</c:v>
                </c:pt>
                <c:pt idx="3">
                  <c:v>0</c:v>
                </c:pt>
                <c:pt idx="4">
                  <c:v>2</c:v>
                </c:pt>
                <c:pt idx="5">
                  <c:v>4</c:v>
                </c:pt>
                <c:pt idx="6">
                  <c:v>6</c:v>
                </c:pt>
                <c:pt idx="7">
                  <c:v>8</c:v>
                </c:pt>
                <c:pt idx="8">
                  <c:v>11</c:v>
                </c:pt>
              </c:numCache>
            </c:numRef>
          </c:xVal>
          <c:yVal>
            <c:numRef>
              <c:f>'Fig S3'!$AP$461:$AX$461</c:f>
              <c:numCache>
                <c:formatCode>0.000</c:formatCode>
                <c:ptCount val="9"/>
                <c:pt idx="0">
                  <c:v>0.36663324650686507</c:v>
                </c:pt>
                <c:pt idx="1">
                  <c:v>0.34834835503750639</c:v>
                </c:pt>
                <c:pt idx="2">
                  <c:v>0.36399431699576218</c:v>
                </c:pt>
                <c:pt idx="3">
                  <c:v>0.31914660735788231</c:v>
                </c:pt>
                <c:pt idx="4">
                  <c:v>0.28082291235071871</c:v>
                </c:pt>
                <c:pt idx="5">
                  <c:v>0.33718416834380971</c:v>
                </c:pt>
                <c:pt idx="6">
                  <c:v>0.32604087130123977</c:v>
                </c:pt>
                <c:pt idx="7">
                  <c:v>0.29134823145014982</c:v>
                </c:pt>
                <c:pt idx="8">
                  <c:v>0.28713877052385189</c:v>
                </c:pt>
              </c:numCache>
            </c:numRef>
          </c:yVal>
          <c:smooth val="0"/>
        </c:ser>
        <c:ser>
          <c:idx val="1"/>
          <c:order val="1"/>
          <c:tx>
            <c:strRef>
              <c:f>'Fig S3'!$AN$462</c:f>
              <c:strCache>
                <c:ptCount val="1"/>
                <c:pt idx="0">
                  <c:v>low Rs</c:v>
                </c:pt>
              </c:strCache>
            </c:strRef>
          </c:tx>
          <c:spPr>
            <a:ln w="3175">
              <a:solidFill>
                <a:sysClr val="windowText" lastClr="000000"/>
              </a:solidFill>
            </a:ln>
          </c:spPr>
          <c:marker>
            <c:symbol val="square"/>
            <c:size val="5"/>
            <c:spPr>
              <a:solidFill>
                <a:sysClr val="windowText" lastClr="000000"/>
              </a:solidFill>
              <a:ln w="15875">
                <a:noFill/>
              </a:ln>
            </c:spPr>
          </c:marker>
          <c:errBars>
            <c:errDir val="y"/>
            <c:errBarType val="both"/>
            <c:errValType val="cust"/>
            <c:noEndCap val="0"/>
            <c:plus>
              <c:numRef>
                <c:f>'Fig S3'!$AY$462:$BG$462</c:f>
                <c:numCache>
                  <c:formatCode>General</c:formatCode>
                  <c:ptCount val="9"/>
                  <c:pt idx="0">
                    <c:v>7.2042079203737813E-2</c:v>
                  </c:pt>
                  <c:pt idx="1">
                    <c:v>2.9960153585068768E-2</c:v>
                  </c:pt>
                  <c:pt idx="2">
                    <c:v>2.6021389497040654E-2</c:v>
                  </c:pt>
                  <c:pt idx="3">
                    <c:v>8.7418127441689211E-2</c:v>
                  </c:pt>
                  <c:pt idx="4">
                    <c:v>8.8400772689489048E-3</c:v>
                  </c:pt>
                  <c:pt idx="5">
                    <c:v>5.746918782598804E-2</c:v>
                  </c:pt>
                  <c:pt idx="6">
                    <c:v>3.0338234740826087E-2</c:v>
                  </c:pt>
                  <c:pt idx="7">
                    <c:v>3.8746716974115664E-2</c:v>
                  </c:pt>
                  <c:pt idx="8">
                    <c:v>3.1175855659751766E-2</c:v>
                  </c:pt>
                </c:numCache>
              </c:numRef>
            </c:plus>
            <c:minus>
              <c:numRef>
                <c:f>'Fig S3'!$AY$462:$BG$462</c:f>
                <c:numCache>
                  <c:formatCode>General</c:formatCode>
                  <c:ptCount val="9"/>
                  <c:pt idx="0">
                    <c:v>7.2042079203737813E-2</c:v>
                  </c:pt>
                  <c:pt idx="1">
                    <c:v>2.9960153585068768E-2</c:v>
                  </c:pt>
                  <c:pt idx="2">
                    <c:v>2.6021389497040654E-2</c:v>
                  </c:pt>
                  <c:pt idx="3">
                    <c:v>8.7418127441689211E-2</c:v>
                  </c:pt>
                  <c:pt idx="4">
                    <c:v>8.8400772689489048E-3</c:v>
                  </c:pt>
                  <c:pt idx="5">
                    <c:v>5.746918782598804E-2</c:v>
                  </c:pt>
                  <c:pt idx="6">
                    <c:v>3.0338234740826087E-2</c:v>
                  </c:pt>
                  <c:pt idx="7">
                    <c:v>3.8746716974115664E-2</c:v>
                  </c:pt>
                  <c:pt idx="8">
                    <c:v>3.1175855659751766E-2</c:v>
                  </c:pt>
                </c:numCache>
              </c:numRef>
            </c:minus>
          </c:errBars>
          <c:xVal>
            <c:numRef>
              <c:f>'Fig S3'!$AP$456:$AX$456</c:f>
              <c:numCache>
                <c:formatCode>General</c:formatCode>
                <c:ptCount val="9"/>
                <c:pt idx="0">
                  <c:v>-10</c:v>
                </c:pt>
                <c:pt idx="1">
                  <c:v>-5</c:v>
                </c:pt>
                <c:pt idx="2">
                  <c:v>-3</c:v>
                </c:pt>
                <c:pt idx="3">
                  <c:v>0</c:v>
                </c:pt>
                <c:pt idx="4">
                  <c:v>2</c:v>
                </c:pt>
                <c:pt idx="5">
                  <c:v>4</c:v>
                </c:pt>
                <c:pt idx="6">
                  <c:v>6</c:v>
                </c:pt>
                <c:pt idx="7">
                  <c:v>8</c:v>
                </c:pt>
                <c:pt idx="8">
                  <c:v>11</c:v>
                </c:pt>
              </c:numCache>
            </c:numRef>
          </c:xVal>
          <c:yVal>
            <c:numRef>
              <c:f>'Fig S3'!$AP$462:$AX$462</c:f>
              <c:numCache>
                <c:formatCode>0.000</c:formatCode>
                <c:ptCount val="9"/>
                <c:pt idx="0">
                  <c:v>0.28612777946839768</c:v>
                </c:pt>
                <c:pt idx="1">
                  <c:v>0.32585891130135808</c:v>
                </c:pt>
                <c:pt idx="2">
                  <c:v>0.32592824314533103</c:v>
                </c:pt>
                <c:pt idx="3">
                  <c:v>0.34825527856797917</c:v>
                </c:pt>
                <c:pt idx="4">
                  <c:v>0.35838044686802312</c:v>
                </c:pt>
                <c:pt idx="5">
                  <c:v>0.38361327760110842</c:v>
                </c:pt>
                <c:pt idx="6">
                  <c:v>0.40466277711206827</c:v>
                </c:pt>
                <c:pt idx="7">
                  <c:v>0.36607230103975957</c:v>
                </c:pt>
                <c:pt idx="8">
                  <c:v>0.45663551686847059</c:v>
                </c:pt>
              </c:numCache>
            </c:numRef>
          </c:y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211426848"/>
        <c:axId val="211428528"/>
      </c:scatterChart>
      <c:valAx>
        <c:axId val="211426848"/>
        <c:scaling>
          <c:orientation val="minMax"/>
          <c:max val="12"/>
          <c:min val="-11"/>
        </c:scaling>
        <c:delete val="0"/>
        <c:axPos val="b"/>
        <c:numFmt formatCode="General" sourceLinked="1"/>
        <c:majorTickMark val="out"/>
        <c:minorTickMark val="out"/>
        <c:tickLblPos val="nextTo"/>
        <c:txPr>
          <a:bodyPr/>
          <a:lstStyle/>
          <a:p>
            <a:pPr>
              <a:defRPr sz="700"/>
            </a:pPr>
            <a:endParaRPr lang="en-US"/>
          </a:p>
        </c:txPr>
        <c:crossAx val="211428528"/>
        <c:crosses val="autoZero"/>
        <c:crossBetween val="midCat"/>
        <c:majorUnit val="2"/>
        <c:minorUnit val="1"/>
      </c:valAx>
      <c:valAx>
        <c:axId val="211428528"/>
        <c:scaling>
          <c:orientation val="minMax"/>
          <c:max val="0.60000000000000009"/>
          <c:min val="0"/>
        </c:scaling>
        <c:delete val="0"/>
        <c:axPos val="l"/>
        <c:numFmt formatCode="#,##0.00" sourceLinked="0"/>
        <c:majorTickMark val="out"/>
        <c:minorTickMark val="none"/>
        <c:tickLblPos val="none"/>
        <c:crossAx val="211426848"/>
        <c:crossesAt val="-11"/>
        <c:crossBetween val="midCat"/>
        <c:majorUnit val="0.2"/>
      </c:valAx>
      <c:spPr>
        <a:noFill/>
      </c:spPr>
    </c:plotArea>
    <c:plotVisOnly val="1"/>
    <c:dispBlanksAs val="gap"/>
    <c:showDLblsOverMax val="0"/>
  </c:chart>
  <c:spPr>
    <a:noFill/>
    <a:ln>
      <a:noFill/>
    </a:ln>
  </c:spPr>
  <c:externalData r:id="rId1">
    <c:autoUpdate val="0"/>
  </c:externalData>
</c:chartSpace>
</file>

<file path=ppt/charts/chart3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scatterChart>
        <c:scatterStyle val="lineMarker"/>
        <c:varyColors val="0"/>
        <c:ser>
          <c:idx val="0"/>
          <c:order val="0"/>
          <c:tx>
            <c:strRef>
              <c:f>'Fig S3'!$AN$459</c:f>
              <c:strCache>
                <c:ptCount val="1"/>
                <c:pt idx="0">
                  <c:v>high Rs</c:v>
                </c:pt>
              </c:strCache>
            </c:strRef>
          </c:tx>
          <c:spPr>
            <a:ln w="12700">
              <a:solidFill>
                <a:sysClr val="window" lastClr="FFFFFF">
                  <a:lumMod val="65000"/>
                </a:sysClr>
              </a:solidFill>
            </a:ln>
          </c:spPr>
          <c:marker>
            <c:symbol val="x"/>
            <c:size val="5"/>
            <c:spPr>
              <a:noFill/>
              <a:ln>
                <a:solidFill>
                  <a:sysClr val="window" lastClr="FFFFFF">
                    <a:lumMod val="65000"/>
                  </a:sysClr>
                </a:solidFill>
              </a:ln>
            </c:spPr>
          </c:marker>
          <c:errBars>
            <c:errDir val="y"/>
            <c:errBarType val="both"/>
            <c:errValType val="cust"/>
            <c:noEndCap val="0"/>
            <c:plus>
              <c:numRef>
                <c:f>'Fig S3'!$AY$459:$BG$459</c:f>
                <c:numCache>
                  <c:formatCode>General</c:formatCode>
                  <c:ptCount val="9"/>
                  <c:pt idx="0">
                    <c:v>3.1859433228251327E-2</c:v>
                  </c:pt>
                  <c:pt idx="1">
                    <c:v>3.0275641822183348E-2</c:v>
                  </c:pt>
                  <c:pt idx="2">
                    <c:v>7.4537130992754885E-2</c:v>
                  </c:pt>
                  <c:pt idx="3">
                    <c:v>4.5881533641106052E-2</c:v>
                  </c:pt>
                  <c:pt idx="4">
                    <c:v>3.1090554769595581E-2</c:v>
                  </c:pt>
                  <c:pt idx="5">
                    <c:v>5.222314503895905E-2</c:v>
                  </c:pt>
                  <c:pt idx="6">
                    <c:v>2.6403230532970539E-2</c:v>
                  </c:pt>
                  <c:pt idx="7">
                    <c:v>4.0582524136473334E-2</c:v>
                  </c:pt>
                  <c:pt idx="8">
                    <c:v>2.8280095237385141E-2</c:v>
                  </c:pt>
                </c:numCache>
              </c:numRef>
            </c:plus>
            <c:minus>
              <c:numRef>
                <c:f>'Fig S3'!$AY$459:$BG$459</c:f>
                <c:numCache>
                  <c:formatCode>General</c:formatCode>
                  <c:ptCount val="9"/>
                  <c:pt idx="0">
                    <c:v>3.1859433228251327E-2</c:v>
                  </c:pt>
                  <c:pt idx="1">
                    <c:v>3.0275641822183348E-2</c:v>
                  </c:pt>
                  <c:pt idx="2">
                    <c:v>7.4537130992754885E-2</c:v>
                  </c:pt>
                  <c:pt idx="3">
                    <c:v>4.5881533641106052E-2</c:v>
                  </c:pt>
                  <c:pt idx="4">
                    <c:v>3.1090554769595581E-2</c:v>
                  </c:pt>
                  <c:pt idx="5">
                    <c:v>5.222314503895905E-2</c:v>
                  </c:pt>
                  <c:pt idx="6">
                    <c:v>2.6403230532970539E-2</c:v>
                  </c:pt>
                  <c:pt idx="7">
                    <c:v>4.0582524136473334E-2</c:v>
                  </c:pt>
                  <c:pt idx="8">
                    <c:v>2.8280095237385141E-2</c:v>
                  </c:pt>
                </c:numCache>
              </c:numRef>
            </c:minus>
            <c:spPr>
              <a:ln>
                <a:solidFill>
                  <a:schemeClr val="bg1">
                    <a:lumMod val="65000"/>
                  </a:schemeClr>
                </a:solidFill>
              </a:ln>
            </c:spPr>
          </c:errBars>
          <c:xVal>
            <c:numRef>
              <c:f>'Fig S3'!$AP$456:$AX$456</c:f>
              <c:numCache>
                <c:formatCode>General</c:formatCode>
                <c:ptCount val="9"/>
                <c:pt idx="0">
                  <c:v>-10</c:v>
                </c:pt>
                <c:pt idx="1">
                  <c:v>-5</c:v>
                </c:pt>
                <c:pt idx="2">
                  <c:v>-3</c:v>
                </c:pt>
                <c:pt idx="3">
                  <c:v>0</c:v>
                </c:pt>
                <c:pt idx="4">
                  <c:v>2</c:v>
                </c:pt>
                <c:pt idx="5">
                  <c:v>4</c:v>
                </c:pt>
                <c:pt idx="6">
                  <c:v>6</c:v>
                </c:pt>
                <c:pt idx="7">
                  <c:v>8</c:v>
                </c:pt>
                <c:pt idx="8">
                  <c:v>11</c:v>
                </c:pt>
              </c:numCache>
            </c:numRef>
          </c:xVal>
          <c:yVal>
            <c:numRef>
              <c:f>'Fig S3'!$AP$459:$AX$459</c:f>
              <c:numCache>
                <c:formatCode>0.000</c:formatCode>
                <c:ptCount val="9"/>
                <c:pt idx="0">
                  <c:v>0.37740916156505955</c:v>
                </c:pt>
                <c:pt idx="1">
                  <c:v>0.33646024535217806</c:v>
                </c:pt>
                <c:pt idx="2">
                  <c:v>0.31775131028930065</c:v>
                </c:pt>
                <c:pt idx="3">
                  <c:v>0.2386841661812516</c:v>
                </c:pt>
                <c:pt idx="4">
                  <c:v>0.31302053985473632</c:v>
                </c:pt>
                <c:pt idx="5">
                  <c:v>0.44808943785109517</c:v>
                </c:pt>
                <c:pt idx="6">
                  <c:v>0.33189450251900804</c:v>
                </c:pt>
                <c:pt idx="7">
                  <c:v>0.22566110112808357</c:v>
                </c:pt>
                <c:pt idx="8">
                  <c:v>0.24691717680256531</c:v>
                </c:pt>
              </c:numCache>
            </c:numRef>
          </c:yVal>
          <c:smooth val="0"/>
        </c:ser>
        <c:ser>
          <c:idx val="1"/>
          <c:order val="1"/>
          <c:tx>
            <c:strRef>
              <c:f>'Fig S3'!$AN$460</c:f>
              <c:strCache>
                <c:ptCount val="1"/>
                <c:pt idx="0">
                  <c:v>low Rs</c:v>
                </c:pt>
              </c:strCache>
            </c:strRef>
          </c:tx>
          <c:spPr>
            <a:ln w="3175">
              <a:solidFill>
                <a:sysClr val="windowText" lastClr="000000"/>
              </a:solidFill>
            </a:ln>
          </c:spPr>
          <c:marker>
            <c:symbol val="square"/>
            <c:size val="5"/>
            <c:spPr>
              <a:solidFill>
                <a:sysClr val="windowText" lastClr="000000"/>
              </a:solidFill>
              <a:ln w="15875">
                <a:noFill/>
              </a:ln>
            </c:spPr>
          </c:marker>
          <c:errBars>
            <c:errDir val="y"/>
            <c:errBarType val="both"/>
            <c:errValType val="cust"/>
            <c:noEndCap val="0"/>
            <c:plus>
              <c:numRef>
                <c:f>'Fig S3'!$AY$460:$BG$460</c:f>
                <c:numCache>
                  <c:formatCode>General</c:formatCode>
                  <c:ptCount val="9"/>
                  <c:pt idx="0">
                    <c:v>3.9264255474580907E-2</c:v>
                  </c:pt>
                  <c:pt idx="1">
                    <c:v>2.9259274548484291E-2</c:v>
                  </c:pt>
                  <c:pt idx="2">
                    <c:v>2.0440185796197989E-2</c:v>
                  </c:pt>
                  <c:pt idx="3">
                    <c:v>3.6537034248849277E-2</c:v>
                  </c:pt>
                  <c:pt idx="4">
                    <c:v>2.6240645786257531E-2</c:v>
                  </c:pt>
                  <c:pt idx="5">
                    <c:v>2.9326765105103531E-2</c:v>
                  </c:pt>
                  <c:pt idx="6">
                    <c:v>5.9396331512270605E-2</c:v>
                  </c:pt>
                  <c:pt idx="7">
                    <c:v>1.6430270610603041E-2</c:v>
                  </c:pt>
                  <c:pt idx="8">
                    <c:v>2.1119245993058488E-2</c:v>
                  </c:pt>
                </c:numCache>
              </c:numRef>
            </c:plus>
            <c:minus>
              <c:numRef>
                <c:f>'Fig S3'!$AY$460:$BG$460</c:f>
                <c:numCache>
                  <c:formatCode>General</c:formatCode>
                  <c:ptCount val="9"/>
                  <c:pt idx="0">
                    <c:v>3.9264255474580907E-2</c:v>
                  </c:pt>
                  <c:pt idx="1">
                    <c:v>2.9259274548484291E-2</c:v>
                  </c:pt>
                  <c:pt idx="2">
                    <c:v>2.0440185796197989E-2</c:v>
                  </c:pt>
                  <c:pt idx="3">
                    <c:v>3.6537034248849277E-2</c:v>
                  </c:pt>
                  <c:pt idx="4">
                    <c:v>2.6240645786257531E-2</c:v>
                  </c:pt>
                  <c:pt idx="5">
                    <c:v>2.9326765105103531E-2</c:v>
                  </c:pt>
                  <c:pt idx="6">
                    <c:v>5.9396331512270605E-2</c:v>
                  </c:pt>
                  <c:pt idx="7">
                    <c:v>1.6430270610603041E-2</c:v>
                  </c:pt>
                  <c:pt idx="8">
                    <c:v>2.1119245993058488E-2</c:v>
                  </c:pt>
                </c:numCache>
              </c:numRef>
            </c:minus>
          </c:errBars>
          <c:xVal>
            <c:numRef>
              <c:f>'Fig S3'!$AP$456:$AX$456</c:f>
              <c:numCache>
                <c:formatCode>General</c:formatCode>
                <c:ptCount val="9"/>
                <c:pt idx="0">
                  <c:v>-10</c:v>
                </c:pt>
                <c:pt idx="1">
                  <c:v>-5</c:v>
                </c:pt>
                <c:pt idx="2">
                  <c:v>-3</c:v>
                </c:pt>
                <c:pt idx="3">
                  <c:v>0</c:v>
                </c:pt>
                <c:pt idx="4">
                  <c:v>2</c:v>
                </c:pt>
                <c:pt idx="5">
                  <c:v>4</c:v>
                </c:pt>
                <c:pt idx="6">
                  <c:v>6</c:v>
                </c:pt>
                <c:pt idx="7">
                  <c:v>8</c:v>
                </c:pt>
                <c:pt idx="8">
                  <c:v>11</c:v>
                </c:pt>
              </c:numCache>
            </c:numRef>
          </c:xVal>
          <c:yVal>
            <c:numRef>
              <c:f>'Fig S3'!$AP$460:$AX$460</c:f>
              <c:numCache>
                <c:formatCode>0.000</c:formatCode>
                <c:ptCount val="9"/>
                <c:pt idx="0">
                  <c:v>0.35878558587051729</c:v>
                </c:pt>
                <c:pt idx="1">
                  <c:v>0.29345640415650531</c:v>
                </c:pt>
                <c:pt idx="2">
                  <c:v>0.32315007960351172</c:v>
                </c:pt>
                <c:pt idx="3">
                  <c:v>0.25773825280506274</c:v>
                </c:pt>
                <c:pt idx="4">
                  <c:v>0.27971650618999278</c:v>
                </c:pt>
                <c:pt idx="5">
                  <c:v>0.34755552229987374</c:v>
                </c:pt>
                <c:pt idx="6">
                  <c:v>0.27002957664423255</c:v>
                </c:pt>
                <c:pt idx="7">
                  <c:v>0.20508199538693833</c:v>
                </c:pt>
                <c:pt idx="8">
                  <c:v>0.26709560186241282</c:v>
                </c:pt>
              </c:numCache>
            </c:numRef>
          </c:y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274065840"/>
        <c:axId val="274064720"/>
      </c:scatterChart>
      <c:valAx>
        <c:axId val="274065840"/>
        <c:scaling>
          <c:orientation val="minMax"/>
          <c:max val="12"/>
          <c:min val="-11"/>
        </c:scaling>
        <c:delete val="0"/>
        <c:axPos val="b"/>
        <c:numFmt formatCode="General" sourceLinked="1"/>
        <c:majorTickMark val="out"/>
        <c:minorTickMark val="out"/>
        <c:tickLblPos val="nextTo"/>
        <c:crossAx val="274064720"/>
        <c:crosses val="autoZero"/>
        <c:crossBetween val="midCat"/>
        <c:majorUnit val="2"/>
        <c:minorUnit val="1"/>
      </c:valAx>
      <c:valAx>
        <c:axId val="274064720"/>
        <c:scaling>
          <c:orientation val="minMax"/>
          <c:max val="0.60000000000000009"/>
          <c:min val="0"/>
        </c:scaling>
        <c:delete val="0"/>
        <c:axPos val="l"/>
        <c:numFmt formatCode="#,##0.00" sourceLinked="0"/>
        <c:majorTickMark val="out"/>
        <c:minorTickMark val="none"/>
        <c:tickLblPos val="none"/>
        <c:crossAx val="274065840"/>
        <c:crossesAt val="-11"/>
        <c:crossBetween val="midCat"/>
        <c:majorUnit val="0.2"/>
      </c:valAx>
      <c:spPr>
        <a:noFill/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700"/>
      </a:pPr>
      <a:endParaRPr lang="en-US"/>
    </a:p>
  </c:txPr>
  <c:externalData r:id="rId1">
    <c:autoUpdate val="0"/>
  </c:externalData>
</c:chartSpace>
</file>

<file path=ppt/charts/chart3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scatterChart>
        <c:scatterStyle val="lineMarker"/>
        <c:varyColors val="0"/>
        <c:ser>
          <c:idx val="0"/>
          <c:order val="0"/>
          <c:tx>
            <c:strRef>
              <c:f>'Fig S3'!$AN$457</c:f>
              <c:strCache>
                <c:ptCount val="1"/>
                <c:pt idx="0">
                  <c:v>high Rs</c:v>
                </c:pt>
              </c:strCache>
            </c:strRef>
          </c:tx>
          <c:spPr>
            <a:ln w="15875">
              <a:solidFill>
                <a:sysClr val="window" lastClr="FFFFFF">
                  <a:lumMod val="65000"/>
                </a:sysClr>
              </a:solidFill>
            </a:ln>
          </c:spPr>
          <c:marker>
            <c:symbol val="x"/>
            <c:size val="5"/>
            <c:spPr>
              <a:noFill/>
              <a:ln>
                <a:solidFill>
                  <a:sysClr val="window" lastClr="FFFFFF">
                    <a:lumMod val="65000"/>
                  </a:sysClr>
                </a:solidFill>
              </a:ln>
            </c:spPr>
          </c:marker>
          <c:errBars>
            <c:errDir val="y"/>
            <c:errBarType val="both"/>
            <c:errValType val="cust"/>
            <c:noEndCap val="0"/>
            <c:plus>
              <c:numRef>
                <c:f>'Fig S3'!$AY$457:$BG$457</c:f>
                <c:numCache>
                  <c:formatCode>General</c:formatCode>
                  <c:ptCount val="9"/>
                  <c:pt idx="0">
                    <c:v>3.3131117239132112E-2</c:v>
                  </c:pt>
                  <c:pt idx="1">
                    <c:v>5.0895715955181262E-2</c:v>
                  </c:pt>
                  <c:pt idx="2">
                    <c:v>4.938807562988197E-2</c:v>
                  </c:pt>
                  <c:pt idx="3">
                    <c:v>6.5807713759750114E-2</c:v>
                  </c:pt>
                  <c:pt idx="4">
                    <c:v>4.2703430949888876E-2</c:v>
                  </c:pt>
                  <c:pt idx="5">
                    <c:v>4.2122540642415621E-2</c:v>
                  </c:pt>
                  <c:pt idx="6">
                    <c:v>6.8405225309583026E-2</c:v>
                  </c:pt>
                  <c:pt idx="7">
                    <c:v>5.7358988719596944E-2</c:v>
                  </c:pt>
                  <c:pt idx="8">
                    <c:v>4.8855705601735758E-2</c:v>
                  </c:pt>
                </c:numCache>
              </c:numRef>
            </c:plus>
            <c:minus>
              <c:numRef>
                <c:f>'Fig S3'!$AY$457:$BG$457</c:f>
                <c:numCache>
                  <c:formatCode>General</c:formatCode>
                  <c:ptCount val="9"/>
                  <c:pt idx="0">
                    <c:v>3.3131117239132112E-2</c:v>
                  </c:pt>
                  <c:pt idx="1">
                    <c:v>5.0895715955181262E-2</c:v>
                  </c:pt>
                  <c:pt idx="2">
                    <c:v>4.938807562988197E-2</c:v>
                  </c:pt>
                  <c:pt idx="3">
                    <c:v>6.5807713759750114E-2</c:v>
                  </c:pt>
                  <c:pt idx="4">
                    <c:v>4.2703430949888876E-2</c:v>
                  </c:pt>
                  <c:pt idx="5">
                    <c:v>4.2122540642415621E-2</c:v>
                  </c:pt>
                  <c:pt idx="6">
                    <c:v>6.8405225309583026E-2</c:v>
                  </c:pt>
                  <c:pt idx="7">
                    <c:v>5.7358988719596944E-2</c:v>
                  </c:pt>
                  <c:pt idx="8">
                    <c:v>4.8855705601735758E-2</c:v>
                  </c:pt>
                </c:numCache>
              </c:numRef>
            </c:minus>
            <c:spPr>
              <a:ln>
                <a:solidFill>
                  <a:schemeClr val="bg1">
                    <a:lumMod val="65000"/>
                  </a:schemeClr>
                </a:solidFill>
              </a:ln>
            </c:spPr>
          </c:errBars>
          <c:xVal>
            <c:numRef>
              <c:f>'Fig S3'!$AP$456:$AX$456</c:f>
              <c:numCache>
                <c:formatCode>General</c:formatCode>
                <c:ptCount val="9"/>
                <c:pt idx="0">
                  <c:v>-10</c:v>
                </c:pt>
                <c:pt idx="1">
                  <c:v>-5</c:v>
                </c:pt>
                <c:pt idx="2">
                  <c:v>-3</c:v>
                </c:pt>
                <c:pt idx="3">
                  <c:v>0</c:v>
                </c:pt>
                <c:pt idx="4">
                  <c:v>2</c:v>
                </c:pt>
                <c:pt idx="5">
                  <c:v>4</c:v>
                </c:pt>
                <c:pt idx="6">
                  <c:v>6</c:v>
                </c:pt>
                <c:pt idx="7">
                  <c:v>8</c:v>
                </c:pt>
                <c:pt idx="8">
                  <c:v>11</c:v>
                </c:pt>
              </c:numCache>
            </c:numRef>
          </c:xVal>
          <c:yVal>
            <c:numRef>
              <c:f>'Fig S3'!$AP$457:$AX$457</c:f>
              <c:numCache>
                <c:formatCode>0.000</c:formatCode>
                <c:ptCount val="9"/>
                <c:pt idx="0">
                  <c:v>0.34581387381972406</c:v>
                </c:pt>
                <c:pt idx="1">
                  <c:v>0.327132904635688</c:v>
                </c:pt>
                <c:pt idx="2">
                  <c:v>0.41044921703314274</c:v>
                </c:pt>
                <c:pt idx="3">
                  <c:v>0.38401305323141871</c:v>
                </c:pt>
                <c:pt idx="4">
                  <c:v>0.44060739615280564</c:v>
                </c:pt>
                <c:pt idx="5">
                  <c:v>0.34783080515579268</c:v>
                </c:pt>
                <c:pt idx="6">
                  <c:v>0.38699967978362437</c:v>
                </c:pt>
                <c:pt idx="7">
                  <c:v>0.41973452168389291</c:v>
                </c:pt>
                <c:pt idx="8">
                  <c:v>0.37623547000211294</c:v>
                </c:pt>
              </c:numCache>
            </c:numRef>
          </c:yVal>
          <c:smooth val="0"/>
        </c:ser>
        <c:ser>
          <c:idx val="1"/>
          <c:order val="1"/>
          <c:tx>
            <c:strRef>
              <c:f>'Fig S3'!$AN$458</c:f>
              <c:strCache>
                <c:ptCount val="1"/>
                <c:pt idx="0">
                  <c:v>low Rs</c:v>
                </c:pt>
              </c:strCache>
            </c:strRef>
          </c:tx>
          <c:spPr>
            <a:ln w="3175">
              <a:solidFill>
                <a:sysClr val="windowText" lastClr="000000"/>
              </a:solidFill>
            </a:ln>
          </c:spPr>
          <c:marker>
            <c:symbol val="square"/>
            <c:size val="5"/>
            <c:spPr>
              <a:solidFill>
                <a:sysClr val="windowText" lastClr="000000"/>
              </a:solidFill>
              <a:ln w="15875">
                <a:noFill/>
              </a:ln>
            </c:spPr>
          </c:marker>
          <c:errBars>
            <c:errDir val="y"/>
            <c:errBarType val="both"/>
            <c:errValType val="cust"/>
            <c:noEndCap val="0"/>
            <c:plus>
              <c:numRef>
                <c:f>'Fig S3'!$AY$458:$BG$458</c:f>
                <c:numCache>
                  <c:formatCode>General</c:formatCode>
                  <c:ptCount val="9"/>
                  <c:pt idx="0">
                    <c:v>9.8881000202816084E-3</c:v>
                  </c:pt>
                  <c:pt idx="1">
                    <c:v>1.7344285872697013E-2</c:v>
                  </c:pt>
                  <c:pt idx="2">
                    <c:v>3.9064293124767439E-2</c:v>
                  </c:pt>
                  <c:pt idx="3">
                    <c:v>2.571881912191255E-2</c:v>
                  </c:pt>
                  <c:pt idx="4">
                    <c:v>3.7824020606875099E-2</c:v>
                  </c:pt>
                  <c:pt idx="5">
                    <c:v>5.35602808669388E-2</c:v>
                  </c:pt>
                  <c:pt idx="6">
                    <c:v>1.6144068962422597E-2</c:v>
                  </c:pt>
                  <c:pt idx="7">
                    <c:v>1.8528190522451693E-2</c:v>
                  </c:pt>
                  <c:pt idx="8">
                    <c:v>1.53993441760056E-2</c:v>
                  </c:pt>
                </c:numCache>
              </c:numRef>
            </c:plus>
            <c:minus>
              <c:numRef>
                <c:f>'Fig S3'!$AY$458:$BG$458</c:f>
                <c:numCache>
                  <c:formatCode>General</c:formatCode>
                  <c:ptCount val="9"/>
                  <c:pt idx="0">
                    <c:v>9.8881000202816084E-3</c:v>
                  </c:pt>
                  <c:pt idx="1">
                    <c:v>1.7344285872697013E-2</c:v>
                  </c:pt>
                  <c:pt idx="2">
                    <c:v>3.9064293124767439E-2</c:v>
                  </c:pt>
                  <c:pt idx="3">
                    <c:v>2.571881912191255E-2</c:v>
                  </c:pt>
                  <c:pt idx="4">
                    <c:v>3.7824020606875099E-2</c:v>
                  </c:pt>
                  <c:pt idx="5">
                    <c:v>5.35602808669388E-2</c:v>
                  </c:pt>
                  <c:pt idx="6">
                    <c:v>1.6144068962422597E-2</c:v>
                  </c:pt>
                  <c:pt idx="7">
                    <c:v>1.8528190522451693E-2</c:v>
                  </c:pt>
                  <c:pt idx="8">
                    <c:v>1.53993441760056E-2</c:v>
                  </c:pt>
                </c:numCache>
              </c:numRef>
            </c:minus>
          </c:errBars>
          <c:xVal>
            <c:numRef>
              <c:f>'Fig S3'!$AP$456:$AX$456</c:f>
              <c:numCache>
                <c:formatCode>General</c:formatCode>
                <c:ptCount val="9"/>
                <c:pt idx="0">
                  <c:v>-10</c:v>
                </c:pt>
                <c:pt idx="1">
                  <c:v>-5</c:v>
                </c:pt>
                <c:pt idx="2">
                  <c:v>-3</c:v>
                </c:pt>
                <c:pt idx="3">
                  <c:v>0</c:v>
                </c:pt>
                <c:pt idx="4">
                  <c:v>2</c:v>
                </c:pt>
                <c:pt idx="5">
                  <c:v>4</c:v>
                </c:pt>
                <c:pt idx="6">
                  <c:v>6</c:v>
                </c:pt>
                <c:pt idx="7">
                  <c:v>8</c:v>
                </c:pt>
                <c:pt idx="8">
                  <c:v>11</c:v>
                </c:pt>
              </c:numCache>
            </c:numRef>
          </c:xVal>
          <c:yVal>
            <c:numRef>
              <c:f>'Fig S3'!$AP$458:$AX$458</c:f>
              <c:numCache>
                <c:formatCode>0.000</c:formatCode>
                <c:ptCount val="9"/>
                <c:pt idx="0">
                  <c:v>0.37129114552673198</c:v>
                </c:pt>
                <c:pt idx="1">
                  <c:v>0.29327168008857285</c:v>
                </c:pt>
                <c:pt idx="2">
                  <c:v>0.32884326731911423</c:v>
                </c:pt>
                <c:pt idx="3">
                  <c:v>0.25093563831227994</c:v>
                </c:pt>
                <c:pt idx="4">
                  <c:v>0.36707524980839429</c:v>
                </c:pt>
                <c:pt idx="5">
                  <c:v>0.34082776524479108</c:v>
                </c:pt>
                <c:pt idx="6">
                  <c:v>0.38818866487277387</c:v>
                </c:pt>
                <c:pt idx="7">
                  <c:v>0.37520664267518022</c:v>
                </c:pt>
                <c:pt idx="8">
                  <c:v>0.32627766956712123</c:v>
                </c:pt>
              </c:numCache>
            </c:numRef>
          </c:y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218774592"/>
        <c:axId val="269996272"/>
      </c:scatterChart>
      <c:valAx>
        <c:axId val="218774592"/>
        <c:scaling>
          <c:orientation val="minMax"/>
          <c:max val="12"/>
          <c:min val="-11"/>
        </c:scaling>
        <c:delete val="0"/>
        <c:axPos val="b"/>
        <c:numFmt formatCode="General" sourceLinked="1"/>
        <c:majorTickMark val="out"/>
        <c:minorTickMark val="out"/>
        <c:tickLblPos val="nextTo"/>
        <c:txPr>
          <a:bodyPr/>
          <a:lstStyle/>
          <a:p>
            <a:pPr>
              <a:defRPr sz="700"/>
            </a:pPr>
            <a:endParaRPr lang="en-US"/>
          </a:p>
        </c:txPr>
        <c:crossAx val="269996272"/>
        <c:crosses val="autoZero"/>
        <c:crossBetween val="midCat"/>
        <c:majorUnit val="2"/>
        <c:minorUnit val="1"/>
      </c:valAx>
      <c:valAx>
        <c:axId val="269996272"/>
        <c:scaling>
          <c:orientation val="minMax"/>
          <c:max val="0.60000000000000009"/>
          <c:min val="0"/>
        </c:scaling>
        <c:delete val="0"/>
        <c:axPos val="l"/>
        <c:numFmt formatCode="#,##0.0" sourceLinked="0"/>
        <c:majorTickMark val="out"/>
        <c:minorTickMark val="none"/>
        <c:tickLblPos val="nextTo"/>
        <c:txPr>
          <a:bodyPr/>
          <a:lstStyle/>
          <a:p>
            <a:pPr>
              <a:defRPr sz="700"/>
            </a:pPr>
            <a:endParaRPr lang="en-US"/>
          </a:p>
        </c:txPr>
        <c:crossAx val="218774592"/>
        <c:crossesAt val="-11"/>
        <c:crossBetween val="midCat"/>
        <c:majorUnit val="0.2"/>
      </c:valAx>
      <c:spPr>
        <a:noFill/>
      </c:spPr>
    </c:plotArea>
    <c:plotVisOnly val="1"/>
    <c:dispBlanksAs val="gap"/>
    <c:showDLblsOverMax val="0"/>
  </c:chart>
  <c:spPr>
    <a:noFill/>
    <a:ln>
      <a:noFill/>
    </a:ln>
  </c:sp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7.6388888888888895E-2"/>
          <c:y val="0.13401559454191034"/>
          <c:w val="0.85416666666666663"/>
          <c:h val="0.73196881091617938"/>
        </c:manualLayout>
      </c:layout>
      <c:scatterChart>
        <c:scatterStyle val="lineMarker"/>
        <c:varyColors val="0"/>
        <c:ser>
          <c:idx val="0"/>
          <c:order val="0"/>
          <c:tx>
            <c:strRef>
              <c:f>'Fig S3'!$AQ$37</c:f>
              <c:strCache>
                <c:ptCount val="1"/>
                <c:pt idx="0">
                  <c:v>high Rs</c:v>
                </c:pt>
              </c:strCache>
            </c:strRef>
          </c:tx>
          <c:spPr>
            <a:ln w="12700">
              <a:solidFill>
                <a:sysClr val="window" lastClr="FFFFFF">
                  <a:lumMod val="65000"/>
                </a:sysClr>
              </a:solidFill>
            </a:ln>
          </c:spPr>
          <c:marker>
            <c:symbol val="x"/>
            <c:size val="5"/>
            <c:spPr>
              <a:noFill/>
              <a:ln>
                <a:solidFill>
                  <a:sysClr val="window" lastClr="FFFFFF">
                    <a:lumMod val="65000"/>
                  </a:sysClr>
                </a:solidFill>
              </a:ln>
            </c:spPr>
          </c:marker>
          <c:errBars>
            <c:errDir val="y"/>
            <c:errBarType val="both"/>
            <c:errValType val="cust"/>
            <c:noEndCap val="0"/>
            <c:plus>
              <c:numRef>
                <c:f>'Fig S3'!$BC$37:$BL$37</c:f>
                <c:numCache>
                  <c:formatCode>General</c:formatCode>
                  <c:ptCount val="10"/>
                  <c:pt idx="0">
                    <c:v>1.2923026237689032E-2</c:v>
                  </c:pt>
                  <c:pt idx="1">
                    <c:v>1.0390600993205355E-2</c:v>
                  </c:pt>
                  <c:pt idx="2">
                    <c:v>1.1857071339078649E-2</c:v>
                  </c:pt>
                  <c:pt idx="3">
                    <c:v>9.0978037767364857E-3</c:v>
                  </c:pt>
                  <c:pt idx="4">
                    <c:v>1.4255116802046918E-2</c:v>
                  </c:pt>
                  <c:pt idx="5">
                    <c:v>2.6849203959521784E-2</c:v>
                  </c:pt>
                  <c:pt idx="6">
                    <c:v>4.628716873108573E-2</c:v>
                  </c:pt>
                  <c:pt idx="7">
                    <c:v>4.444011152956303E-2</c:v>
                  </c:pt>
                  <c:pt idx="8">
                    <c:v>5.2100033291352127E-2</c:v>
                  </c:pt>
                  <c:pt idx="9">
                    <c:v>4.1126541989328483E-2</c:v>
                  </c:pt>
                </c:numCache>
              </c:numRef>
            </c:plus>
            <c:minus>
              <c:numRef>
                <c:f>'Fig S3'!$BC$37:$BL$37</c:f>
                <c:numCache>
                  <c:formatCode>General</c:formatCode>
                  <c:ptCount val="10"/>
                  <c:pt idx="0">
                    <c:v>1.2923026237689032E-2</c:v>
                  </c:pt>
                  <c:pt idx="1">
                    <c:v>1.0390600993205355E-2</c:v>
                  </c:pt>
                  <c:pt idx="2">
                    <c:v>1.1857071339078649E-2</c:v>
                  </c:pt>
                  <c:pt idx="3">
                    <c:v>9.0978037767364857E-3</c:v>
                  </c:pt>
                  <c:pt idx="4">
                    <c:v>1.4255116802046918E-2</c:v>
                  </c:pt>
                  <c:pt idx="5">
                    <c:v>2.6849203959521784E-2</c:v>
                  </c:pt>
                  <c:pt idx="6">
                    <c:v>4.628716873108573E-2</c:v>
                  </c:pt>
                  <c:pt idx="7">
                    <c:v>4.444011152956303E-2</c:v>
                  </c:pt>
                  <c:pt idx="8">
                    <c:v>5.2100033291352127E-2</c:v>
                  </c:pt>
                  <c:pt idx="9">
                    <c:v>4.1126541989328483E-2</c:v>
                  </c:pt>
                </c:numCache>
              </c:numRef>
            </c:minus>
            <c:spPr>
              <a:ln>
                <a:solidFill>
                  <a:schemeClr val="bg1">
                    <a:lumMod val="65000"/>
                  </a:schemeClr>
                </a:solidFill>
              </a:ln>
            </c:spPr>
          </c:errBars>
          <c:xVal>
            <c:numRef>
              <c:f>'Fig S3'!$AS$30:$BB$30</c:f>
              <c:numCache>
                <c:formatCode>General</c:formatCode>
                <c:ptCount val="10"/>
                <c:pt idx="0">
                  <c:v>-9</c:v>
                </c:pt>
                <c:pt idx="1">
                  <c:v>-4</c:v>
                </c:pt>
                <c:pt idx="2">
                  <c:v>-2</c:v>
                </c:pt>
                <c:pt idx="3">
                  <c:v>-1</c:v>
                </c:pt>
                <c:pt idx="4">
                  <c:v>0</c:v>
                </c:pt>
                <c:pt idx="5">
                  <c:v>2</c:v>
                </c:pt>
                <c:pt idx="6">
                  <c:v>4</c:v>
                </c:pt>
                <c:pt idx="7">
                  <c:v>6</c:v>
                </c:pt>
                <c:pt idx="8">
                  <c:v>8</c:v>
                </c:pt>
                <c:pt idx="9">
                  <c:v>11</c:v>
                </c:pt>
              </c:numCache>
            </c:numRef>
          </c:xVal>
          <c:yVal>
            <c:numRef>
              <c:f>'Fig S3'!$AS$37:$BB$37</c:f>
              <c:numCache>
                <c:formatCode>0.00E+00</c:formatCode>
                <c:ptCount val="10"/>
                <c:pt idx="0">
                  <c:v>0.11448880000000002</c:v>
                </c:pt>
                <c:pt idx="1">
                  <c:v>7.5121000000000007E-2</c:v>
                </c:pt>
                <c:pt idx="2">
                  <c:v>8.3968799999999996E-2</c:v>
                </c:pt>
                <c:pt idx="3">
                  <c:v>8.4801599999999991E-2</c:v>
                </c:pt>
                <c:pt idx="4">
                  <c:v>7.7795799999999998E-2</c:v>
                </c:pt>
                <c:pt idx="5">
                  <c:v>9.6005599999999996E-2</c:v>
                </c:pt>
                <c:pt idx="6">
                  <c:v>0.13109679999999999</c:v>
                </c:pt>
                <c:pt idx="7">
                  <c:v>0.13781260000000001</c:v>
                </c:pt>
                <c:pt idx="8">
                  <c:v>0.1614836</c:v>
                </c:pt>
                <c:pt idx="9">
                  <c:v>0.18143600000000001</c:v>
                </c:pt>
              </c:numCache>
            </c:numRef>
          </c:yVal>
          <c:smooth val="0"/>
        </c:ser>
        <c:ser>
          <c:idx val="1"/>
          <c:order val="1"/>
          <c:tx>
            <c:strRef>
              <c:f>'Fig S3'!$AQ$38</c:f>
              <c:strCache>
                <c:ptCount val="1"/>
                <c:pt idx="0">
                  <c:v>low Rs</c:v>
                </c:pt>
              </c:strCache>
            </c:strRef>
          </c:tx>
          <c:spPr>
            <a:ln w="3175">
              <a:solidFill>
                <a:sysClr val="windowText" lastClr="000000"/>
              </a:solidFill>
            </a:ln>
          </c:spPr>
          <c:marker>
            <c:symbol val="square"/>
            <c:size val="5"/>
            <c:spPr>
              <a:solidFill>
                <a:sysClr val="windowText" lastClr="000000"/>
              </a:solidFill>
              <a:ln w="15875">
                <a:noFill/>
              </a:ln>
            </c:spPr>
          </c:marker>
          <c:errBars>
            <c:errDir val="y"/>
            <c:errBarType val="both"/>
            <c:errValType val="cust"/>
            <c:noEndCap val="0"/>
            <c:plus>
              <c:numRef>
                <c:f>'Fig S3'!$BC$38:$BL$38</c:f>
                <c:numCache>
                  <c:formatCode>General</c:formatCode>
                  <c:ptCount val="10"/>
                  <c:pt idx="0">
                    <c:v>3.8165226416726504E-2</c:v>
                  </c:pt>
                  <c:pt idx="1">
                    <c:v>3.7902349214263768E-2</c:v>
                  </c:pt>
                  <c:pt idx="2">
                    <c:v>3.2759688214938805E-2</c:v>
                  </c:pt>
                  <c:pt idx="3">
                    <c:v>3.6135424132836741E-2</c:v>
                  </c:pt>
                  <c:pt idx="4">
                    <c:v>3.19982035823888E-2</c:v>
                  </c:pt>
                  <c:pt idx="5">
                    <c:v>4.0511393598097793E-2</c:v>
                  </c:pt>
                  <c:pt idx="6">
                    <c:v>4.465872313960622E-2</c:v>
                  </c:pt>
                  <c:pt idx="7">
                    <c:v>5.1968931890697942E-2</c:v>
                  </c:pt>
                  <c:pt idx="8">
                    <c:v>6.4777394092846913E-2</c:v>
                  </c:pt>
                  <c:pt idx="9">
                    <c:v>7.1912760000294812E-2</c:v>
                  </c:pt>
                </c:numCache>
              </c:numRef>
            </c:plus>
            <c:minus>
              <c:numRef>
                <c:f>'Fig S3'!$BC$38:$BL$38</c:f>
                <c:numCache>
                  <c:formatCode>General</c:formatCode>
                  <c:ptCount val="10"/>
                  <c:pt idx="0">
                    <c:v>3.8165226416726504E-2</c:v>
                  </c:pt>
                  <c:pt idx="1">
                    <c:v>3.7902349214263768E-2</c:v>
                  </c:pt>
                  <c:pt idx="2">
                    <c:v>3.2759688214938805E-2</c:v>
                  </c:pt>
                  <c:pt idx="3">
                    <c:v>3.6135424132836741E-2</c:v>
                  </c:pt>
                  <c:pt idx="4">
                    <c:v>3.19982035823888E-2</c:v>
                  </c:pt>
                  <c:pt idx="5">
                    <c:v>4.0511393598097793E-2</c:v>
                  </c:pt>
                  <c:pt idx="6">
                    <c:v>4.465872313960622E-2</c:v>
                  </c:pt>
                  <c:pt idx="7">
                    <c:v>5.1968931890697942E-2</c:v>
                  </c:pt>
                  <c:pt idx="8">
                    <c:v>6.4777394092846913E-2</c:v>
                  </c:pt>
                  <c:pt idx="9">
                    <c:v>7.1912760000294812E-2</c:v>
                  </c:pt>
                </c:numCache>
              </c:numRef>
            </c:minus>
          </c:errBars>
          <c:xVal>
            <c:numRef>
              <c:f>'Fig S3'!$AS$30:$BB$30</c:f>
              <c:numCache>
                <c:formatCode>General</c:formatCode>
                <c:ptCount val="10"/>
                <c:pt idx="0">
                  <c:v>-9</c:v>
                </c:pt>
                <c:pt idx="1">
                  <c:v>-4</c:v>
                </c:pt>
                <c:pt idx="2">
                  <c:v>-2</c:v>
                </c:pt>
                <c:pt idx="3">
                  <c:v>-1</c:v>
                </c:pt>
                <c:pt idx="4">
                  <c:v>0</c:v>
                </c:pt>
                <c:pt idx="5">
                  <c:v>2</c:v>
                </c:pt>
                <c:pt idx="6">
                  <c:v>4</c:v>
                </c:pt>
                <c:pt idx="7">
                  <c:v>6</c:v>
                </c:pt>
                <c:pt idx="8">
                  <c:v>8</c:v>
                </c:pt>
                <c:pt idx="9">
                  <c:v>11</c:v>
                </c:pt>
              </c:numCache>
            </c:numRef>
          </c:xVal>
          <c:yVal>
            <c:numRef>
              <c:f>'Fig S3'!$AS$38:$BB$38</c:f>
              <c:numCache>
                <c:formatCode>0.00E+00</c:formatCode>
                <c:ptCount val="10"/>
                <c:pt idx="0">
                  <c:v>0.12617780000000001</c:v>
                </c:pt>
                <c:pt idx="1">
                  <c:v>0.10412139999999999</c:v>
                </c:pt>
                <c:pt idx="2">
                  <c:v>8.8593199999999983E-2</c:v>
                </c:pt>
                <c:pt idx="3">
                  <c:v>9.8772399999999996E-2</c:v>
                </c:pt>
                <c:pt idx="4">
                  <c:v>9.0810000000000002E-2</c:v>
                </c:pt>
                <c:pt idx="5">
                  <c:v>0.11546140000000001</c:v>
                </c:pt>
                <c:pt idx="6">
                  <c:v>0.12125939999999999</c:v>
                </c:pt>
                <c:pt idx="7">
                  <c:v>0.13453839999999997</c:v>
                </c:pt>
                <c:pt idx="8">
                  <c:v>0.16482940000000001</c:v>
                </c:pt>
                <c:pt idx="9">
                  <c:v>0.19670559999999998</c:v>
                </c:pt>
              </c:numCache>
            </c:numRef>
          </c:y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205035328"/>
        <c:axId val="205033648"/>
      </c:scatterChart>
      <c:scatterChart>
        <c:scatterStyle val="smoothMarker"/>
        <c:varyColors val="0"/>
        <c:ser>
          <c:idx val="2"/>
          <c:order val="2"/>
          <c:tx>
            <c:strRef>
              <c:f>'Fig S3'!$J$21</c:f>
              <c:strCache>
                <c:ptCount val="1"/>
                <c:pt idx="0">
                  <c:v>High</c:v>
                </c:pt>
              </c:strCache>
            </c:strRef>
          </c:tx>
          <c:spPr>
            <a:ln w="15875">
              <a:solidFill>
                <a:sysClr val="window" lastClr="FFFFFF">
                  <a:lumMod val="65000"/>
                </a:sysClr>
              </a:solidFill>
              <a:prstDash val="dashDot"/>
            </a:ln>
          </c:spPr>
          <c:marker>
            <c:symbol val="none"/>
          </c:marker>
          <c:xVal>
            <c:numRef>
              <c:f>'Fig S3'!$AR$11:$BA$11</c:f>
              <c:numCache>
                <c:formatCode>General</c:formatCode>
                <c:ptCount val="10"/>
                <c:pt idx="0">
                  <c:v>-11</c:v>
                </c:pt>
                <c:pt idx="1">
                  <c:v>-4</c:v>
                </c:pt>
                <c:pt idx="2">
                  <c:v>-2</c:v>
                </c:pt>
                <c:pt idx="3">
                  <c:v>-1</c:v>
                </c:pt>
                <c:pt idx="4">
                  <c:v>0</c:v>
                </c:pt>
                <c:pt idx="5">
                  <c:v>2</c:v>
                </c:pt>
                <c:pt idx="6">
                  <c:v>4</c:v>
                </c:pt>
                <c:pt idx="7">
                  <c:v>6</c:v>
                </c:pt>
                <c:pt idx="8">
                  <c:v>8</c:v>
                </c:pt>
                <c:pt idx="9">
                  <c:v>12</c:v>
                </c:pt>
              </c:numCache>
            </c:numRef>
          </c:xVal>
          <c:yVal>
            <c:numRef>
              <c:f>'Fig S3'!$AR$12:$BA$12</c:f>
              <c:numCache>
                <c:formatCode>General</c:formatCode>
                <c:ptCount val="10"/>
                <c:pt idx="0">
                  <c:v>0.46789400000000009</c:v>
                </c:pt>
                <c:pt idx="1">
                  <c:v>0.46789400000000009</c:v>
                </c:pt>
                <c:pt idx="2">
                  <c:v>0.46789400000000009</c:v>
                </c:pt>
                <c:pt idx="3">
                  <c:v>0.46789400000000009</c:v>
                </c:pt>
                <c:pt idx="4">
                  <c:v>0.46789400000000009</c:v>
                </c:pt>
                <c:pt idx="5">
                  <c:v>0.46789400000000009</c:v>
                </c:pt>
                <c:pt idx="6">
                  <c:v>0.46789400000000009</c:v>
                </c:pt>
                <c:pt idx="7">
                  <c:v>0.46789400000000009</c:v>
                </c:pt>
                <c:pt idx="8">
                  <c:v>0.46789400000000009</c:v>
                </c:pt>
                <c:pt idx="9">
                  <c:v>0.46789400000000009</c:v>
                </c:pt>
              </c:numCache>
            </c:numRef>
          </c:yVal>
          <c:smooth val="1"/>
        </c:ser>
        <c:ser>
          <c:idx val="3"/>
          <c:order val="3"/>
          <c:tx>
            <c:strRef>
              <c:f>'Fig S3'!$J$22</c:f>
              <c:strCache>
                <c:ptCount val="1"/>
                <c:pt idx="0">
                  <c:v>Low</c:v>
                </c:pt>
              </c:strCache>
            </c:strRef>
          </c:tx>
          <c:spPr>
            <a:ln w="15875">
              <a:solidFill>
                <a:sysClr val="windowText" lastClr="000000"/>
              </a:solidFill>
              <a:prstDash val="dash"/>
            </a:ln>
          </c:spPr>
          <c:marker>
            <c:symbol val="none"/>
          </c:marker>
          <c:xVal>
            <c:numRef>
              <c:f>'Fig S3'!$AR$11:$BA$11</c:f>
              <c:numCache>
                <c:formatCode>General</c:formatCode>
                <c:ptCount val="10"/>
                <c:pt idx="0">
                  <c:v>-11</c:v>
                </c:pt>
                <c:pt idx="1">
                  <c:v>-4</c:v>
                </c:pt>
                <c:pt idx="2">
                  <c:v>-2</c:v>
                </c:pt>
                <c:pt idx="3">
                  <c:v>-1</c:v>
                </c:pt>
                <c:pt idx="4">
                  <c:v>0</c:v>
                </c:pt>
                <c:pt idx="5">
                  <c:v>2</c:v>
                </c:pt>
                <c:pt idx="6">
                  <c:v>4</c:v>
                </c:pt>
                <c:pt idx="7">
                  <c:v>6</c:v>
                </c:pt>
                <c:pt idx="8">
                  <c:v>8</c:v>
                </c:pt>
                <c:pt idx="9">
                  <c:v>12</c:v>
                </c:pt>
              </c:numCache>
            </c:numRef>
          </c:xVal>
          <c:yVal>
            <c:numRef>
              <c:f>'Fig S3'!$AR$13:$BA$13</c:f>
              <c:numCache>
                <c:formatCode>General</c:formatCode>
                <c:ptCount val="10"/>
                <c:pt idx="0">
                  <c:v>0.38059199999999993</c:v>
                </c:pt>
                <c:pt idx="1">
                  <c:v>0.38059199999999993</c:v>
                </c:pt>
                <c:pt idx="2">
                  <c:v>0.38059199999999993</c:v>
                </c:pt>
                <c:pt idx="3">
                  <c:v>0.38059199999999993</c:v>
                </c:pt>
                <c:pt idx="4">
                  <c:v>0.38059199999999993</c:v>
                </c:pt>
                <c:pt idx="5">
                  <c:v>0.38059199999999993</c:v>
                </c:pt>
                <c:pt idx="6">
                  <c:v>0.38059199999999993</c:v>
                </c:pt>
                <c:pt idx="7">
                  <c:v>0.38059199999999993</c:v>
                </c:pt>
                <c:pt idx="8">
                  <c:v>0.38059199999999993</c:v>
                </c:pt>
                <c:pt idx="9">
                  <c:v>0.38059199999999993</c:v>
                </c:pt>
              </c:numCache>
            </c:numRef>
          </c:yVal>
          <c:smooth val="1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205035328"/>
        <c:axId val="205033648"/>
      </c:scatterChart>
      <c:valAx>
        <c:axId val="205035328"/>
        <c:scaling>
          <c:orientation val="minMax"/>
          <c:max val="12"/>
          <c:min val="-11"/>
        </c:scaling>
        <c:delete val="0"/>
        <c:axPos val="b"/>
        <c:numFmt formatCode="General" sourceLinked="1"/>
        <c:majorTickMark val="out"/>
        <c:minorTickMark val="out"/>
        <c:tickLblPos val="none"/>
        <c:crossAx val="205033648"/>
        <c:crosses val="autoZero"/>
        <c:crossBetween val="midCat"/>
        <c:majorUnit val="2"/>
        <c:minorUnit val="1"/>
      </c:valAx>
      <c:valAx>
        <c:axId val="205033648"/>
        <c:scaling>
          <c:orientation val="minMax"/>
          <c:max val="0.6000000000000002"/>
          <c:min val="0"/>
        </c:scaling>
        <c:delete val="0"/>
        <c:axPos val="l"/>
        <c:numFmt formatCode="0.00E+00" sourceLinked="0"/>
        <c:majorTickMark val="out"/>
        <c:minorTickMark val="none"/>
        <c:tickLblPos val="none"/>
        <c:crossAx val="205035328"/>
        <c:crossesAt val="-11"/>
        <c:crossBetween val="midCat"/>
        <c:majorUnit val="0.1"/>
      </c:valAx>
      <c:spPr>
        <a:noFill/>
      </c:spPr>
    </c:plotArea>
    <c:plotVisOnly val="1"/>
    <c:dispBlanksAs val="gap"/>
    <c:showDLblsOverMax val="0"/>
  </c:chart>
  <c:spPr>
    <a:noFill/>
    <a:ln>
      <a:noFill/>
    </a:ln>
  </c:sp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scatterChart>
        <c:scatterStyle val="lineMarker"/>
        <c:varyColors val="0"/>
        <c:ser>
          <c:idx val="0"/>
          <c:order val="0"/>
          <c:tx>
            <c:strRef>
              <c:f>'Fig S3'!$AP$238</c:f>
              <c:strCache>
                <c:ptCount val="1"/>
                <c:pt idx="0">
                  <c:v>high Rs</c:v>
                </c:pt>
              </c:strCache>
            </c:strRef>
          </c:tx>
          <c:spPr>
            <a:ln w="15875">
              <a:solidFill>
                <a:sysClr val="window" lastClr="FFFFFF">
                  <a:lumMod val="65000"/>
                </a:sysClr>
              </a:solidFill>
            </a:ln>
          </c:spPr>
          <c:marker>
            <c:symbol val="x"/>
            <c:size val="5"/>
            <c:spPr>
              <a:noFill/>
              <a:ln>
                <a:noFill/>
              </a:ln>
            </c:spPr>
          </c:marker>
          <c:errBars>
            <c:errDir val="y"/>
            <c:errBarType val="both"/>
            <c:errValType val="cust"/>
            <c:noEndCap val="0"/>
            <c:plus>
              <c:numRef>
                <c:f>'Fig S3'!$BA$238:$BI$238</c:f>
                <c:numCache>
                  <c:formatCode>General</c:formatCode>
                  <c:ptCount val="9"/>
                  <c:pt idx="0">
                    <c:v>5.9252424975117901E-2</c:v>
                  </c:pt>
                  <c:pt idx="1">
                    <c:v>5.9123665568033348E-2</c:v>
                  </c:pt>
                  <c:pt idx="2">
                    <c:v>5.8221017954509888E-2</c:v>
                  </c:pt>
                  <c:pt idx="3">
                    <c:v>5.649734013953539E-2</c:v>
                  </c:pt>
                  <c:pt idx="4">
                    <c:v>5.982381223424442E-2</c:v>
                  </c:pt>
                  <c:pt idx="5">
                    <c:v>5.936150716930326E-2</c:v>
                  </c:pt>
                  <c:pt idx="6">
                    <c:v>6.0750967448182383E-2</c:v>
                  </c:pt>
                  <c:pt idx="7">
                    <c:v>6.283664338976469E-2</c:v>
                  </c:pt>
                  <c:pt idx="8">
                    <c:v>6.9643362328169436E-2</c:v>
                  </c:pt>
                </c:numCache>
              </c:numRef>
            </c:plus>
            <c:minus>
              <c:numRef>
                <c:f>'Fig S3'!$BA$238:$BI$238</c:f>
                <c:numCache>
                  <c:formatCode>General</c:formatCode>
                  <c:ptCount val="9"/>
                  <c:pt idx="0">
                    <c:v>5.9252424975117901E-2</c:v>
                  </c:pt>
                  <c:pt idx="1">
                    <c:v>5.9123665568033348E-2</c:v>
                  </c:pt>
                  <c:pt idx="2">
                    <c:v>5.8221017954509888E-2</c:v>
                  </c:pt>
                  <c:pt idx="3">
                    <c:v>5.649734013953539E-2</c:v>
                  </c:pt>
                  <c:pt idx="4">
                    <c:v>5.982381223424442E-2</c:v>
                  </c:pt>
                  <c:pt idx="5">
                    <c:v>5.936150716930326E-2</c:v>
                  </c:pt>
                  <c:pt idx="6">
                    <c:v>6.0750967448182383E-2</c:v>
                  </c:pt>
                  <c:pt idx="7">
                    <c:v>6.283664338976469E-2</c:v>
                  </c:pt>
                  <c:pt idx="8">
                    <c:v>6.9643362328169436E-2</c:v>
                  </c:pt>
                </c:numCache>
              </c:numRef>
            </c:minus>
            <c:spPr>
              <a:ln>
                <a:solidFill>
                  <a:schemeClr val="bg1">
                    <a:lumMod val="65000"/>
                  </a:schemeClr>
                </a:solidFill>
              </a:ln>
            </c:spPr>
          </c:errBars>
          <c:xVal>
            <c:numRef>
              <c:f>'Fig S3'!$AR$237:$AZ$237</c:f>
              <c:numCache>
                <c:formatCode>General</c:formatCode>
                <c:ptCount val="9"/>
                <c:pt idx="0">
                  <c:v>-10</c:v>
                </c:pt>
                <c:pt idx="1">
                  <c:v>-5</c:v>
                </c:pt>
                <c:pt idx="2">
                  <c:v>-3</c:v>
                </c:pt>
                <c:pt idx="3">
                  <c:v>0</c:v>
                </c:pt>
                <c:pt idx="4">
                  <c:v>2</c:v>
                </c:pt>
                <c:pt idx="5">
                  <c:v>4</c:v>
                </c:pt>
                <c:pt idx="6">
                  <c:v>6</c:v>
                </c:pt>
                <c:pt idx="7">
                  <c:v>8</c:v>
                </c:pt>
                <c:pt idx="8">
                  <c:v>11</c:v>
                </c:pt>
              </c:numCache>
            </c:numRef>
          </c:xVal>
          <c:yVal>
            <c:numRef>
              <c:f>'Fig S3'!$AR$238:$AZ$238</c:f>
              <c:numCache>
                <c:formatCode>0.000</c:formatCode>
                <c:ptCount val="9"/>
                <c:pt idx="0">
                  <c:v>0.56136708068740282</c:v>
                </c:pt>
                <c:pt idx="1">
                  <c:v>0.55341338818866315</c:v>
                </c:pt>
                <c:pt idx="2">
                  <c:v>0.54854268890126556</c:v>
                </c:pt>
                <c:pt idx="3">
                  <c:v>0.58390415572378362</c:v>
                </c:pt>
                <c:pt idx="4">
                  <c:v>0.55789599580394134</c:v>
                </c:pt>
                <c:pt idx="5">
                  <c:v>0.5428629490724497</c:v>
                </c:pt>
                <c:pt idx="6">
                  <c:v>0.54925327113103661</c:v>
                </c:pt>
                <c:pt idx="7">
                  <c:v>0.53846693295769299</c:v>
                </c:pt>
                <c:pt idx="8">
                  <c:v>0.52967667236135951</c:v>
                </c:pt>
              </c:numCache>
            </c:numRef>
          </c:yVal>
          <c:smooth val="0"/>
        </c:ser>
        <c:ser>
          <c:idx val="1"/>
          <c:order val="1"/>
          <c:tx>
            <c:strRef>
              <c:f>'Fig S3'!$AP$239</c:f>
              <c:strCache>
                <c:ptCount val="1"/>
                <c:pt idx="0">
                  <c:v>low Rs</c:v>
                </c:pt>
              </c:strCache>
            </c:strRef>
          </c:tx>
          <c:spPr>
            <a:ln w="3175">
              <a:solidFill>
                <a:sysClr val="windowText" lastClr="000000"/>
              </a:solidFill>
            </a:ln>
          </c:spPr>
          <c:marker>
            <c:symbol val="square"/>
            <c:size val="5"/>
            <c:spPr>
              <a:solidFill>
                <a:sysClr val="windowText" lastClr="000000"/>
              </a:solidFill>
              <a:ln w="15875">
                <a:solidFill>
                  <a:sysClr val="windowText" lastClr="000000"/>
                </a:solidFill>
              </a:ln>
            </c:spPr>
          </c:marker>
          <c:dPt>
            <c:idx val="2"/>
            <c:marker>
              <c:spPr>
                <a:solidFill>
                  <a:sysClr val="windowText" lastClr="000000"/>
                </a:solidFill>
                <a:ln w="15875">
                  <a:noFill/>
                </a:ln>
              </c:spPr>
            </c:marker>
            <c:bubble3D val="0"/>
          </c:dPt>
          <c:errBars>
            <c:errDir val="y"/>
            <c:errBarType val="both"/>
            <c:errValType val="cust"/>
            <c:noEndCap val="0"/>
            <c:plus>
              <c:numRef>
                <c:f>'Fig S3'!$BA$239:$BI$239</c:f>
                <c:numCache>
                  <c:formatCode>General</c:formatCode>
                  <c:ptCount val="9"/>
                  <c:pt idx="0">
                    <c:v>3.1686240312539957E-2</c:v>
                  </c:pt>
                  <c:pt idx="1">
                    <c:v>3.7620354412544507E-2</c:v>
                  </c:pt>
                  <c:pt idx="2">
                    <c:v>3.6904290581197617E-2</c:v>
                  </c:pt>
                  <c:pt idx="3">
                    <c:v>4.0187432719772403E-2</c:v>
                  </c:pt>
                  <c:pt idx="4">
                    <c:v>3.6553677793755644E-2</c:v>
                  </c:pt>
                  <c:pt idx="5">
                    <c:v>3.839505159572814E-2</c:v>
                  </c:pt>
                  <c:pt idx="6">
                    <c:v>3.2202966894491321E-2</c:v>
                  </c:pt>
                  <c:pt idx="7">
                    <c:v>3.1278719516712732E-2</c:v>
                  </c:pt>
                  <c:pt idx="8">
                    <c:v>3.7022806769715262E-2</c:v>
                  </c:pt>
                </c:numCache>
              </c:numRef>
            </c:plus>
            <c:minus>
              <c:numRef>
                <c:f>'Fig S3'!$BA$239:$BI$239</c:f>
                <c:numCache>
                  <c:formatCode>General</c:formatCode>
                  <c:ptCount val="9"/>
                  <c:pt idx="0">
                    <c:v>3.1686240312539957E-2</c:v>
                  </c:pt>
                  <c:pt idx="1">
                    <c:v>3.7620354412544507E-2</c:v>
                  </c:pt>
                  <c:pt idx="2">
                    <c:v>3.6904290581197617E-2</c:v>
                  </c:pt>
                  <c:pt idx="3">
                    <c:v>4.0187432719772403E-2</c:v>
                  </c:pt>
                  <c:pt idx="4">
                    <c:v>3.6553677793755644E-2</c:v>
                  </c:pt>
                  <c:pt idx="5">
                    <c:v>3.839505159572814E-2</c:v>
                  </c:pt>
                  <c:pt idx="6">
                    <c:v>3.2202966894491321E-2</c:v>
                  </c:pt>
                  <c:pt idx="7">
                    <c:v>3.1278719516712732E-2</c:v>
                  </c:pt>
                  <c:pt idx="8">
                    <c:v>3.7022806769715262E-2</c:v>
                  </c:pt>
                </c:numCache>
              </c:numRef>
            </c:minus>
          </c:errBars>
          <c:xVal>
            <c:numRef>
              <c:f>'Fig S3'!$AR$237:$AZ$237</c:f>
              <c:numCache>
                <c:formatCode>General</c:formatCode>
                <c:ptCount val="9"/>
                <c:pt idx="0">
                  <c:v>-10</c:v>
                </c:pt>
                <c:pt idx="1">
                  <c:v>-5</c:v>
                </c:pt>
                <c:pt idx="2">
                  <c:v>-3</c:v>
                </c:pt>
                <c:pt idx="3">
                  <c:v>0</c:v>
                </c:pt>
                <c:pt idx="4">
                  <c:v>2</c:v>
                </c:pt>
                <c:pt idx="5">
                  <c:v>4</c:v>
                </c:pt>
                <c:pt idx="6">
                  <c:v>6</c:v>
                </c:pt>
                <c:pt idx="7">
                  <c:v>8</c:v>
                </c:pt>
                <c:pt idx="8">
                  <c:v>11</c:v>
                </c:pt>
              </c:numCache>
            </c:numRef>
          </c:xVal>
          <c:yVal>
            <c:numRef>
              <c:f>'Fig S3'!$AR$239:$AZ$239</c:f>
              <c:numCache>
                <c:formatCode>0.000</c:formatCode>
                <c:ptCount val="9"/>
                <c:pt idx="0">
                  <c:v>0.58902823716513775</c:v>
                </c:pt>
                <c:pt idx="1">
                  <c:v>0.5900484916778127</c:v>
                </c:pt>
                <c:pt idx="2">
                  <c:v>0.57817193885895291</c:v>
                </c:pt>
                <c:pt idx="3">
                  <c:v>0.59810927907353428</c:v>
                </c:pt>
                <c:pt idx="4">
                  <c:v>0.58166907959954073</c:v>
                </c:pt>
                <c:pt idx="5">
                  <c:v>0.57665897852295378</c:v>
                </c:pt>
                <c:pt idx="6">
                  <c:v>0.56519581343601522</c:v>
                </c:pt>
                <c:pt idx="7">
                  <c:v>0.56330845932938467</c:v>
                </c:pt>
                <c:pt idx="8">
                  <c:v>0.55062030494282799</c:v>
                </c:pt>
              </c:numCache>
            </c:numRef>
          </c:y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373848960"/>
        <c:axId val="373878080"/>
      </c:scatterChart>
      <c:valAx>
        <c:axId val="373848960"/>
        <c:scaling>
          <c:orientation val="minMax"/>
          <c:max val="12"/>
          <c:min val="-11"/>
        </c:scaling>
        <c:delete val="0"/>
        <c:axPos val="b"/>
        <c:numFmt formatCode="General" sourceLinked="1"/>
        <c:majorTickMark val="out"/>
        <c:minorTickMark val="out"/>
        <c:tickLblPos val="none"/>
        <c:crossAx val="373878080"/>
        <c:crosses val="autoZero"/>
        <c:crossBetween val="midCat"/>
        <c:majorUnit val="2"/>
        <c:minorUnit val="1"/>
      </c:valAx>
      <c:valAx>
        <c:axId val="373878080"/>
        <c:scaling>
          <c:orientation val="minMax"/>
          <c:max val="0.8"/>
          <c:min val="0"/>
        </c:scaling>
        <c:delete val="0"/>
        <c:axPos val="l"/>
        <c:numFmt formatCode="#,##0.0" sourceLinked="0"/>
        <c:majorTickMark val="out"/>
        <c:minorTickMark val="none"/>
        <c:tickLblPos val="nextTo"/>
        <c:txPr>
          <a:bodyPr/>
          <a:lstStyle/>
          <a:p>
            <a:pPr>
              <a:defRPr sz="700" baseline="0"/>
            </a:pPr>
            <a:endParaRPr lang="en-US"/>
          </a:p>
        </c:txPr>
        <c:crossAx val="373848960"/>
        <c:crossesAt val="-11"/>
        <c:crossBetween val="midCat"/>
        <c:majorUnit val="0.2"/>
      </c:valAx>
      <c:spPr>
        <a:noFill/>
      </c:spPr>
    </c:plotArea>
    <c:plotVisOnly val="1"/>
    <c:dispBlanksAs val="gap"/>
    <c:showDLblsOverMax val="0"/>
  </c:chart>
  <c:spPr>
    <a:noFill/>
    <a:ln>
      <a:noFill/>
    </a:ln>
  </c:spPr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scatterChart>
        <c:scatterStyle val="lineMarker"/>
        <c:varyColors val="0"/>
        <c:ser>
          <c:idx val="0"/>
          <c:order val="0"/>
          <c:tx>
            <c:strRef>
              <c:f>'Fig S3'!$AP$240</c:f>
              <c:strCache>
                <c:ptCount val="1"/>
                <c:pt idx="0">
                  <c:v>high Rs</c:v>
                </c:pt>
              </c:strCache>
            </c:strRef>
          </c:tx>
          <c:spPr>
            <a:ln w="15875">
              <a:solidFill>
                <a:sysClr val="window" lastClr="FFFFFF">
                  <a:lumMod val="65000"/>
                </a:sysClr>
              </a:solidFill>
            </a:ln>
          </c:spPr>
          <c:marker>
            <c:symbol val="x"/>
            <c:size val="5"/>
            <c:spPr>
              <a:noFill/>
              <a:ln>
                <a:solidFill>
                  <a:sysClr val="window" lastClr="FFFFFF">
                    <a:lumMod val="65000"/>
                  </a:sysClr>
                </a:solidFill>
              </a:ln>
            </c:spPr>
          </c:marker>
          <c:errBars>
            <c:errDir val="y"/>
            <c:errBarType val="both"/>
            <c:errValType val="cust"/>
            <c:noEndCap val="0"/>
            <c:plus>
              <c:numRef>
                <c:f>'Fig S3'!$BA$240:$BI$240</c:f>
                <c:numCache>
                  <c:formatCode>General</c:formatCode>
                  <c:ptCount val="9"/>
                  <c:pt idx="0">
                    <c:v>6.4959884475310217E-2</c:v>
                  </c:pt>
                  <c:pt idx="1">
                    <c:v>5.8298642636878076E-2</c:v>
                  </c:pt>
                  <c:pt idx="2">
                    <c:v>6.4236916746393549E-2</c:v>
                  </c:pt>
                  <c:pt idx="3">
                    <c:v>5.4617473142582022E-2</c:v>
                  </c:pt>
                  <c:pt idx="4">
                    <c:v>4.1509932297080832E-2</c:v>
                  </c:pt>
                  <c:pt idx="5">
                    <c:v>3.7274890347460565E-2</c:v>
                  </c:pt>
                  <c:pt idx="6">
                    <c:v>4.6640803820456413E-2</c:v>
                  </c:pt>
                  <c:pt idx="7">
                    <c:v>6.9437163417222655E-2</c:v>
                  </c:pt>
                  <c:pt idx="8">
                    <c:v>6.2761110704455905E-2</c:v>
                  </c:pt>
                </c:numCache>
              </c:numRef>
            </c:plus>
            <c:minus>
              <c:numRef>
                <c:f>'Fig S3'!$BA$240:$BI$240</c:f>
                <c:numCache>
                  <c:formatCode>General</c:formatCode>
                  <c:ptCount val="9"/>
                  <c:pt idx="0">
                    <c:v>6.4959884475310217E-2</c:v>
                  </c:pt>
                  <c:pt idx="1">
                    <c:v>5.8298642636878076E-2</c:v>
                  </c:pt>
                  <c:pt idx="2">
                    <c:v>6.4236916746393549E-2</c:v>
                  </c:pt>
                  <c:pt idx="3">
                    <c:v>5.4617473142582022E-2</c:v>
                  </c:pt>
                  <c:pt idx="4">
                    <c:v>4.1509932297080832E-2</c:v>
                  </c:pt>
                  <c:pt idx="5">
                    <c:v>3.7274890347460565E-2</c:v>
                  </c:pt>
                  <c:pt idx="6">
                    <c:v>4.6640803820456413E-2</c:v>
                  </c:pt>
                  <c:pt idx="7">
                    <c:v>6.9437163417222655E-2</c:v>
                  </c:pt>
                  <c:pt idx="8">
                    <c:v>6.2761110704455905E-2</c:v>
                  </c:pt>
                </c:numCache>
              </c:numRef>
            </c:minus>
            <c:spPr>
              <a:ln>
                <a:solidFill>
                  <a:schemeClr val="bg1">
                    <a:lumMod val="65000"/>
                  </a:schemeClr>
                </a:solidFill>
              </a:ln>
            </c:spPr>
          </c:errBars>
          <c:xVal>
            <c:numRef>
              <c:f>'Fig S3'!$AR$237:$AZ$237</c:f>
              <c:numCache>
                <c:formatCode>General</c:formatCode>
                <c:ptCount val="9"/>
                <c:pt idx="0">
                  <c:v>-10</c:v>
                </c:pt>
                <c:pt idx="1">
                  <c:v>-5</c:v>
                </c:pt>
                <c:pt idx="2">
                  <c:v>-3</c:v>
                </c:pt>
                <c:pt idx="3">
                  <c:v>0</c:v>
                </c:pt>
                <c:pt idx="4">
                  <c:v>2</c:v>
                </c:pt>
                <c:pt idx="5">
                  <c:v>4</c:v>
                </c:pt>
                <c:pt idx="6">
                  <c:v>6</c:v>
                </c:pt>
                <c:pt idx="7">
                  <c:v>8</c:v>
                </c:pt>
                <c:pt idx="8">
                  <c:v>11</c:v>
                </c:pt>
              </c:numCache>
            </c:numRef>
          </c:xVal>
          <c:yVal>
            <c:numRef>
              <c:f>'Fig S3'!$AR$240:$AZ$240</c:f>
              <c:numCache>
                <c:formatCode>0.000</c:formatCode>
                <c:ptCount val="9"/>
                <c:pt idx="0">
                  <c:v>0.56295035519382952</c:v>
                </c:pt>
                <c:pt idx="1">
                  <c:v>0.53972110320057687</c:v>
                </c:pt>
                <c:pt idx="2">
                  <c:v>0.5525248273281701</c:v>
                </c:pt>
                <c:pt idx="3">
                  <c:v>0.54918969928170058</c:v>
                </c:pt>
                <c:pt idx="4">
                  <c:v>0.43663158254210355</c:v>
                </c:pt>
                <c:pt idx="5">
                  <c:v>0.4525118670063189</c:v>
                </c:pt>
                <c:pt idx="6">
                  <c:v>0.45253311980575006</c:v>
                </c:pt>
                <c:pt idx="7">
                  <c:v>0.48964747924496005</c:v>
                </c:pt>
                <c:pt idx="8">
                  <c:v>0.46100933631878849</c:v>
                </c:pt>
              </c:numCache>
            </c:numRef>
          </c:yVal>
          <c:smooth val="0"/>
        </c:ser>
        <c:ser>
          <c:idx val="1"/>
          <c:order val="1"/>
          <c:tx>
            <c:strRef>
              <c:f>'Fig S3'!$AP$241</c:f>
              <c:strCache>
                <c:ptCount val="1"/>
                <c:pt idx="0">
                  <c:v>low Rs</c:v>
                </c:pt>
              </c:strCache>
            </c:strRef>
          </c:tx>
          <c:spPr>
            <a:ln w="3175">
              <a:solidFill>
                <a:sysClr val="windowText" lastClr="000000"/>
              </a:solidFill>
            </a:ln>
          </c:spPr>
          <c:marker>
            <c:symbol val="square"/>
            <c:size val="5"/>
            <c:spPr>
              <a:solidFill>
                <a:sysClr val="windowText" lastClr="000000"/>
              </a:solidFill>
              <a:ln w="15875">
                <a:noFill/>
              </a:ln>
            </c:spPr>
          </c:marker>
          <c:errBars>
            <c:errDir val="y"/>
            <c:errBarType val="both"/>
            <c:errValType val="cust"/>
            <c:noEndCap val="0"/>
            <c:plus>
              <c:numRef>
                <c:f>'Fig S3'!$BA$241:$BI$241</c:f>
                <c:numCache>
                  <c:formatCode>General</c:formatCode>
                  <c:ptCount val="9"/>
                  <c:pt idx="0">
                    <c:v>2.723099714309319E-2</c:v>
                  </c:pt>
                  <c:pt idx="1">
                    <c:v>3.0621298985173198E-2</c:v>
                  </c:pt>
                  <c:pt idx="2">
                    <c:v>3.5011618672875541E-2</c:v>
                  </c:pt>
                  <c:pt idx="3">
                    <c:v>2.5099247770881367E-2</c:v>
                  </c:pt>
                  <c:pt idx="4">
                    <c:v>2.510897687510957E-2</c:v>
                  </c:pt>
                  <c:pt idx="5">
                    <c:v>2.8213977103058167E-2</c:v>
                  </c:pt>
                  <c:pt idx="6">
                    <c:v>3.3534757486585826E-2</c:v>
                  </c:pt>
                  <c:pt idx="7">
                    <c:v>3.0618976170831171E-2</c:v>
                  </c:pt>
                  <c:pt idx="8">
                    <c:v>3.3703975250717659E-2</c:v>
                  </c:pt>
                </c:numCache>
              </c:numRef>
            </c:plus>
            <c:minus>
              <c:numRef>
                <c:f>'Fig S3'!$BA$241:$BI$241</c:f>
                <c:numCache>
                  <c:formatCode>General</c:formatCode>
                  <c:ptCount val="9"/>
                  <c:pt idx="0">
                    <c:v>2.723099714309319E-2</c:v>
                  </c:pt>
                  <c:pt idx="1">
                    <c:v>3.0621298985173198E-2</c:v>
                  </c:pt>
                  <c:pt idx="2">
                    <c:v>3.5011618672875541E-2</c:v>
                  </c:pt>
                  <c:pt idx="3">
                    <c:v>2.5099247770881367E-2</c:v>
                  </c:pt>
                  <c:pt idx="4">
                    <c:v>2.510897687510957E-2</c:v>
                  </c:pt>
                  <c:pt idx="5">
                    <c:v>2.8213977103058167E-2</c:v>
                  </c:pt>
                  <c:pt idx="6">
                    <c:v>3.3534757486585826E-2</c:v>
                  </c:pt>
                  <c:pt idx="7">
                    <c:v>3.0618976170831171E-2</c:v>
                  </c:pt>
                  <c:pt idx="8">
                    <c:v>3.3703975250717659E-2</c:v>
                  </c:pt>
                </c:numCache>
              </c:numRef>
            </c:minus>
          </c:errBars>
          <c:xVal>
            <c:numRef>
              <c:f>'Fig S3'!$AR$237:$AZ$237</c:f>
              <c:numCache>
                <c:formatCode>General</c:formatCode>
                <c:ptCount val="9"/>
                <c:pt idx="0">
                  <c:v>-10</c:v>
                </c:pt>
                <c:pt idx="1">
                  <c:v>-5</c:v>
                </c:pt>
                <c:pt idx="2">
                  <c:v>-3</c:v>
                </c:pt>
                <c:pt idx="3">
                  <c:v>0</c:v>
                </c:pt>
                <c:pt idx="4">
                  <c:v>2</c:v>
                </c:pt>
                <c:pt idx="5">
                  <c:v>4</c:v>
                </c:pt>
                <c:pt idx="6">
                  <c:v>6</c:v>
                </c:pt>
                <c:pt idx="7">
                  <c:v>8</c:v>
                </c:pt>
                <c:pt idx="8">
                  <c:v>11</c:v>
                </c:pt>
              </c:numCache>
            </c:numRef>
          </c:xVal>
          <c:yVal>
            <c:numRef>
              <c:f>'Fig S3'!$AR$241:$AZ$241</c:f>
              <c:numCache>
                <c:formatCode>0.000</c:formatCode>
                <c:ptCount val="9"/>
                <c:pt idx="0">
                  <c:v>0.5450472309036023</c:v>
                </c:pt>
                <c:pt idx="1">
                  <c:v>0.54854223844384131</c:v>
                </c:pt>
                <c:pt idx="2">
                  <c:v>0.54083198995795545</c:v>
                </c:pt>
                <c:pt idx="3">
                  <c:v>0.56734780966156817</c:v>
                </c:pt>
                <c:pt idx="4">
                  <c:v>0.42788234102755107</c:v>
                </c:pt>
                <c:pt idx="5">
                  <c:v>0.42804198049667558</c:v>
                </c:pt>
                <c:pt idx="6">
                  <c:v>0.41604136720934604</c:v>
                </c:pt>
                <c:pt idx="7">
                  <c:v>0.4180360357379363</c:v>
                </c:pt>
                <c:pt idx="8">
                  <c:v>0.41514685202152696</c:v>
                </c:pt>
              </c:numCache>
            </c:numRef>
          </c:y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373851200"/>
        <c:axId val="373854560"/>
      </c:scatterChart>
      <c:valAx>
        <c:axId val="373851200"/>
        <c:scaling>
          <c:orientation val="minMax"/>
          <c:max val="12"/>
          <c:min val="-11"/>
        </c:scaling>
        <c:delete val="0"/>
        <c:axPos val="b"/>
        <c:numFmt formatCode="General" sourceLinked="1"/>
        <c:majorTickMark val="out"/>
        <c:minorTickMark val="out"/>
        <c:tickLblPos val="none"/>
        <c:crossAx val="373854560"/>
        <c:crosses val="autoZero"/>
        <c:crossBetween val="midCat"/>
        <c:majorUnit val="2"/>
        <c:minorUnit val="1"/>
      </c:valAx>
      <c:valAx>
        <c:axId val="373854560"/>
        <c:scaling>
          <c:orientation val="minMax"/>
          <c:max val="0.8"/>
          <c:min val="0"/>
        </c:scaling>
        <c:delete val="0"/>
        <c:axPos val="l"/>
        <c:numFmt formatCode="#,##0.00" sourceLinked="0"/>
        <c:majorTickMark val="out"/>
        <c:minorTickMark val="none"/>
        <c:tickLblPos val="none"/>
        <c:crossAx val="373851200"/>
        <c:crossesAt val="-11"/>
        <c:crossBetween val="midCat"/>
        <c:majorUnit val="0.2"/>
      </c:valAx>
      <c:spPr>
        <a:noFill/>
      </c:spPr>
    </c:plotArea>
    <c:plotVisOnly val="1"/>
    <c:dispBlanksAs val="gap"/>
    <c:showDLblsOverMax val="0"/>
  </c:chart>
  <c:spPr>
    <a:noFill/>
    <a:ln>
      <a:noFill/>
    </a:ln>
  </c:spPr>
  <c:externalData r:id="rId1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scatterChart>
        <c:scatterStyle val="lineMarker"/>
        <c:varyColors val="0"/>
        <c:ser>
          <c:idx val="0"/>
          <c:order val="0"/>
          <c:tx>
            <c:strRef>
              <c:f>'Fig S3'!$AP$242</c:f>
              <c:strCache>
                <c:ptCount val="1"/>
                <c:pt idx="0">
                  <c:v>high Rs</c:v>
                </c:pt>
              </c:strCache>
            </c:strRef>
          </c:tx>
          <c:spPr>
            <a:ln w="15875">
              <a:solidFill>
                <a:sysClr val="window" lastClr="FFFFFF">
                  <a:lumMod val="65000"/>
                </a:sysClr>
              </a:solidFill>
            </a:ln>
          </c:spPr>
          <c:marker>
            <c:symbol val="x"/>
            <c:size val="5"/>
            <c:spPr>
              <a:noFill/>
              <a:ln>
                <a:solidFill>
                  <a:sysClr val="window" lastClr="FFFFFF">
                    <a:lumMod val="65000"/>
                  </a:sysClr>
                </a:solidFill>
              </a:ln>
            </c:spPr>
          </c:marker>
          <c:errBars>
            <c:errDir val="y"/>
            <c:errBarType val="both"/>
            <c:errValType val="cust"/>
            <c:noEndCap val="0"/>
            <c:plus>
              <c:numRef>
                <c:f>'Fig S3'!$BA$242:$BI$242</c:f>
                <c:numCache>
                  <c:formatCode>General</c:formatCode>
                  <c:ptCount val="9"/>
                  <c:pt idx="0">
                    <c:v>4.7366996211518263E-2</c:v>
                  </c:pt>
                  <c:pt idx="1">
                    <c:v>5.3255749301763813E-2</c:v>
                  </c:pt>
                  <c:pt idx="2">
                    <c:v>5.0344148650432886E-2</c:v>
                  </c:pt>
                  <c:pt idx="3">
                    <c:v>5.3237161235901026E-2</c:v>
                  </c:pt>
                  <c:pt idx="4">
                    <c:v>4.9089267036877375E-2</c:v>
                  </c:pt>
                  <c:pt idx="5">
                    <c:v>4.6029821704579608E-2</c:v>
                  </c:pt>
                  <c:pt idx="6">
                    <c:v>5.5349622964291849E-2</c:v>
                  </c:pt>
                  <c:pt idx="7">
                    <c:v>0.11241366400353579</c:v>
                  </c:pt>
                  <c:pt idx="8">
                    <c:v>0.11225756199887664</c:v>
                  </c:pt>
                </c:numCache>
              </c:numRef>
            </c:plus>
            <c:minus>
              <c:numRef>
                <c:f>'Fig S3'!$BA$242:$BI$242</c:f>
                <c:numCache>
                  <c:formatCode>General</c:formatCode>
                  <c:ptCount val="9"/>
                  <c:pt idx="0">
                    <c:v>4.7366996211518263E-2</c:v>
                  </c:pt>
                  <c:pt idx="1">
                    <c:v>5.3255749301763813E-2</c:v>
                  </c:pt>
                  <c:pt idx="2">
                    <c:v>5.0344148650432886E-2</c:v>
                  </c:pt>
                  <c:pt idx="3">
                    <c:v>5.3237161235901026E-2</c:v>
                  </c:pt>
                  <c:pt idx="4">
                    <c:v>4.9089267036877375E-2</c:v>
                  </c:pt>
                  <c:pt idx="5">
                    <c:v>4.6029821704579608E-2</c:v>
                  </c:pt>
                  <c:pt idx="6">
                    <c:v>5.5349622964291849E-2</c:v>
                  </c:pt>
                  <c:pt idx="7">
                    <c:v>0.11241366400353579</c:v>
                  </c:pt>
                  <c:pt idx="8">
                    <c:v>0.11225756199887664</c:v>
                  </c:pt>
                </c:numCache>
              </c:numRef>
            </c:minus>
            <c:spPr>
              <a:ln>
                <a:solidFill>
                  <a:schemeClr val="bg1">
                    <a:lumMod val="65000"/>
                  </a:schemeClr>
                </a:solidFill>
              </a:ln>
            </c:spPr>
          </c:errBars>
          <c:xVal>
            <c:numRef>
              <c:f>'Fig S3'!$AR$237:$AZ$237</c:f>
              <c:numCache>
                <c:formatCode>General</c:formatCode>
                <c:ptCount val="9"/>
                <c:pt idx="0">
                  <c:v>-10</c:v>
                </c:pt>
                <c:pt idx="1">
                  <c:v>-5</c:v>
                </c:pt>
                <c:pt idx="2">
                  <c:v>-3</c:v>
                </c:pt>
                <c:pt idx="3">
                  <c:v>0</c:v>
                </c:pt>
                <c:pt idx="4">
                  <c:v>2</c:v>
                </c:pt>
                <c:pt idx="5">
                  <c:v>4</c:v>
                </c:pt>
                <c:pt idx="6">
                  <c:v>6</c:v>
                </c:pt>
                <c:pt idx="7">
                  <c:v>8</c:v>
                </c:pt>
                <c:pt idx="8">
                  <c:v>11</c:v>
                </c:pt>
              </c:numCache>
            </c:numRef>
          </c:xVal>
          <c:yVal>
            <c:numRef>
              <c:f>'Fig S3'!$AR$242:$AZ$242</c:f>
              <c:numCache>
                <c:formatCode>0.000</c:formatCode>
                <c:ptCount val="9"/>
                <c:pt idx="0">
                  <c:v>0.57681685993625209</c:v>
                </c:pt>
                <c:pt idx="1">
                  <c:v>0.60103680463708964</c:v>
                </c:pt>
                <c:pt idx="2">
                  <c:v>0.59157941141956449</c:v>
                </c:pt>
                <c:pt idx="3">
                  <c:v>0.59812592761485173</c:v>
                </c:pt>
                <c:pt idx="4">
                  <c:v>0.54647438117388536</c:v>
                </c:pt>
                <c:pt idx="5">
                  <c:v>0.51396059258428872</c:v>
                </c:pt>
                <c:pt idx="6">
                  <c:v>0.4606959319454873</c:v>
                </c:pt>
                <c:pt idx="7">
                  <c:v>0.39790893698535124</c:v>
                </c:pt>
                <c:pt idx="8">
                  <c:v>0.40486876810382244</c:v>
                </c:pt>
              </c:numCache>
            </c:numRef>
          </c:yVal>
          <c:smooth val="0"/>
        </c:ser>
        <c:ser>
          <c:idx val="1"/>
          <c:order val="1"/>
          <c:tx>
            <c:strRef>
              <c:f>'Fig S3'!$AP$243</c:f>
              <c:strCache>
                <c:ptCount val="1"/>
                <c:pt idx="0">
                  <c:v>low Rs</c:v>
                </c:pt>
              </c:strCache>
            </c:strRef>
          </c:tx>
          <c:spPr>
            <a:ln w="3175">
              <a:solidFill>
                <a:sysClr val="windowText" lastClr="000000"/>
              </a:solidFill>
            </a:ln>
          </c:spPr>
          <c:marker>
            <c:symbol val="square"/>
            <c:size val="5"/>
            <c:spPr>
              <a:solidFill>
                <a:sysClr val="windowText" lastClr="000000"/>
              </a:solidFill>
              <a:ln w="15875">
                <a:noFill/>
              </a:ln>
            </c:spPr>
          </c:marker>
          <c:errBars>
            <c:errDir val="y"/>
            <c:errBarType val="both"/>
            <c:errValType val="cust"/>
            <c:noEndCap val="0"/>
            <c:plus>
              <c:numRef>
                <c:f>'Fig S3'!$BA$243:$BI$243</c:f>
                <c:numCache>
                  <c:formatCode>General</c:formatCode>
                  <c:ptCount val="9"/>
                  <c:pt idx="0">
                    <c:v>1.2604214630485177E-2</c:v>
                  </c:pt>
                  <c:pt idx="1">
                    <c:v>1.8707448321009262E-2</c:v>
                  </c:pt>
                  <c:pt idx="2">
                    <c:v>2.055681432168617E-2</c:v>
                  </c:pt>
                  <c:pt idx="3">
                    <c:v>1.8550969203264035E-2</c:v>
                  </c:pt>
                  <c:pt idx="4">
                    <c:v>1.9742249199946455E-2</c:v>
                  </c:pt>
                  <c:pt idx="5">
                    <c:v>1.5055357607012265E-2</c:v>
                  </c:pt>
                  <c:pt idx="6">
                    <c:v>4.5252322453767473E-2</c:v>
                  </c:pt>
                  <c:pt idx="7">
                    <c:v>8.2699806930638969E-2</c:v>
                  </c:pt>
                  <c:pt idx="8">
                    <c:v>0.11095404826441306</c:v>
                  </c:pt>
                </c:numCache>
              </c:numRef>
            </c:plus>
            <c:minus>
              <c:numRef>
                <c:f>'Fig S3'!$BA$243:$BI$243</c:f>
                <c:numCache>
                  <c:formatCode>General</c:formatCode>
                  <c:ptCount val="9"/>
                  <c:pt idx="0">
                    <c:v>1.2604214630485177E-2</c:v>
                  </c:pt>
                  <c:pt idx="1">
                    <c:v>1.8707448321009262E-2</c:v>
                  </c:pt>
                  <c:pt idx="2">
                    <c:v>2.055681432168617E-2</c:v>
                  </c:pt>
                  <c:pt idx="3">
                    <c:v>1.8550969203264035E-2</c:v>
                  </c:pt>
                  <c:pt idx="4">
                    <c:v>1.9742249199946455E-2</c:v>
                  </c:pt>
                  <c:pt idx="5">
                    <c:v>1.5055357607012265E-2</c:v>
                  </c:pt>
                  <c:pt idx="6">
                    <c:v>4.5252322453767473E-2</c:v>
                  </c:pt>
                  <c:pt idx="7">
                    <c:v>8.2699806930638969E-2</c:v>
                  </c:pt>
                  <c:pt idx="8">
                    <c:v>0.11095404826441306</c:v>
                  </c:pt>
                </c:numCache>
              </c:numRef>
            </c:minus>
          </c:errBars>
          <c:xVal>
            <c:numRef>
              <c:f>'Fig S3'!$AR$237:$AZ$237</c:f>
              <c:numCache>
                <c:formatCode>General</c:formatCode>
                <c:ptCount val="9"/>
                <c:pt idx="0">
                  <c:v>-10</c:v>
                </c:pt>
                <c:pt idx="1">
                  <c:v>-5</c:v>
                </c:pt>
                <c:pt idx="2">
                  <c:v>-3</c:v>
                </c:pt>
                <c:pt idx="3">
                  <c:v>0</c:v>
                </c:pt>
                <c:pt idx="4">
                  <c:v>2</c:v>
                </c:pt>
                <c:pt idx="5">
                  <c:v>4</c:v>
                </c:pt>
                <c:pt idx="6">
                  <c:v>6</c:v>
                </c:pt>
                <c:pt idx="7">
                  <c:v>8</c:v>
                </c:pt>
                <c:pt idx="8">
                  <c:v>11</c:v>
                </c:pt>
              </c:numCache>
            </c:numRef>
          </c:xVal>
          <c:yVal>
            <c:numRef>
              <c:f>'Fig S3'!$AR$243:$AZ$243</c:f>
              <c:numCache>
                <c:formatCode>0.000</c:formatCode>
                <c:ptCount val="9"/>
                <c:pt idx="0">
                  <c:v>0.60094353144286716</c:v>
                </c:pt>
                <c:pt idx="1">
                  <c:v>0.61094542759272141</c:v>
                </c:pt>
                <c:pt idx="2">
                  <c:v>0.60506824350393074</c:v>
                </c:pt>
                <c:pt idx="3">
                  <c:v>0.5952322948666442</c:v>
                </c:pt>
                <c:pt idx="4">
                  <c:v>0.56708573115205618</c:v>
                </c:pt>
                <c:pt idx="5">
                  <c:v>0.55858545462661724</c:v>
                </c:pt>
                <c:pt idx="6">
                  <c:v>0.52112229475703953</c:v>
                </c:pt>
                <c:pt idx="7">
                  <c:v>0.47506472812419281</c:v>
                </c:pt>
                <c:pt idx="8">
                  <c:v>0.43765148987308944</c:v>
                </c:pt>
              </c:numCache>
            </c:numRef>
          </c:y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373876400"/>
        <c:axId val="373854000"/>
      </c:scatterChart>
      <c:valAx>
        <c:axId val="373876400"/>
        <c:scaling>
          <c:orientation val="minMax"/>
          <c:max val="12"/>
          <c:min val="-11"/>
        </c:scaling>
        <c:delete val="0"/>
        <c:axPos val="b"/>
        <c:numFmt formatCode="General" sourceLinked="1"/>
        <c:majorTickMark val="out"/>
        <c:minorTickMark val="out"/>
        <c:tickLblPos val="none"/>
        <c:crossAx val="373854000"/>
        <c:crosses val="autoZero"/>
        <c:crossBetween val="midCat"/>
        <c:majorUnit val="2"/>
        <c:minorUnit val="1"/>
      </c:valAx>
      <c:valAx>
        <c:axId val="373854000"/>
        <c:scaling>
          <c:orientation val="minMax"/>
          <c:max val="0.8"/>
          <c:min val="0"/>
        </c:scaling>
        <c:delete val="0"/>
        <c:axPos val="l"/>
        <c:numFmt formatCode="#,##0.00" sourceLinked="0"/>
        <c:majorTickMark val="out"/>
        <c:minorTickMark val="none"/>
        <c:tickLblPos val="none"/>
        <c:crossAx val="373876400"/>
        <c:crossesAt val="-11"/>
        <c:crossBetween val="midCat"/>
        <c:majorUnit val="0.2"/>
      </c:valAx>
      <c:spPr>
        <a:noFill/>
      </c:spPr>
    </c:plotArea>
    <c:plotVisOnly val="1"/>
    <c:dispBlanksAs val="gap"/>
    <c:showDLblsOverMax val="0"/>
  </c:chart>
  <c:spPr>
    <a:noFill/>
    <a:ln>
      <a:noFill/>
    </a:ln>
  </c:spPr>
  <c:externalData r:id="rId1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scatterChart>
        <c:scatterStyle val="lineMarker"/>
        <c:varyColors val="0"/>
        <c:ser>
          <c:idx val="0"/>
          <c:order val="0"/>
          <c:tx>
            <c:strRef>
              <c:f>'Fig S3'!$AP$244</c:f>
              <c:strCache>
                <c:ptCount val="1"/>
                <c:pt idx="0">
                  <c:v>high Rs</c:v>
                </c:pt>
              </c:strCache>
            </c:strRef>
          </c:tx>
          <c:spPr>
            <a:ln w="15875">
              <a:solidFill>
                <a:sysClr val="window" lastClr="FFFFFF">
                  <a:lumMod val="65000"/>
                </a:sysClr>
              </a:solidFill>
            </a:ln>
          </c:spPr>
          <c:marker>
            <c:symbol val="x"/>
            <c:size val="5"/>
            <c:spPr>
              <a:noFill/>
              <a:ln>
                <a:solidFill>
                  <a:sysClr val="window" lastClr="FFFFFF">
                    <a:lumMod val="65000"/>
                  </a:sysClr>
                </a:solidFill>
              </a:ln>
            </c:spPr>
          </c:marker>
          <c:errBars>
            <c:errDir val="y"/>
            <c:errBarType val="both"/>
            <c:errValType val="cust"/>
            <c:noEndCap val="0"/>
            <c:plus>
              <c:numRef>
                <c:f>'Fig S3'!$BA$244:$BI$244</c:f>
                <c:numCache>
                  <c:formatCode>General</c:formatCode>
                  <c:ptCount val="9"/>
                  <c:pt idx="0">
                    <c:v>3.9273470218511984E-2</c:v>
                  </c:pt>
                  <c:pt idx="1">
                    <c:v>4.3047461975497976E-2</c:v>
                  </c:pt>
                  <c:pt idx="2">
                    <c:v>1.8907746120547617E-2</c:v>
                  </c:pt>
                  <c:pt idx="3">
                    <c:v>5.1228709115940137E-2</c:v>
                  </c:pt>
                  <c:pt idx="4">
                    <c:v>6.479105161947496E-2</c:v>
                  </c:pt>
                  <c:pt idx="5">
                    <c:v>8.6275550966925393E-2</c:v>
                  </c:pt>
                  <c:pt idx="6">
                    <c:v>7.9702308590820947E-2</c:v>
                  </c:pt>
                  <c:pt idx="7">
                    <c:v>7.6617279020809531E-2</c:v>
                  </c:pt>
                  <c:pt idx="8">
                    <c:v>7.3000181346846146E-2</c:v>
                  </c:pt>
                </c:numCache>
              </c:numRef>
            </c:plus>
            <c:minus>
              <c:numRef>
                <c:f>'Fig S3'!$BA$244:$BI$244</c:f>
                <c:numCache>
                  <c:formatCode>General</c:formatCode>
                  <c:ptCount val="9"/>
                  <c:pt idx="0">
                    <c:v>3.9273470218511984E-2</c:v>
                  </c:pt>
                  <c:pt idx="1">
                    <c:v>4.3047461975497976E-2</c:v>
                  </c:pt>
                  <c:pt idx="2">
                    <c:v>1.8907746120547617E-2</c:v>
                  </c:pt>
                  <c:pt idx="3">
                    <c:v>5.1228709115940137E-2</c:v>
                  </c:pt>
                  <c:pt idx="4">
                    <c:v>6.479105161947496E-2</c:v>
                  </c:pt>
                  <c:pt idx="5">
                    <c:v>8.6275550966925393E-2</c:v>
                  </c:pt>
                  <c:pt idx="6">
                    <c:v>7.9702308590820947E-2</c:v>
                  </c:pt>
                  <c:pt idx="7">
                    <c:v>7.6617279020809531E-2</c:v>
                  </c:pt>
                  <c:pt idx="8">
                    <c:v>7.3000181346846146E-2</c:v>
                  </c:pt>
                </c:numCache>
              </c:numRef>
            </c:minus>
            <c:spPr>
              <a:ln>
                <a:solidFill>
                  <a:schemeClr val="bg1">
                    <a:lumMod val="65000"/>
                  </a:schemeClr>
                </a:solidFill>
              </a:ln>
            </c:spPr>
          </c:errBars>
          <c:xVal>
            <c:numRef>
              <c:f>'Fig S3'!$AR$237:$AZ$237</c:f>
              <c:numCache>
                <c:formatCode>General</c:formatCode>
                <c:ptCount val="9"/>
                <c:pt idx="0">
                  <c:v>-10</c:v>
                </c:pt>
                <c:pt idx="1">
                  <c:v>-5</c:v>
                </c:pt>
                <c:pt idx="2">
                  <c:v>-3</c:v>
                </c:pt>
                <c:pt idx="3">
                  <c:v>0</c:v>
                </c:pt>
                <c:pt idx="4">
                  <c:v>2</c:v>
                </c:pt>
                <c:pt idx="5">
                  <c:v>4</c:v>
                </c:pt>
                <c:pt idx="6">
                  <c:v>6</c:v>
                </c:pt>
                <c:pt idx="7">
                  <c:v>8</c:v>
                </c:pt>
                <c:pt idx="8">
                  <c:v>11</c:v>
                </c:pt>
              </c:numCache>
            </c:numRef>
          </c:xVal>
          <c:yVal>
            <c:numRef>
              <c:f>'Fig S3'!$AR$244:$AZ$244</c:f>
              <c:numCache>
                <c:formatCode>0.000</c:formatCode>
                <c:ptCount val="9"/>
                <c:pt idx="0">
                  <c:v>0.58000761156192604</c:v>
                </c:pt>
                <c:pt idx="1">
                  <c:v>0.58864560909165053</c:v>
                </c:pt>
                <c:pt idx="2">
                  <c:v>0.62766331547741394</c:v>
                </c:pt>
                <c:pt idx="3">
                  <c:v>0.57575027238364507</c:v>
                </c:pt>
                <c:pt idx="4">
                  <c:v>0.3884954776940524</c:v>
                </c:pt>
                <c:pt idx="5">
                  <c:v>0.32096408096408097</c:v>
                </c:pt>
                <c:pt idx="6">
                  <c:v>0.28826572603864753</c:v>
                </c:pt>
                <c:pt idx="7">
                  <c:v>0.28448343156290046</c:v>
                </c:pt>
                <c:pt idx="8">
                  <c:v>0.27654666437940068</c:v>
                </c:pt>
              </c:numCache>
            </c:numRef>
          </c:yVal>
          <c:smooth val="0"/>
        </c:ser>
        <c:ser>
          <c:idx val="1"/>
          <c:order val="1"/>
          <c:tx>
            <c:strRef>
              <c:f>'Fig S3'!$AP$245</c:f>
              <c:strCache>
                <c:ptCount val="1"/>
                <c:pt idx="0">
                  <c:v>low Rs</c:v>
                </c:pt>
              </c:strCache>
            </c:strRef>
          </c:tx>
          <c:spPr>
            <a:ln w="3175">
              <a:solidFill>
                <a:sysClr val="windowText" lastClr="000000"/>
              </a:solidFill>
            </a:ln>
          </c:spPr>
          <c:marker>
            <c:symbol val="square"/>
            <c:size val="5"/>
            <c:spPr>
              <a:solidFill>
                <a:sysClr val="windowText" lastClr="000000"/>
              </a:solidFill>
              <a:ln w="15875">
                <a:noFill/>
              </a:ln>
            </c:spPr>
          </c:marker>
          <c:errBars>
            <c:errDir val="y"/>
            <c:errBarType val="both"/>
            <c:errValType val="cust"/>
            <c:noEndCap val="0"/>
            <c:plus>
              <c:numRef>
                <c:f>'Fig S3'!$BA$245:$BI$245</c:f>
                <c:numCache>
                  <c:formatCode>General</c:formatCode>
                  <c:ptCount val="9"/>
                  <c:pt idx="0">
                    <c:v>2.8733409519583256E-2</c:v>
                  </c:pt>
                  <c:pt idx="1">
                    <c:v>2.5236815733866377E-2</c:v>
                  </c:pt>
                  <c:pt idx="2">
                    <c:v>4.6296666449351181E-2</c:v>
                  </c:pt>
                  <c:pt idx="3">
                    <c:v>2.59460340913042E-2</c:v>
                  </c:pt>
                  <c:pt idx="4">
                    <c:v>3.8066916638331207E-2</c:v>
                  </c:pt>
                  <c:pt idx="5">
                    <c:v>5.4157540147771792E-2</c:v>
                  </c:pt>
                  <c:pt idx="6">
                    <c:v>4.3644167773130342E-2</c:v>
                  </c:pt>
                  <c:pt idx="7">
                    <c:v>6.9190630993198332E-2</c:v>
                  </c:pt>
                  <c:pt idx="8">
                    <c:v>6.2039654084149361E-2</c:v>
                  </c:pt>
                </c:numCache>
              </c:numRef>
            </c:plus>
            <c:minus>
              <c:numRef>
                <c:f>'Fig S3'!$BA$245:$BI$245</c:f>
                <c:numCache>
                  <c:formatCode>General</c:formatCode>
                  <c:ptCount val="9"/>
                  <c:pt idx="0">
                    <c:v>2.8733409519583256E-2</c:v>
                  </c:pt>
                  <c:pt idx="1">
                    <c:v>2.5236815733866377E-2</c:v>
                  </c:pt>
                  <c:pt idx="2">
                    <c:v>4.6296666449351181E-2</c:v>
                  </c:pt>
                  <c:pt idx="3">
                    <c:v>2.59460340913042E-2</c:v>
                  </c:pt>
                  <c:pt idx="4">
                    <c:v>3.8066916638331207E-2</c:v>
                  </c:pt>
                  <c:pt idx="5">
                    <c:v>5.4157540147771792E-2</c:v>
                  </c:pt>
                  <c:pt idx="6">
                    <c:v>4.3644167773130342E-2</c:v>
                  </c:pt>
                  <c:pt idx="7">
                    <c:v>6.9190630993198332E-2</c:v>
                  </c:pt>
                  <c:pt idx="8">
                    <c:v>6.2039654084149361E-2</c:v>
                  </c:pt>
                </c:numCache>
              </c:numRef>
            </c:minus>
          </c:errBars>
          <c:xVal>
            <c:numRef>
              <c:f>'Fig S3'!$AR$237:$AZ$237</c:f>
              <c:numCache>
                <c:formatCode>General</c:formatCode>
                <c:ptCount val="9"/>
                <c:pt idx="0">
                  <c:v>-10</c:v>
                </c:pt>
                <c:pt idx="1">
                  <c:v>-5</c:v>
                </c:pt>
                <c:pt idx="2">
                  <c:v>-3</c:v>
                </c:pt>
                <c:pt idx="3">
                  <c:v>0</c:v>
                </c:pt>
                <c:pt idx="4">
                  <c:v>2</c:v>
                </c:pt>
                <c:pt idx="5">
                  <c:v>4</c:v>
                </c:pt>
                <c:pt idx="6">
                  <c:v>6</c:v>
                </c:pt>
                <c:pt idx="7">
                  <c:v>8</c:v>
                </c:pt>
                <c:pt idx="8">
                  <c:v>11</c:v>
                </c:pt>
              </c:numCache>
            </c:numRef>
          </c:xVal>
          <c:yVal>
            <c:numRef>
              <c:f>'Fig S3'!$AR$245:$AZ$245</c:f>
              <c:numCache>
                <c:formatCode>0.000</c:formatCode>
                <c:ptCount val="9"/>
                <c:pt idx="0">
                  <c:v>0.59466221291498567</c:v>
                </c:pt>
                <c:pt idx="1">
                  <c:v>0.60443215440017128</c:v>
                </c:pt>
                <c:pt idx="2">
                  <c:v>0.53314995265128717</c:v>
                </c:pt>
                <c:pt idx="3">
                  <c:v>0.58668035682626818</c:v>
                </c:pt>
                <c:pt idx="4">
                  <c:v>0.40191914630207676</c:v>
                </c:pt>
                <c:pt idx="5">
                  <c:v>0.34226095990187866</c:v>
                </c:pt>
                <c:pt idx="6">
                  <c:v>0.31902792673002145</c:v>
                </c:pt>
                <c:pt idx="7">
                  <c:v>0.25524891454506149</c:v>
                </c:pt>
                <c:pt idx="8">
                  <c:v>0.21840712409190238</c:v>
                </c:pt>
              </c:numCache>
            </c:numRef>
          </c:y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373866320"/>
        <c:axId val="373864640"/>
      </c:scatterChart>
      <c:valAx>
        <c:axId val="373866320"/>
        <c:scaling>
          <c:orientation val="minMax"/>
          <c:max val="12"/>
          <c:min val="-11"/>
        </c:scaling>
        <c:delete val="0"/>
        <c:axPos val="b"/>
        <c:numFmt formatCode="General" sourceLinked="1"/>
        <c:majorTickMark val="out"/>
        <c:minorTickMark val="out"/>
        <c:tickLblPos val="none"/>
        <c:crossAx val="373864640"/>
        <c:crosses val="autoZero"/>
        <c:crossBetween val="midCat"/>
        <c:majorUnit val="2"/>
        <c:minorUnit val="1"/>
      </c:valAx>
      <c:valAx>
        <c:axId val="373864640"/>
        <c:scaling>
          <c:orientation val="minMax"/>
          <c:max val="0.8"/>
          <c:min val="0"/>
        </c:scaling>
        <c:delete val="0"/>
        <c:axPos val="l"/>
        <c:numFmt formatCode="#,##0.00" sourceLinked="0"/>
        <c:majorTickMark val="out"/>
        <c:minorTickMark val="none"/>
        <c:tickLblPos val="none"/>
        <c:crossAx val="373866320"/>
        <c:crossesAt val="-11"/>
        <c:crossBetween val="midCat"/>
        <c:majorUnit val="0.2"/>
      </c:valAx>
      <c:spPr>
        <a:noFill/>
      </c:spPr>
    </c:plotArea>
    <c:plotVisOnly val="1"/>
    <c:dispBlanksAs val="gap"/>
    <c:showDLblsOverMax val="0"/>
  </c:chart>
  <c:spPr>
    <a:noFill/>
    <a:ln>
      <a:noFill/>
    </a:ln>
  </c:spPr>
  <c:externalData r:id="rId1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scatterChart>
        <c:scatterStyle val="lineMarker"/>
        <c:varyColors val="0"/>
        <c:ser>
          <c:idx val="0"/>
          <c:order val="0"/>
          <c:tx>
            <c:strRef>
              <c:f>'Fig S3'!$AM$89</c:f>
              <c:strCache>
                <c:ptCount val="1"/>
                <c:pt idx="0">
                  <c:v>high Rs</c:v>
                </c:pt>
              </c:strCache>
            </c:strRef>
          </c:tx>
          <c:spPr>
            <a:ln w="12700">
              <a:solidFill>
                <a:sysClr val="window" lastClr="FFFFFF">
                  <a:lumMod val="65000"/>
                </a:sysClr>
              </a:solidFill>
            </a:ln>
          </c:spPr>
          <c:marker>
            <c:symbol val="x"/>
            <c:size val="5"/>
            <c:spPr>
              <a:noFill/>
              <a:ln>
                <a:solidFill>
                  <a:sysClr val="window" lastClr="FFFFFF">
                    <a:lumMod val="65000"/>
                  </a:sysClr>
                </a:solidFill>
              </a:ln>
            </c:spPr>
          </c:marker>
          <c:errBars>
            <c:errDir val="y"/>
            <c:errBarType val="both"/>
            <c:errValType val="cust"/>
            <c:noEndCap val="0"/>
            <c:plus>
              <c:numRef>
                <c:f>'Fig S3'!$AW$89:$BD$89</c:f>
                <c:numCache>
                  <c:formatCode>General</c:formatCode>
                  <c:ptCount val="8"/>
                  <c:pt idx="0">
                    <c:v>1004716.1963798566</c:v>
                  </c:pt>
                  <c:pt idx="1">
                    <c:v>769500.81297450454</c:v>
                  </c:pt>
                  <c:pt idx="2">
                    <c:v>2330824.9219195629</c:v>
                  </c:pt>
                  <c:pt idx="3">
                    <c:v>1271062.775371633</c:v>
                  </c:pt>
                  <c:pt idx="4">
                    <c:v>1072324.1181544147</c:v>
                  </c:pt>
                  <c:pt idx="5">
                    <c:v>918898.40012519818</c:v>
                  </c:pt>
                  <c:pt idx="6">
                    <c:v>3192491.5534435553</c:v>
                  </c:pt>
                  <c:pt idx="7">
                    <c:v>1250649.2790701035</c:v>
                  </c:pt>
                </c:numCache>
              </c:numRef>
            </c:plus>
            <c:minus>
              <c:numRef>
                <c:f>'Fig S3'!$AW$89:$BD$89</c:f>
                <c:numCache>
                  <c:formatCode>General</c:formatCode>
                  <c:ptCount val="8"/>
                  <c:pt idx="0">
                    <c:v>1004716.1963798566</c:v>
                  </c:pt>
                  <c:pt idx="1">
                    <c:v>769500.81297450454</c:v>
                  </c:pt>
                  <c:pt idx="2">
                    <c:v>2330824.9219195629</c:v>
                  </c:pt>
                  <c:pt idx="3">
                    <c:v>1271062.775371633</c:v>
                  </c:pt>
                  <c:pt idx="4">
                    <c:v>1072324.1181544147</c:v>
                  </c:pt>
                  <c:pt idx="5">
                    <c:v>918898.40012519818</c:v>
                  </c:pt>
                  <c:pt idx="6">
                    <c:v>3192491.5534435553</c:v>
                  </c:pt>
                  <c:pt idx="7">
                    <c:v>1250649.2790701035</c:v>
                  </c:pt>
                </c:numCache>
              </c:numRef>
            </c:minus>
            <c:spPr>
              <a:ln>
                <a:solidFill>
                  <a:schemeClr val="bg1">
                    <a:lumMod val="65000"/>
                  </a:schemeClr>
                </a:solidFill>
              </a:ln>
            </c:spPr>
          </c:errBars>
          <c:xVal>
            <c:numRef>
              <c:f>'Fig S3'!$AO$88:$AV$88</c:f>
              <c:numCache>
                <c:formatCode>General</c:formatCode>
                <c:ptCount val="8"/>
                <c:pt idx="0">
                  <c:v>-5</c:v>
                </c:pt>
                <c:pt idx="1">
                  <c:v>-3</c:v>
                </c:pt>
                <c:pt idx="2">
                  <c:v>0</c:v>
                </c:pt>
                <c:pt idx="3">
                  <c:v>2</c:v>
                </c:pt>
                <c:pt idx="4">
                  <c:v>4</c:v>
                </c:pt>
                <c:pt idx="5">
                  <c:v>6</c:v>
                </c:pt>
                <c:pt idx="6">
                  <c:v>8</c:v>
                </c:pt>
                <c:pt idx="7">
                  <c:v>11</c:v>
                </c:pt>
              </c:numCache>
            </c:numRef>
          </c:xVal>
          <c:yVal>
            <c:numRef>
              <c:f>'Fig S3'!$AO$89:$AV$89</c:f>
              <c:numCache>
                <c:formatCode>0.00E+00</c:formatCode>
                <c:ptCount val="8"/>
                <c:pt idx="0">
                  <c:v>2220744.0187656269</c:v>
                </c:pt>
                <c:pt idx="1">
                  <c:v>1901157.7594331361</c:v>
                </c:pt>
                <c:pt idx="2">
                  <c:v>3714800.5955787646</c:v>
                </c:pt>
                <c:pt idx="3">
                  <c:v>2227281.3402994433</c:v>
                </c:pt>
                <c:pt idx="4">
                  <c:v>2431513.168001988</c:v>
                </c:pt>
                <c:pt idx="5">
                  <c:v>2234604.1690515997</c:v>
                </c:pt>
                <c:pt idx="6">
                  <c:v>4582357.1194932992</c:v>
                </c:pt>
                <c:pt idx="7">
                  <c:v>2454056.141193741</c:v>
                </c:pt>
              </c:numCache>
            </c:numRef>
          </c:yVal>
          <c:smooth val="0"/>
        </c:ser>
        <c:ser>
          <c:idx val="1"/>
          <c:order val="1"/>
          <c:tx>
            <c:strRef>
              <c:f>'Fig S3'!$AM$90</c:f>
              <c:strCache>
                <c:ptCount val="1"/>
                <c:pt idx="0">
                  <c:v>low Rs</c:v>
                </c:pt>
              </c:strCache>
            </c:strRef>
          </c:tx>
          <c:spPr>
            <a:ln w="3175">
              <a:solidFill>
                <a:sysClr val="windowText" lastClr="000000"/>
              </a:solidFill>
            </a:ln>
          </c:spPr>
          <c:marker>
            <c:symbol val="square"/>
            <c:size val="5"/>
            <c:spPr>
              <a:solidFill>
                <a:sysClr val="windowText" lastClr="000000"/>
              </a:solidFill>
              <a:ln w="15875">
                <a:noFill/>
              </a:ln>
            </c:spPr>
          </c:marker>
          <c:errBars>
            <c:errDir val="y"/>
            <c:errBarType val="both"/>
            <c:errValType val="cust"/>
            <c:noEndCap val="0"/>
            <c:plus>
              <c:numRef>
                <c:f>'Fig S3'!$AW$90:$BD$90</c:f>
                <c:numCache>
                  <c:formatCode>General</c:formatCode>
                  <c:ptCount val="8"/>
                  <c:pt idx="0">
                    <c:v>939358.56964064692</c:v>
                  </c:pt>
                  <c:pt idx="1">
                    <c:v>627511.0445543176</c:v>
                  </c:pt>
                  <c:pt idx="2">
                    <c:v>611450.73582360416</c:v>
                  </c:pt>
                  <c:pt idx="3">
                    <c:v>900975.44122559263</c:v>
                  </c:pt>
                  <c:pt idx="4">
                    <c:v>896240.18825276219</c:v>
                  </c:pt>
                  <c:pt idx="5">
                    <c:v>624917.15078597073</c:v>
                  </c:pt>
                  <c:pt idx="6">
                    <c:v>1097255.7717698079</c:v>
                  </c:pt>
                  <c:pt idx="7">
                    <c:v>521752.79576797341</c:v>
                  </c:pt>
                </c:numCache>
              </c:numRef>
            </c:plus>
            <c:minus>
              <c:numRef>
                <c:f>'Fig S3'!$AW$90:$BD$90</c:f>
                <c:numCache>
                  <c:formatCode>General</c:formatCode>
                  <c:ptCount val="8"/>
                  <c:pt idx="0">
                    <c:v>939358.56964064692</c:v>
                  </c:pt>
                  <c:pt idx="1">
                    <c:v>627511.0445543176</c:v>
                  </c:pt>
                  <c:pt idx="2">
                    <c:v>611450.73582360416</c:v>
                  </c:pt>
                  <c:pt idx="3">
                    <c:v>900975.44122559263</c:v>
                  </c:pt>
                  <c:pt idx="4">
                    <c:v>896240.18825276219</c:v>
                  </c:pt>
                  <c:pt idx="5">
                    <c:v>624917.15078597073</c:v>
                  </c:pt>
                  <c:pt idx="6">
                    <c:v>1097255.7717698079</c:v>
                  </c:pt>
                  <c:pt idx="7">
                    <c:v>521752.79576797341</c:v>
                  </c:pt>
                </c:numCache>
              </c:numRef>
            </c:minus>
          </c:errBars>
          <c:xVal>
            <c:numRef>
              <c:f>'Fig S3'!$AO$88:$AV$88</c:f>
              <c:numCache>
                <c:formatCode>General</c:formatCode>
                <c:ptCount val="8"/>
                <c:pt idx="0">
                  <c:v>-5</c:v>
                </c:pt>
                <c:pt idx="1">
                  <c:v>-3</c:v>
                </c:pt>
                <c:pt idx="2">
                  <c:v>0</c:v>
                </c:pt>
                <c:pt idx="3">
                  <c:v>2</c:v>
                </c:pt>
                <c:pt idx="4">
                  <c:v>4</c:v>
                </c:pt>
                <c:pt idx="5">
                  <c:v>6</c:v>
                </c:pt>
                <c:pt idx="6">
                  <c:v>8</c:v>
                </c:pt>
                <c:pt idx="7">
                  <c:v>11</c:v>
                </c:pt>
              </c:numCache>
            </c:numRef>
          </c:xVal>
          <c:yVal>
            <c:numRef>
              <c:f>'Fig S3'!$AO$90:$AV$90</c:f>
              <c:numCache>
                <c:formatCode>0.00E+00</c:formatCode>
                <c:ptCount val="8"/>
                <c:pt idx="0">
                  <c:v>1593692.0902767316</c:v>
                </c:pt>
                <c:pt idx="1">
                  <c:v>1415132.378605108</c:v>
                </c:pt>
                <c:pt idx="2">
                  <c:v>997992.94121225679</c:v>
                </c:pt>
                <c:pt idx="3">
                  <c:v>1509392.5903354133</c:v>
                </c:pt>
                <c:pt idx="4">
                  <c:v>1421988.9736337995</c:v>
                </c:pt>
                <c:pt idx="5">
                  <c:v>1197203.0318029181</c:v>
                </c:pt>
                <c:pt idx="6">
                  <c:v>1856787.1212883051</c:v>
                </c:pt>
                <c:pt idx="7">
                  <c:v>903294.66009000503</c:v>
                </c:pt>
              </c:numCache>
            </c:numRef>
          </c:y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373861280"/>
        <c:axId val="373860720"/>
      </c:scatterChart>
      <c:valAx>
        <c:axId val="373861280"/>
        <c:scaling>
          <c:orientation val="minMax"/>
          <c:max val="12"/>
          <c:min val="-11"/>
        </c:scaling>
        <c:delete val="0"/>
        <c:axPos val="b"/>
        <c:numFmt formatCode="General" sourceLinked="1"/>
        <c:majorTickMark val="out"/>
        <c:minorTickMark val="out"/>
        <c:tickLblPos val="none"/>
        <c:crossAx val="373860720"/>
        <c:crosses val="autoZero"/>
        <c:crossBetween val="midCat"/>
        <c:majorUnit val="2"/>
        <c:minorUnit val="1"/>
      </c:valAx>
      <c:valAx>
        <c:axId val="373860720"/>
        <c:scaling>
          <c:logBase val="10"/>
          <c:orientation val="minMax"/>
          <c:min val="10000"/>
        </c:scaling>
        <c:delete val="0"/>
        <c:axPos val="l"/>
        <c:numFmt formatCode="0.0E+00" sourceLinked="0"/>
        <c:majorTickMark val="out"/>
        <c:minorTickMark val="none"/>
        <c:tickLblPos val="nextTo"/>
        <c:txPr>
          <a:bodyPr/>
          <a:lstStyle/>
          <a:p>
            <a:pPr>
              <a:defRPr sz="700"/>
            </a:pPr>
            <a:endParaRPr lang="en-US"/>
          </a:p>
        </c:txPr>
        <c:crossAx val="373861280"/>
        <c:crossesAt val="-11"/>
        <c:crossBetween val="midCat"/>
      </c:valAx>
      <c:spPr>
        <a:noFill/>
      </c:spPr>
    </c:plotArea>
    <c:plotVisOnly val="1"/>
    <c:dispBlanksAs val="gap"/>
    <c:showDLblsOverMax val="0"/>
  </c:chart>
  <c:spPr>
    <a:noFill/>
    <a:ln>
      <a:noFill/>
    </a:ln>
  </c:sp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478B0C2-C436-456F-A0DD-2C31CFB799CF}" type="datetimeFigureOut">
              <a:rPr lang="es-US" smtClean="0"/>
              <a:pPr/>
              <a:t>12/9/2015</a:t>
            </a:fld>
            <a:endParaRPr lang="es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103438" y="685800"/>
            <a:ext cx="2651125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s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C6C21B1-8D8C-4CF0-9150-6DCB0A2F01F2}" type="slidenum">
              <a:rPr lang="es-US" smtClean="0"/>
              <a:pPr/>
              <a:t>‹#›</a:t>
            </a:fld>
            <a:endParaRPr lang="es-US"/>
          </a:p>
        </p:txBody>
      </p:sp>
    </p:spTree>
    <p:extLst>
      <p:ext uri="{BB962C8B-B14F-4D97-AF65-F5344CB8AC3E}">
        <p14:creationId xmlns:p14="http://schemas.microsoft.com/office/powerpoint/2010/main" val="15420385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C6C21B1-8D8C-4CF0-9150-6DCB0A2F01F2}" type="slidenum">
              <a:rPr lang="es-US" smtClean="0"/>
              <a:pPr/>
              <a:t>1</a:t>
            </a:fld>
            <a:endParaRPr lang="es-US"/>
          </a:p>
        </p:txBody>
      </p:sp>
    </p:spTree>
    <p:extLst>
      <p:ext uri="{BB962C8B-B14F-4D97-AF65-F5344CB8AC3E}">
        <p14:creationId xmlns:p14="http://schemas.microsoft.com/office/powerpoint/2010/main" val="40794011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82930" y="3124624"/>
            <a:ext cx="6606540" cy="215603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65860" y="5699760"/>
            <a:ext cx="5440680" cy="257048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CC22DA-B6B0-46B1-8162-B81E92B23B11}" type="datetimeFigureOut">
              <a:rPr lang="en-US" smtClean="0"/>
              <a:pPr/>
              <a:t>12/9/2015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DC4C91-B820-414B-9582-83EB4CDF89C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53180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CC22DA-B6B0-46B1-8162-B81E92B23B11}" type="datetimeFigureOut">
              <a:rPr lang="en-US" smtClean="0"/>
              <a:pPr/>
              <a:t>12/9/2015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DC4C91-B820-414B-9582-83EB4CDF89C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74415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790281" y="591397"/>
            <a:ext cx="1485662" cy="1258697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0598" y="591397"/>
            <a:ext cx="4330144" cy="1258697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CC22DA-B6B0-46B1-8162-B81E92B23B11}" type="datetimeFigureOut">
              <a:rPr lang="en-US" smtClean="0"/>
              <a:pPr/>
              <a:t>12/9/2015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DC4C91-B820-414B-9582-83EB4CDF89C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1443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CC22DA-B6B0-46B1-8162-B81E92B23B11}" type="datetimeFigureOut">
              <a:rPr lang="en-US" smtClean="0"/>
              <a:pPr/>
              <a:t>12/9/2015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DC4C91-B820-414B-9582-83EB4CDF89C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33327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3966" y="6463454"/>
            <a:ext cx="6606540" cy="199771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13966" y="4263180"/>
            <a:ext cx="6606540" cy="2200274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CC22DA-B6B0-46B1-8162-B81E92B23B11}" type="datetimeFigureOut">
              <a:rPr lang="en-US" smtClean="0"/>
              <a:pPr/>
              <a:t>12/9/2015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DC4C91-B820-414B-9582-83EB4CDF89C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13331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30597" y="3441277"/>
            <a:ext cx="2907903" cy="973709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368040" y="3441277"/>
            <a:ext cx="2907904" cy="973709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CC22DA-B6B0-46B1-8162-B81E92B23B11}" type="datetimeFigureOut">
              <a:rPr lang="en-US" smtClean="0"/>
              <a:pPr/>
              <a:t>12/9/2015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DC4C91-B820-414B-9582-83EB4CDF89C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26821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8620" y="402802"/>
            <a:ext cx="6995160" cy="16764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8620" y="2251499"/>
            <a:ext cx="3434160" cy="938318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8620" y="3189817"/>
            <a:ext cx="3434160" cy="579522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48272" y="2251499"/>
            <a:ext cx="3435509" cy="938318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948272" y="3189817"/>
            <a:ext cx="3435509" cy="579522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CC22DA-B6B0-46B1-8162-B81E92B23B11}" type="datetimeFigureOut">
              <a:rPr lang="en-US" smtClean="0"/>
              <a:pPr/>
              <a:t>12/9/2015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DC4C91-B820-414B-9582-83EB4CDF89C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27328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CC22DA-B6B0-46B1-8162-B81E92B23B11}" type="datetimeFigureOut">
              <a:rPr lang="en-US" smtClean="0"/>
              <a:pPr/>
              <a:t>12/9/2015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DC4C91-B820-414B-9582-83EB4CDF89C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41072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CC22DA-B6B0-46B1-8162-B81E92B23B11}" type="datetimeFigureOut">
              <a:rPr lang="en-US" smtClean="0"/>
              <a:pPr/>
              <a:t>12/9/2015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DC4C91-B820-414B-9582-83EB4CDF89C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51921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8620" y="400473"/>
            <a:ext cx="2557066" cy="170434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38792" y="400474"/>
            <a:ext cx="4344988" cy="8584566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88620" y="2104814"/>
            <a:ext cx="2557066" cy="688022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CC22DA-B6B0-46B1-8162-B81E92B23B11}" type="datetimeFigureOut">
              <a:rPr lang="en-US" smtClean="0"/>
              <a:pPr/>
              <a:t>12/9/2015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DC4C91-B820-414B-9582-83EB4CDF89C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06066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3445" y="7040880"/>
            <a:ext cx="4663440" cy="831216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23445" y="898737"/>
            <a:ext cx="4663440" cy="603504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23445" y="7872096"/>
            <a:ext cx="4663440" cy="1180464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CC22DA-B6B0-46B1-8162-B81E92B23B11}" type="datetimeFigureOut">
              <a:rPr lang="en-US" smtClean="0"/>
              <a:pPr/>
              <a:t>12/9/2015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DC4C91-B820-414B-9582-83EB4CDF89C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37921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88620" y="402802"/>
            <a:ext cx="6995160" cy="16764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8620" y="2346961"/>
            <a:ext cx="6995160" cy="663807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88620" y="9322647"/>
            <a:ext cx="1813560" cy="5355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6CC22DA-B6B0-46B1-8162-B81E92B23B11}" type="datetimeFigureOut">
              <a:rPr lang="en-US" smtClean="0"/>
              <a:pPr/>
              <a:t>12/9/2015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655570" y="9322647"/>
            <a:ext cx="2461260" cy="5355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570220" y="9322647"/>
            <a:ext cx="1813560" cy="5355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EDC4C91-B820-414B-9582-83EB4CDF89C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43102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3" Type="http://schemas.openxmlformats.org/officeDocument/2006/relationships/chart" Target="../charts/chart11.xml"/><Relationship Id="rId18" Type="http://schemas.openxmlformats.org/officeDocument/2006/relationships/chart" Target="../charts/chart16.xml"/><Relationship Id="rId26" Type="http://schemas.openxmlformats.org/officeDocument/2006/relationships/chart" Target="../charts/chart24.xml"/><Relationship Id="rId3" Type="http://schemas.openxmlformats.org/officeDocument/2006/relationships/chart" Target="../charts/chart1.xml"/><Relationship Id="rId21" Type="http://schemas.openxmlformats.org/officeDocument/2006/relationships/chart" Target="../charts/chart19.xml"/><Relationship Id="rId34" Type="http://schemas.openxmlformats.org/officeDocument/2006/relationships/chart" Target="../charts/chart32.xml"/><Relationship Id="rId7" Type="http://schemas.openxmlformats.org/officeDocument/2006/relationships/chart" Target="../charts/chart5.xml"/><Relationship Id="rId12" Type="http://schemas.openxmlformats.org/officeDocument/2006/relationships/chart" Target="../charts/chart10.xml"/><Relationship Id="rId17" Type="http://schemas.openxmlformats.org/officeDocument/2006/relationships/chart" Target="../charts/chart15.xml"/><Relationship Id="rId25" Type="http://schemas.openxmlformats.org/officeDocument/2006/relationships/chart" Target="../charts/chart23.xml"/><Relationship Id="rId33" Type="http://schemas.openxmlformats.org/officeDocument/2006/relationships/chart" Target="../charts/chart31.xml"/><Relationship Id="rId2" Type="http://schemas.openxmlformats.org/officeDocument/2006/relationships/notesSlide" Target="../notesSlides/notesSlide1.xml"/><Relationship Id="rId16" Type="http://schemas.openxmlformats.org/officeDocument/2006/relationships/chart" Target="../charts/chart14.xml"/><Relationship Id="rId20" Type="http://schemas.openxmlformats.org/officeDocument/2006/relationships/chart" Target="../charts/chart18.xml"/><Relationship Id="rId29" Type="http://schemas.openxmlformats.org/officeDocument/2006/relationships/chart" Target="../charts/chart27.xml"/><Relationship Id="rId1" Type="http://schemas.openxmlformats.org/officeDocument/2006/relationships/slideLayout" Target="../slideLayouts/slideLayout1.xml"/><Relationship Id="rId6" Type="http://schemas.openxmlformats.org/officeDocument/2006/relationships/chart" Target="../charts/chart4.xml"/><Relationship Id="rId11" Type="http://schemas.openxmlformats.org/officeDocument/2006/relationships/chart" Target="../charts/chart9.xml"/><Relationship Id="rId24" Type="http://schemas.openxmlformats.org/officeDocument/2006/relationships/chart" Target="../charts/chart22.xml"/><Relationship Id="rId32" Type="http://schemas.openxmlformats.org/officeDocument/2006/relationships/chart" Target="../charts/chart30.xml"/><Relationship Id="rId5" Type="http://schemas.openxmlformats.org/officeDocument/2006/relationships/chart" Target="../charts/chart3.xml"/><Relationship Id="rId15" Type="http://schemas.openxmlformats.org/officeDocument/2006/relationships/chart" Target="../charts/chart13.xml"/><Relationship Id="rId23" Type="http://schemas.openxmlformats.org/officeDocument/2006/relationships/chart" Target="../charts/chart21.xml"/><Relationship Id="rId28" Type="http://schemas.openxmlformats.org/officeDocument/2006/relationships/chart" Target="../charts/chart26.xml"/><Relationship Id="rId10" Type="http://schemas.openxmlformats.org/officeDocument/2006/relationships/chart" Target="../charts/chart8.xml"/><Relationship Id="rId19" Type="http://schemas.openxmlformats.org/officeDocument/2006/relationships/chart" Target="../charts/chart17.xml"/><Relationship Id="rId31" Type="http://schemas.openxmlformats.org/officeDocument/2006/relationships/chart" Target="../charts/chart29.xml"/><Relationship Id="rId4" Type="http://schemas.openxmlformats.org/officeDocument/2006/relationships/chart" Target="../charts/chart2.xml"/><Relationship Id="rId9" Type="http://schemas.openxmlformats.org/officeDocument/2006/relationships/chart" Target="../charts/chart7.xml"/><Relationship Id="rId14" Type="http://schemas.openxmlformats.org/officeDocument/2006/relationships/chart" Target="../charts/chart12.xml"/><Relationship Id="rId22" Type="http://schemas.openxmlformats.org/officeDocument/2006/relationships/chart" Target="../charts/chart20.xml"/><Relationship Id="rId27" Type="http://schemas.openxmlformats.org/officeDocument/2006/relationships/chart" Target="../charts/chart25.xml"/><Relationship Id="rId30" Type="http://schemas.openxmlformats.org/officeDocument/2006/relationships/chart" Target="../charts/chart28.xml"/><Relationship Id="rId8" Type="http://schemas.openxmlformats.org/officeDocument/2006/relationships/chart" Target="../charts/char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975063" y="350521"/>
            <a:ext cx="16002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b="1" dirty="0" smtClean="0"/>
              <a:t>CT-CL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48863" y="3589566"/>
            <a:ext cx="430887" cy="740069"/>
          </a:xfrm>
          <a:prstGeom prst="rect">
            <a:avLst/>
          </a:prstGeom>
          <a:noFill/>
        </p:spPr>
        <p:txBody>
          <a:bodyPr vert="vert270" wrap="square" rtlCol="0">
            <a:spAutoFit/>
          </a:bodyPr>
          <a:lstStyle/>
          <a:p>
            <a:pPr algn="ctr"/>
            <a:r>
              <a:rPr lang="en-US" sz="800" b="1" i="1" dirty="0" err="1" smtClean="0"/>
              <a:t>F</a:t>
            </a:r>
            <a:r>
              <a:rPr lang="en-US" sz="800" b="1" baseline="-25000" dirty="0" err="1" smtClean="0"/>
              <a:t>v</a:t>
            </a:r>
            <a:r>
              <a:rPr lang="en-US" sz="800" b="1" dirty="0" smtClean="0"/>
              <a:t>/</a:t>
            </a:r>
            <a:r>
              <a:rPr lang="en-US" sz="800" b="1" i="1" dirty="0" err="1" smtClean="0"/>
              <a:t>F</a:t>
            </a:r>
            <a:r>
              <a:rPr lang="en-US" sz="800" b="1" baseline="-25000" dirty="0" err="1" smtClean="0"/>
              <a:t>m</a:t>
            </a:r>
            <a:endParaRPr lang="en-US" sz="800" b="1" baseline="-25000" dirty="0" smtClean="0"/>
          </a:p>
          <a:p>
            <a:pPr algn="ctr"/>
            <a:r>
              <a:rPr lang="en-US" sz="800" b="1" dirty="0" smtClean="0"/>
              <a:t> </a:t>
            </a:r>
            <a:endParaRPr lang="en-US" sz="800" b="1" dirty="0"/>
          </a:p>
        </p:txBody>
      </p:sp>
      <p:sp>
        <p:nvSpPr>
          <p:cNvPr id="10" name="TextBox 9"/>
          <p:cNvSpPr txBox="1"/>
          <p:nvPr/>
        </p:nvSpPr>
        <p:spPr>
          <a:xfrm>
            <a:off x="2612977" y="350521"/>
            <a:ext cx="160384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b="1" dirty="0" smtClean="0"/>
              <a:t>CT-HL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255224" y="350521"/>
            <a:ext cx="160805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b="1" dirty="0" smtClean="0"/>
              <a:t>HT-CL 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5906140" y="360046"/>
            <a:ext cx="163545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b="1" dirty="0" smtClean="0"/>
              <a:t>HT-HL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248863" y="4494697"/>
            <a:ext cx="430887" cy="794286"/>
          </a:xfrm>
          <a:prstGeom prst="rect">
            <a:avLst/>
          </a:prstGeom>
          <a:noFill/>
        </p:spPr>
        <p:txBody>
          <a:bodyPr vert="vert270" wrap="square" rtlCol="0">
            <a:spAutoFit/>
          </a:bodyPr>
          <a:lstStyle/>
          <a:p>
            <a:pPr algn="ctr"/>
            <a:r>
              <a:rPr lang="en-US" sz="800" b="1" dirty="0" smtClean="0"/>
              <a:t>Φ</a:t>
            </a:r>
            <a:r>
              <a:rPr lang="en-US" sz="800" b="1" baseline="-25000" dirty="0" smtClean="0"/>
              <a:t>PSII</a:t>
            </a:r>
            <a:r>
              <a:rPr lang="en-US" sz="800" b="1" dirty="0" smtClean="0"/>
              <a:t> </a:t>
            </a:r>
          </a:p>
          <a:p>
            <a:pPr algn="ctr"/>
            <a:endParaRPr lang="en-US" sz="800" b="1" dirty="0" smtClean="0"/>
          </a:p>
        </p:txBody>
      </p:sp>
      <p:sp>
        <p:nvSpPr>
          <p:cNvPr id="22" name="TextBox 21"/>
          <p:cNvSpPr txBox="1"/>
          <p:nvPr/>
        </p:nvSpPr>
        <p:spPr>
          <a:xfrm>
            <a:off x="248863" y="6437471"/>
            <a:ext cx="430887" cy="822097"/>
          </a:xfrm>
          <a:prstGeom prst="rect">
            <a:avLst/>
          </a:prstGeom>
          <a:noFill/>
        </p:spPr>
        <p:txBody>
          <a:bodyPr vert="vert270" wrap="square" rtlCol="0">
            <a:spAutoFit/>
          </a:bodyPr>
          <a:lstStyle/>
          <a:p>
            <a:pPr algn="ctr"/>
            <a:r>
              <a:rPr lang="en-US" sz="800" b="1" dirty="0" smtClean="0"/>
              <a:t>Φ</a:t>
            </a:r>
            <a:r>
              <a:rPr lang="en-US" sz="800" b="1" baseline="-25000" dirty="0" smtClean="0"/>
              <a:t>NPQ</a:t>
            </a:r>
          </a:p>
          <a:p>
            <a:pPr algn="ctr"/>
            <a:r>
              <a:rPr lang="en-US" sz="800" b="1" dirty="0" smtClean="0"/>
              <a:t> 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248863" y="7433631"/>
            <a:ext cx="430887" cy="739465"/>
          </a:xfrm>
          <a:prstGeom prst="rect">
            <a:avLst/>
          </a:prstGeom>
          <a:noFill/>
        </p:spPr>
        <p:txBody>
          <a:bodyPr vert="vert270" wrap="square" rtlCol="0">
            <a:spAutoFit/>
          </a:bodyPr>
          <a:lstStyle/>
          <a:p>
            <a:pPr algn="ctr"/>
            <a:r>
              <a:rPr lang="en-US" sz="800" b="1" dirty="0" smtClean="0"/>
              <a:t>Φ</a:t>
            </a:r>
            <a:r>
              <a:rPr lang="en-US" sz="800" b="1" baseline="-25000" dirty="0" smtClean="0"/>
              <a:t>NO</a:t>
            </a:r>
            <a:r>
              <a:rPr lang="en-US" sz="800" b="1" dirty="0" smtClean="0"/>
              <a:t> </a:t>
            </a:r>
          </a:p>
          <a:p>
            <a:pPr algn="ctr"/>
            <a:endParaRPr lang="en-US" sz="800" b="1" dirty="0" smtClean="0"/>
          </a:p>
        </p:txBody>
      </p:sp>
      <p:sp>
        <p:nvSpPr>
          <p:cNvPr id="857" name="TextBox 856"/>
          <p:cNvSpPr txBox="1"/>
          <p:nvPr/>
        </p:nvSpPr>
        <p:spPr>
          <a:xfrm>
            <a:off x="248863" y="612202"/>
            <a:ext cx="553998" cy="1001593"/>
          </a:xfrm>
          <a:prstGeom prst="rect">
            <a:avLst/>
          </a:prstGeom>
          <a:noFill/>
        </p:spPr>
        <p:txBody>
          <a:bodyPr vert="vert270" wrap="square" rtlCol="0">
            <a:spAutoFit/>
          </a:bodyPr>
          <a:lstStyle/>
          <a:p>
            <a:pPr algn="ctr"/>
            <a:r>
              <a:rPr lang="en-US" sz="800" b="1" dirty="0" err="1" smtClean="0"/>
              <a:t>Holobiont</a:t>
            </a:r>
            <a:r>
              <a:rPr lang="en-US" sz="800" b="1" dirty="0" smtClean="0"/>
              <a:t> Reflectance </a:t>
            </a:r>
          </a:p>
          <a:p>
            <a:pPr algn="ctr"/>
            <a:r>
              <a:rPr lang="en-US" sz="800" b="1" dirty="0" smtClean="0"/>
              <a:t>(au)</a:t>
            </a:r>
          </a:p>
        </p:txBody>
      </p:sp>
      <p:sp>
        <p:nvSpPr>
          <p:cNvPr id="858" name="TextBox 857"/>
          <p:cNvSpPr txBox="1"/>
          <p:nvPr/>
        </p:nvSpPr>
        <p:spPr>
          <a:xfrm>
            <a:off x="184779" y="1549462"/>
            <a:ext cx="430887" cy="1115199"/>
          </a:xfrm>
          <a:prstGeom prst="rect">
            <a:avLst/>
          </a:prstGeom>
          <a:noFill/>
        </p:spPr>
        <p:txBody>
          <a:bodyPr vert="vert270" wrap="square" rtlCol="0">
            <a:spAutoFit/>
          </a:bodyPr>
          <a:lstStyle/>
          <a:p>
            <a:pPr algn="ctr"/>
            <a:r>
              <a:rPr lang="en-US" sz="800" b="1" i="1" dirty="0" err="1" smtClean="0"/>
              <a:t>Symbiodinium</a:t>
            </a:r>
            <a:r>
              <a:rPr lang="en-US" sz="800" b="1" dirty="0" smtClean="0"/>
              <a:t> </a:t>
            </a:r>
          </a:p>
          <a:p>
            <a:pPr algn="ctr"/>
            <a:r>
              <a:rPr lang="en-US" sz="800" b="1" dirty="0" smtClean="0"/>
              <a:t>Density  (cells/cm</a:t>
            </a:r>
            <a:r>
              <a:rPr lang="en-US" sz="800" b="1" baseline="30000" dirty="0" smtClean="0"/>
              <a:t>2</a:t>
            </a:r>
            <a:r>
              <a:rPr lang="en-US" sz="800" b="1" dirty="0" smtClean="0"/>
              <a:t>)</a:t>
            </a:r>
          </a:p>
        </p:txBody>
      </p:sp>
      <p:sp>
        <p:nvSpPr>
          <p:cNvPr id="583" name="TextBox 582"/>
          <p:cNvSpPr txBox="1"/>
          <p:nvPr/>
        </p:nvSpPr>
        <p:spPr>
          <a:xfrm>
            <a:off x="248863" y="2545013"/>
            <a:ext cx="430887" cy="1022885"/>
          </a:xfrm>
          <a:prstGeom prst="rect">
            <a:avLst/>
          </a:prstGeom>
          <a:noFill/>
        </p:spPr>
        <p:txBody>
          <a:bodyPr vert="vert270" wrap="square" rtlCol="0">
            <a:spAutoFit/>
          </a:bodyPr>
          <a:lstStyle/>
          <a:p>
            <a:pPr algn="ctr">
              <a:defRPr sz="1000" b="1" i="0" u="none" strike="noStrike" kern="1200" baseline="0">
                <a:solidFill>
                  <a:prstClr val="black"/>
                </a:solidFill>
                <a:latin typeface="+mn-lt"/>
                <a:ea typeface="+mn-ea"/>
                <a:cs typeface="+mn-cs"/>
              </a:defRPr>
            </a:pPr>
            <a:r>
              <a:rPr lang="en-US" sz="800" dirty="0" smtClean="0"/>
              <a:t>Chlorophyll a</a:t>
            </a:r>
          </a:p>
          <a:p>
            <a:pPr algn="ctr">
              <a:defRPr sz="1000" b="1" i="0" u="none" strike="noStrike" kern="1200" baseline="0">
                <a:solidFill>
                  <a:prstClr val="black"/>
                </a:solidFill>
                <a:latin typeface="+mn-lt"/>
                <a:ea typeface="+mn-ea"/>
                <a:cs typeface="+mn-cs"/>
              </a:defRPr>
            </a:pPr>
            <a:r>
              <a:rPr lang="en-US" sz="800" dirty="0" smtClean="0"/>
              <a:t> Density (ng/cell)</a:t>
            </a:r>
            <a:endParaRPr lang="en-US" sz="800" dirty="0"/>
          </a:p>
        </p:txBody>
      </p:sp>
      <p:sp>
        <p:nvSpPr>
          <p:cNvPr id="611" name="TextBox 610"/>
          <p:cNvSpPr txBox="1"/>
          <p:nvPr/>
        </p:nvSpPr>
        <p:spPr>
          <a:xfrm>
            <a:off x="87019" y="594385"/>
            <a:ext cx="34826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b="1" dirty="0" smtClean="0"/>
              <a:t>a.</a:t>
            </a:r>
            <a:endParaRPr lang="en-US" sz="1200" b="1" dirty="0"/>
          </a:p>
        </p:txBody>
      </p:sp>
      <p:sp>
        <p:nvSpPr>
          <p:cNvPr id="612" name="TextBox 611"/>
          <p:cNvSpPr txBox="1"/>
          <p:nvPr/>
        </p:nvSpPr>
        <p:spPr>
          <a:xfrm>
            <a:off x="87019" y="1578688"/>
            <a:ext cx="34826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b="1" dirty="0" smtClean="0"/>
              <a:t>b.</a:t>
            </a:r>
            <a:endParaRPr lang="en-US" sz="1200" b="1" dirty="0"/>
          </a:p>
        </p:txBody>
      </p:sp>
      <p:sp>
        <p:nvSpPr>
          <p:cNvPr id="614" name="TextBox 613"/>
          <p:cNvSpPr txBox="1"/>
          <p:nvPr/>
        </p:nvSpPr>
        <p:spPr>
          <a:xfrm>
            <a:off x="87019" y="2535442"/>
            <a:ext cx="34826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b="1" dirty="0" smtClean="0"/>
              <a:t>c.</a:t>
            </a:r>
            <a:endParaRPr lang="en-US" sz="1200" b="1" dirty="0"/>
          </a:p>
        </p:txBody>
      </p:sp>
      <p:sp>
        <p:nvSpPr>
          <p:cNvPr id="615" name="TextBox 614"/>
          <p:cNvSpPr txBox="1"/>
          <p:nvPr/>
        </p:nvSpPr>
        <p:spPr>
          <a:xfrm>
            <a:off x="87019" y="3413862"/>
            <a:ext cx="34826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b="1" dirty="0"/>
              <a:t>d</a:t>
            </a:r>
            <a:r>
              <a:rPr lang="en-US" sz="1200" b="1" dirty="0" smtClean="0"/>
              <a:t>.</a:t>
            </a:r>
            <a:endParaRPr lang="en-US" sz="1200" b="1" dirty="0"/>
          </a:p>
        </p:txBody>
      </p:sp>
      <p:sp>
        <p:nvSpPr>
          <p:cNvPr id="616" name="TextBox 615"/>
          <p:cNvSpPr txBox="1"/>
          <p:nvPr/>
        </p:nvSpPr>
        <p:spPr>
          <a:xfrm>
            <a:off x="87019" y="4418426"/>
            <a:ext cx="34826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b="1" dirty="0"/>
              <a:t>e</a:t>
            </a:r>
            <a:r>
              <a:rPr lang="en-US" sz="1200" b="1" dirty="0" smtClean="0"/>
              <a:t>.</a:t>
            </a:r>
            <a:endParaRPr lang="en-US" sz="1200" b="1" dirty="0"/>
          </a:p>
        </p:txBody>
      </p:sp>
      <p:sp>
        <p:nvSpPr>
          <p:cNvPr id="617" name="TextBox 616"/>
          <p:cNvSpPr txBox="1"/>
          <p:nvPr/>
        </p:nvSpPr>
        <p:spPr>
          <a:xfrm>
            <a:off x="87019" y="5350449"/>
            <a:ext cx="34826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b="1" dirty="0"/>
              <a:t>f</a:t>
            </a:r>
            <a:r>
              <a:rPr lang="en-US" sz="1200" b="1" dirty="0" smtClean="0"/>
              <a:t>.</a:t>
            </a:r>
            <a:endParaRPr lang="en-US" sz="1200" b="1" dirty="0"/>
          </a:p>
        </p:txBody>
      </p:sp>
      <p:sp>
        <p:nvSpPr>
          <p:cNvPr id="618" name="TextBox 617"/>
          <p:cNvSpPr txBox="1"/>
          <p:nvPr/>
        </p:nvSpPr>
        <p:spPr>
          <a:xfrm>
            <a:off x="87019" y="6347033"/>
            <a:ext cx="34826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b="1" dirty="0"/>
              <a:t>g</a:t>
            </a:r>
            <a:r>
              <a:rPr lang="en-US" sz="1200" b="1" dirty="0" smtClean="0"/>
              <a:t>.</a:t>
            </a:r>
            <a:endParaRPr lang="en-US" sz="1200" b="1" dirty="0"/>
          </a:p>
        </p:txBody>
      </p:sp>
      <p:sp>
        <p:nvSpPr>
          <p:cNvPr id="619" name="TextBox 618"/>
          <p:cNvSpPr txBox="1"/>
          <p:nvPr/>
        </p:nvSpPr>
        <p:spPr>
          <a:xfrm>
            <a:off x="87019" y="7300045"/>
            <a:ext cx="34826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b="1" dirty="0"/>
              <a:t>h</a:t>
            </a:r>
            <a:r>
              <a:rPr lang="en-US" sz="1200" b="1" dirty="0" smtClean="0"/>
              <a:t>.</a:t>
            </a:r>
            <a:endParaRPr lang="en-US" sz="1200" b="1" dirty="0"/>
          </a:p>
        </p:txBody>
      </p:sp>
      <p:sp>
        <p:nvSpPr>
          <p:cNvPr id="620" name="TextBox 619"/>
          <p:cNvSpPr txBox="1"/>
          <p:nvPr/>
        </p:nvSpPr>
        <p:spPr>
          <a:xfrm>
            <a:off x="242243" y="5491396"/>
            <a:ext cx="430887" cy="794286"/>
          </a:xfrm>
          <a:prstGeom prst="rect">
            <a:avLst/>
          </a:prstGeom>
          <a:noFill/>
        </p:spPr>
        <p:txBody>
          <a:bodyPr vert="vert270" wrap="square" rtlCol="0">
            <a:spAutoFit/>
          </a:bodyPr>
          <a:lstStyle/>
          <a:p>
            <a:pPr algn="ctr"/>
            <a:r>
              <a:rPr lang="en-US" sz="800" b="1" dirty="0" err="1" smtClean="0"/>
              <a:t>Q</a:t>
            </a:r>
            <a:r>
              <a:rPr lang="en-US" sz="800" b="1" baseline="-25000" dirty="0" err="1" smtClean="0"/>
              <a:t>m</a:t>
            </a:r>
            <a:r>
              <a:rPr lang="en-US" sz="800" b="1" dirty="0"/>
              <a:t> </a:t>
            </a:r>
          </a:p>
          <a:p>
            <a:pPr algn="ctr"/>
            <a:endParaRPr lang="en-US" sz="800" b="1" dirty="0"/>
          </a:p>
        </p:txBody>
      </p:sp>
      <p:grpSp>
        <p:nvGrpSpPr>
          <p:cNvPr id="650" name="Group 649"/>
          <p:cNvGrpSpPr/>
          <p:nvPr/>
        </p:nvGrpSpPr>
        <p:grpSpPr>
          <a:xfrm>
            <a:off x="2618971" y="7351782"/>
            <a:ext cx="785070" cy="787300"/>
            <a:chOff x="725439" y="7856661"/>
            <a:chExt cx="674330" cy="914400"/>
          </a:xfrm>
        </p:grpSpPr>
        <p:cxnSp>
          <p:nvCxnSpPr>
            <p:cNvPr id="651" name="Straight Connector 650"/>
            <p:cNvCxnSpPr/>
            <p:nvPr/>
          </p:nvCxnSpPr>
          <p:spPr>
            <a:xfrm>
              <a:off x="727656" y="8698328"/>
              <a:ext cx="43640" cy="72733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652" name="Straight Connector 651"/>
            <p:cNvCxnSpPr/>
            <p:nvPr/>
          </p:nvCxnSpPr>
          <p:spPr>
            <a:xfrm>
              <a:off x="734096" y="8537720"/>
              <a:ext cx="140005" cy="233341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653" name="Straight Connector 652"/>
            <p:cNvCxnSpPr/>
            <p:nvPr/>
          </p:nvCxnSpPr>
          <p:spPr>
            <a:xfrm>
              <a:off x="725439" y="8351949"/>
              <a:ext cx="251467" cy="419112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654" name="Straight Connector 653"/>
            <p:cNvCxnSpPr/>
            <p:nvPr/>
          </p:nvCxnSpPr>
          <p:spPr>
            <a:xfrm>
              <a:off x="727656" y="8184303"/>
              <a:ext cx="352055" cy="586758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655" name="Straight Connector 654"/>
            <p:cNvCxnSpPr/>
            <p:nvPr/>
          </p:nvCxnSpPr>
          <p:spPr>
            <a:xfrm>
              <a:off x="727656" y="8012961"/>
              <a:ext cx="454860" cy="758100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656" name="Straight Connector 655"/>
            <p:cNvCxnSpPr/>
            <p:nvPr/>
          </p:nvCxnSpPr>
          <p:spPr>
            <a:xfrm>
              <a:off x="736681" y="7856661"/>
              <a:ext cx="548640" cy="914400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657" name="Straight Connector 656"/>
            <p:cNvCxnSpPr/>
            <p:nvPr/>
          </p:nvCxnSpPr>
          <p:spPr>
            <a:xfrm>
              <a:off x="839486" y="7856661"/>
              <a:ext cx="548640" cy="914400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658" name="Straight Connector 657"/>
            <p:cNvCxnSpPr/>
            <p:nvPr/>
          </p:nvCxnSpPr>
          <p:spPr>
            <a:xfrm>
              <a:off x="942291" y="7856661"/>
              <a:ext cx="457478" cy="762464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659" name="Straight Connector 658"/>
            <p:cNvCxnSpPr/>
            <p:nvPr/>
          </p:nvCxnSpPr>
          <p:spPr>
            <a:xfrm>
              <a:off x="1045096" y="7856661"/>
              <a:ext cx="353773" cy="589621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660" name="Straight Connector 659"/>
            <p:cNvCxnSpPr/>
            <p:nvPr/>
          </p:nvCxnSpPr>
          <p:spPr>
            <a:xfrm>
              <a:off x="1147901" y="7856661"/>
              <a:ext cx="247165" cy="411942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661" name="Straight Connector 660"/>
            <p:cNvCxnSpPr/>
            <p:nvPr/>
          </p:nvCxnSpPr>
          <p:spPr>
            <a:xfrm>
              <a:off x="1250706" y="7856661"/>
              <a:ext cx="149063" cy="248438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662" name="Straight Connector 661"/>
            <p:cNvCxnSpPr/>
            <p:nvPr/>
          </p:nvCxnSpPr>
          <p:spPr>
            <a:xfrm>
              <a:off x="1353511" y="7856661"/>
              <a:ext cx="46258" cy="77097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663" name="Group 662"/>
          <p:cNvGrpSpPr/>
          <p:nvPr/>
        </p:nvGrpSpPr>
        <p:grpSpPr>
          <a:xfrm>
            <a:off x="963649" y="7349524"/>
            <a:ext cx="1576153" cy="785749"/>
            <a:chOff x="803573" y="655857"/>
            <a:chExt cx="1538507" cy="795442"/>
          </a:xfrm>
        </p:grpSpPr>
        <p:cxnSp>
          <p:nvCxnSpPr>
            <p:cNvPr id="664" name="Straight Connector 663"/>
            <p:cNvCxnSpPr/>
            <p:nvPr/>
          </p:nvCxnSpPr>
          <p:spPr>
            <a:xfrm>
              <a:off x="2061401" y="655857"/>
              <a:ext cx="275438" cy="354565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665" name="Straight Connector 664"/>
            <p:cNvCxnSpPr/>
            <p:nvPr/>
          </p:nvCxnSpPr>
          <p:spPr>
            <a:xfrm>
              <a:off x="806044" y="1388697"/>
              <a:ext cx="48632" cy="62602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666" name="Straight Connector 665"/>
            <p:cNvCxnSpPr/>
            <p:nvPr/>
          </p:nvCxnSpPr>
          <p:spPr>
            <a:xfrm>
              <a:off x="813220" y="1250459"/>
              <a:ext cx="156020" cy="200840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667" name="Straight Connector 666"/>
            <p:cNvCxnSpPr/>
            <p:nvPr/>
          </p:nvCxnSpPr>
          <p:spPr>
            <a:xfrm>
              <a:off x="803573" y="1090562"/>
              <a:ext cx="280232" cy="360737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668" name="Straight Connector 667"/>
            <p:cNvCxnSpPr/>
            <p:nvPr/>
          </p:nvCxnSpPr>
          <p:spPr>
            <a:xfrm>
              <a:off x="806044" y="946267"/>
              <a:ext cx="392327" cy="505032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669" name="Straight Connector 668"/>
            <p:cNvCxnSpPr/>
            <p:nvPr/>
          </p:nvCxnSpPr>
          <p:spPr>
            <a:xfrm>
              <a:off x="806044" y="798790"/>
              <a:ext cx="506892" cy="652509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670" name="Straight Connector 669"/>
            <p:cNvCxnSpPr/>
            <p:nvPr/>
          </p:nvCxnSpPr>
          <p:spPr>
            <a:xfrm>
              <a:off x="816101" y="655857"/>
              <a:ext cx="611399" cy="787039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671" name="Straight Connector 670"/>
            <p:cNvCxnSpPr/>
            <p:nvPr/>
          </p:nvCxnSpPr>
          <p:spPr>
            <a:xfrm>
              <a:off x="1448978" y="655857"/>
              <a:ext cx="611399" cy="787039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672" name="Straight Connector 671"/>
            <p:cNvCxnSpPr/>
            <p:nvPr/>
          </p:nvCxnSpPr>
          <p:spPr>
            <a:xfrm>
              <a:off x="1832271" y="655857"/>
              <a:ext cx="509809" cy="656265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673" name="Straight Connector 672"/>
            <p:cNvCxnSpPr/>
            <p:nvPr/>
          </p:nvCxnSpPr>
          <p:spPr>
            <a:xfrm>
              <a:off x="1946836" y="655857"/>
              <a:ext cx="394241" cy="507496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674" name="Straight Connector 673"/>
            <p:cNvCxnSpPr/>
            <p:nvPr/>
          </p:nvCxnSpPr>
          <p:spPr>
            <a:xfrm>
              <a:off x="2175966" y="655857"/>
              <a:ext cx="166114" cy="213835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675" name="Straight Connector 674"/>
            <p:cNvCxnSpPr/>
            <p:nvPr/>
          </p:nvCxnSpPr>
          <p:spPr>
            <a:xfrm>
              <a:off x="2290531" y="655857"/>
              <a:ext cx="51549" cy="66359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676" name="Straight Connector 675"/>
            <p:cNvCxnSpPr/>
            <p:nvPr/>
          </p:nvCxnSpPr>
          <p:spPr>
            <a:xfrm>
              <a:off x="1053844" y="655857"/>
              <a:ext cx="611399" cy="787039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677" name="Straight Connector 676"/>
            <p:cNvCxnSpPr/>
            <p:nvPr/>
          </p:nvCxnSpPr>
          <p:spPr>
            <a:xfrm>
              <a:off x="1187646" y="655857"/>
              <a:ext cx="611399" cy="787039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678" name="Straight Connector 677"/>
            <p:cNvCxnSpPr/>
            <p:nvPr/>
          </p:nvCxnSpPr>
          <p:spPr>
            <a:xfrm>
              <a:off x="1321274" y="655857"/>
              <a:ext cx="611399" cy="787039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679" name="Straight Connector 678"/>
            <p:cNvCxnSpPr/>
            <p:nvPr/>
          </p:nvCxnSpPr>
          <p:spPr>
            <a:xfrm>
              <a:off x="933002" y="655857"/>
              <a:ext cx="611399" cy="787039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680" name="Straight Connector 679"/>
            <p:cNvCxnSpPr/>
            <p:nvPr/>
          </p:nvCxnSpPr>
          <p:spPr>
            <a:xfrm>
              <a:off x="1573154" y="655857"/>
              <a:ext cx="611399" cy="787039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681" name="Straight Connector 680"/>
            <p:cNvCxnSpPr/>
            <p:nvPr/>
          </p:nvCxnSpPr>
          <p:spPr>
            <a:xfrm>
              <a:off x="1687461" y="655857"/>
              <a:ext cx="611399" cy="787039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5" name="Group 4"/>
          <p:cNvGrpSpPr/>
          <p:nvPr/>
        </p:nvGrpSpPr>
        <p:grpSpPr>
          <a:xfrm>
            <a:off x="966222" y="10972800"/>
            <a:ext cx="6532036" cy="10744200"/>
            <a:chOff x="966222" y="-565383"/>
            <a:chExt cx="6532036" cy="10744200"/>
          </a:xfrm>
        </p:grpSpPr>
        <p:grpSp>
          <p:nvGrpSpPr>
            <p:cNvPr id="4" name="Group 3"/>
            <p:cNvGrpSpPr/>
            <p:nvPr/>
          </p:nvGrpSpPr>
          <p:grpSpPr>
            <a:xfrm>
              <a:off x="966222" y="-565383"/>
              <a:ext cx="1568709" cy="10744200"/>
              <a:chOff x="966222" y="8609095"/>
              <a:chExt cx="1568709" cy="10744200"/>
            </a:xfrm>
          </p:grpSpPr>
          <p:cxnSp>
            <p:nvCxnSpPr>
              <p:cNvPr id="824" name="Straight Connector 823"/>
              <p:cNvCxnSpPr/>
              <p:nvPr/>
            </p:nvCxnSpPr>
            <p:spPr>
              <a:xfrm flipV="1">
                <a:off x="966222" y="8685295"/>
                <a:ext cx="0" cy="10668000"/>
              </a:xfrm>
              <a:prstGeom prst="line">
                <a:avLst/>
              </a:prstGeom>
              <a:ln/>
              <a:effectLst>
                <a:glow rad="63500">
                  <a:schemeClr val="accent2">
                    <a:satMod val="175000"/>
                    <a:alpha val="40000"/>
                  </a:schemeClr>
                </a:glow>
              </a:effectLst>
            </p:spPr>
            <p:style>
              <a:lnRef idx="1">
                <a:schemeClr val="accent2"/>
              </a:lnRef>
              <a:fillRef idx="0">
                <a:schemeClr val="accent2"/>
              </a:fillRef>
              <a:effectRef idx="0">
                <a:schemeClr val="accent2"/>
              </a:effectRef>
              <a:fontRef idx="minor">
                <a:schemeClr val="tx1"/>
              </a:fontRef>
            </p:style>
          </p:cxnSp>
          <p:cxnSp>
            <p:nvCxnSpPr>
              <p:cNvPr id="829" name="Straight Connector 828"/>
              <p:cNvCxnSpPr/>
              <p:nvPr/>
            </p:nvCxnSpPr>
            <p:spPr>
              <a:xfrm flipV="1">
                <a:off x="2534931" y="8609095"/>
                <a:ext cx="0" cy="10668000"/>
              </a:xfrm>
              <a:prstGeom prst="line">
                <a:avLst/>
              </a:prstGeom>
              <a:ln/>
              <a:effectLst>
                <a:glow rad="63500">
                  <a:schemeClr val="accent2">
                    <a:satMod val="175000"/>
                    <a:alpha val="40000"/>
                  </a:schemeClr>
                </a:glow>
              </a:effectLst>
            </p:spPr>
            <p:style>
              <a:lnRef idx="1">
                <a:schemeClr val="accent2"/>
              </a:lnRef>
              <a:fillRef idx="0">
                <a:schemeClr val="accent2"/>
              </a:fillRef>
              <a:effectRef idx="0">
                <a:schemeClr val="accent2"/>
              </a:effectRef>
              <a:fontRef idx="minor">
                <a:schemeClr val="tx1"/>
              </a:fontRef>
            </p:style>
          </p:cxnSp>
        </p:grpSp>
        <p:grpSp>
          <p:nvGrpSpPr>
            <p:cNvPr id="859" name="Group 858"/>
            <p:cNvGrpSpPr/>
            <p:nvPr/>
          </p:nvGrpSpPr>
          <p:grpSpPr>
            <a:xfrm>
              <a:off x="2620664" y="-565383"/>
              <a:ext cx="1568709" cy="10744200"/>
              <a:chOff x="966222" y="8609095"/>
              <a:chExt cx="1568709" cy="10744200"/>
            </a:xfrm>
          </p:grpSpPr>
          <p:cxnSp>
            <p:nvCxnSpPr>
              <p:cNvPr id="860" name="Straight Connector 859"/>
              <p:cNvCxnSpPr/>
              <p:nvPr/>
            </p:nvCxnSpPr>
            <p:spPr>
              <a:xfrm flipV="1">
                <a:off x="966222" y="8685295"/>
                <a:ext cx="0" cy="10668000"/>
              </a:xfrm>
              <a:prstGeom prst="line">
                <a:avLst/>
              </a:prstGeom>
              <a:ln/>
              <a:effectLst>
                <a:glow rad="63500">
                  <a:schemeClr val="accent2">
                    <a:satMod val="175000"/>
                    <a:alpha val="40000"/>
                  </a:schemeClr>
                </a:glow>
              </a:effectLst>
            </p:spPr>
            <p:style>
              <a:lnRef idx="1">
                <a:schemeClr val="accent2"/>
              </a:lnRef>
              <a:fillRef idx="0">
                <a:schemeClr val="accent2"/>
              </a:fillRef>
              <a:effectRef idx="0">
                <a:schemeClr val="accent2"/>
              </a:effectRef>
              <a:fontRef idx="minor">
                <a:schemeClr val="tx1"/>
              </a:fontRef>
            </p:style>
          </p:cxnSp>
          <p:cxnSp>
            <p:nvCxnSpPr>
              <p:cNvPr id="861" name="Straight Connector 860"/>
              <p:cNvCxnSpPr/>
              <p:nvPr/>
            </p:nvCxnSpPr>
            <p:spPr>
              <a:xfrm flipV="1">
                <a:off x="2534931" y="8609095"/>
                <a:ext cx="0" cy="10668000"/>
              </a:xfrm>
              <a:prstGeom prst="line">
                <a:avLst/>
              </a:prstGeom>
              <a:ln/>
              <a:effectLst>
                <a:glow rad="63500">
                  <a:schemeClr val="accent2">
                    <a:satMod val="175000"/>
                    <a:alpha val="40000"/>
                  </a:schemeClr>
                </a:glow>
              </a:effectLst>
            </p:spPr>
            <p:style>
              <a:lnRef idx="1">
                <a:schemeClr val="accent2"/>
              </a:lnRef>
              <a:fillRef idx="0">
                <a:schemeClr val="accent2"/>
              </a:fillRef>
              <a:effectRef idx="0">
                <a:schemeClr val="accent2"/>
              </a:effectRef>
              <a:fontRef idx="minor">
                <a:schemeClr val="tx1"/>
              </a:fontRef>
            </p:style>
          </p:cxnSp>
        </p:grpSp>
        <p:grpSp>
          <p:nvGrpSpPr>
            <p:cNvPr id="862" name="Group 861"/>
            <p:cNvGrpSpPr/>
            <p:nvPr/>
          </p:nvGrpSpPr>
          <p:grpSpPr>
            <a:xfrm>
              <a:off x="4275106" y="-565383"/>
              <a:ext cx="1568709" cy="10744200"/>
              <a:chOff x="966222" y="8609095"/>
              <a:chExt cx="1568709" cy="10744200"/>
            </a:xfrm>
          </p:grpSpPr>
          <p:cxnSp>
            <p:nvCxnSpPr>
              <p:cNvPr id="863" name="Straight Connector 862"/>
              <p:cNvCxnSpPr/>
              <p:nvPr/>
            </p:nvCxnSpPr>
            <p:spPr>
              <a:xfrm flipV="1">
                <a:off x="966222" y="8685295"/>
                <a:ext cx="0" cy="10668000"/>
              </a:xfrm>
              <a:prstGeom prst="line">
                <a:avLst/>
              </a:prstGeom>
              <a:ln/>
              <a:effectLst>
                <a:glow rad="63500">
                  <a:schemeClr val="accent2">
                    <a:satMod val="175000"/>
                    <a:alpha val="40000"/>
                  </a:schemeClr>
                </a:glow>
              </a:effectLst>
            </p:spPr>
            <p:style>
              <a:lnRef idx="1">
                <a:schemeClr val="accent2"/>
              </a:lnRef>
              <a:fillRef idx="0">
                <a:schemeClr val="accent2"/>
              </a:fillRef>
              <a:effectRef idx="0">
                <a:schemeClr val="accent2"/>
              </a:effectRef>
              <a:fontRef idx="minor">
                <a:schemeClr val="tx1"/>
              </a:fontRef>
            </p:style>
          </p:cxnSp>
          <p:cxnSp>
            <p:nvCxnSpPr>
              <p:cNvPr id="864" name="Straight Connector 863"/>
              <p:cNvCxnSpPr/>
              <p:nvPr/>
            </p:nvCxnSpPr>
            <p:spPr>
              <a:xfrm flipV="1">
                <a:off x="2534931" y="8609095"/>
                <a:ext cx="0" cy="10668000"/>
              </a:xfrm>
              <a:prstGeom prst="line">
                <a:avLst/>
              </a:prstGeom>
              <a:ln/>
              <a:effectLst>
                <a:glow rad="63500">
                  <a:schemeClr val="accent2">
                    <a:satMod val="175000"/>
                    <a:alpha val="40000"/>
                  </a:schemeClr>
                </a:glow>
              </a:effectLst>
            </p:spPr>
            <p:style>
              <a:lnRef idx="1">
                <a:schemeClr val="accent2"/>
              </a:lnRef>
              <a:fillRef idx="0">
                <a:schemeClr val="accent2"/>
              </a:fillRef>
              <a:effectRef idx="0">
                <a:schemeClr val="accent2"/>
              </a:effectRef>
              <a:fontRef idx="minor">
                <a:schemeClr val="tx1"/>
              </a:fontRef>
            </p:style>
          </p:cxnSp>
        </p:grpSp>
        <p:grpSp>
          <p:nvGrpSpPr>
            <p:cNvPr id="865" name="Group 864"/>
            <p:cNvGrpSpPr/>
            <p:nvPr/>
          </p:nvGrpSpPr>
          <p:grpSpPr>
            <a:xfrm>
              <a:off x="5929549" y="-565383"/>
              <a:ext cx="1568709" cy="10744200"/>
              <a:chOff x="966222" y="8609095"/>
              <a:chExt cx="1568709" cy="10744200"/>
            </a:xfrm>
          </p:grpSpPr>
          <p:cxnSp>
            <p:nvCxnSpPr>
              <p:cNvPr id="866" name="Straight Connector 865"/>
              <p:cNvCxnSpPr/>
              <p:nvPr/>
            </p:nvCxnSpPr>
            <p:spPr>
              <a:xfrm flipV="1">
                <a:off x="966222" y="8685295"/>
                <a:ext cx="0" cy="10668000"/>
              </a:xfrm>
              <a:prstGeom prst="line">
                <a:avLst/>
              </a:prstGeom>
              <a:ln/>
              <a:effectLst>
                <a:glow rad="63500">
                  <a:schemeClr val="accent2">
                    <a:satMod val="175000"/>
                    <a:alpha val="40000"/>
                  </a:schemeClr>
                </a:glow>
              </a:effectLst>
            </p:spPr>
            <p:style>
              <a:lnRef idx="1">
                <a:schemeClr val="accent2"/>
              </a:lnRef>
              <a:fillRef idx="0">
                <a:schemeClr val="accent2"/>
              </a:fillRef>
              <a:effectRef idx="0">
                <a:schemeClr val="accent2"/>
              </a:effectRef>
              <a:fontRef idx="minor">
                <a:schemeClr val="tx1"/>
              </a:fontRef>
            </p:style>
          </p:cxnSp>
          <p:cxnSp>
            <p:nvCxnSpPr>
              <p:cNvPr id="867" name="Straight Connector 866"/>
              <p:cNvCxnSpPr/>
              <p:nvPr/>
            </p:nvCxnSpPr>
            <p:spPr>
              <a:xfrm flipV="1">
                <a:off x="2534931" y="8609095"/>
                <a:ext cx="0" cy="10668000"/>
              </a:xfrm>
              <a:prstGeom prst="line">
                <a:avLst/>
              </a:prstGeom>
              <a:ln/>
              <a:effectLst>
                <a:glow rad="63500">
                  <a:schemeClr val="accent2">
                    <a:satMod val="175000"/>
                    <a:alpha val="40000"/>
                  </a:schemeClr>
                </a:glow>
              </a:effectLst>
            </p:spPr>
            <p:style>
              <a:lnRef idx="1">
                <a:schemeClr val="accent2"/>
              </a:lnRef>
              <a:fillRef idx="0">
                <a:schemeClr val="accent2"/>
              </a:fillRef>
              <a:effectRef idx="0">
                <a:schemeClr val="accent2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893" name="Group 892"/>
          <p:cNvGrpSpPr/>
          <p:nvPr/>
        </p:nvGrpSpPr>
        <p:grpSpPr>
          <a:xfrm>
            <a:off x="4280922" y="7351782"/>
            <a:ext cx="785070" cy="787300"/>
            <a:chOff x="725439" y="7856661"/>
            <a:chExt cx="674330" cy="914400"/>
          </a:xfrm>
        </p:grpSpPr>
        <p:cxnSp>
          <p:nvCxnSpPr>
            <p:cNvPr id="894" name="Straight Connector 893"/>
            <p:cNvCxnSpPr/>
            <p:nvPr/>
          </p:nvCxnSpPr>
          <p:spPr>
            <a:xfrm>
              <a:off x="727656" y="8698328"/>
              <a:ext cx="43640" cy="72733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895" name="Straight Connector 894"/>
            <p:cNvCxnSpPr/>
            <p:nvPr/>
          </p:nvCxnSpPr>
          <p:spPr>
            <a:xfrm>
              <a:off x="734096" y="8537720"/>
              <a:ext cx="140005" cy="233341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896" name="Straight Connector 895"/>
            <p:cNvCxnSpPr/>
            <p:nvPr/>
          </p:nvCxnSpPr>
          <p:spPr>
            <a:xfrm>
              <a:off x="725439" y="8351949"/>
              <a:ext cx="251467" cy="419112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897" name="Straight Connector 896"/>
            <p:cNvCxnSpPr/>
            <p:nvPr/>
          </p:nvCxnSpPr>
          <p:spPr>
            <a:xfrm>
              <a:off x="727656" y="8184303"/>
              <a:ext cx="352055" cy="586758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898" name="Straight Connector 897"/>
            <p:cNvCxnSpPr/>
            <p:nvPr/>
          </p:nvCxnSpPr>
          <p:spPr>
            <a:xfrm>
              <a:off x="727656" y="8012961"/>
              <a:ext cx="454860" cy="758100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899" name="Straight Connector 898"/>
            <p:cNvCxnSpPr/>
            <p:nvPr/>
          </p:nvCxnSpPr>
          <p:spPr>
            <a:xfrm>
              <a:off x="736681" y="7856661"/>
              <a:ext cx="548640" cy="914400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900" name="Straight Connector 899"/>
            <p:cNvCxnSpPr/>
            <p:nvPr/>
          </p:nvCxnSpPr>
          <p:spPr>
            <a:xfrm>
              <a:off x="839486" y="7856661"/>
              <a:ext cx="548640" cy="914400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901" name="Straight Connector 900"/>
            <p:cNvCxnSpPr/>
            <p:nvPr/>
          </p:nvCxnSpPr>
          <p:spPr>
            <a:xfrm>
              <a:off x="942291" y="7856661"/>
              <a:ext cx="457478" cy="762464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902" name="Straight Connector 901"/>
            <p:cNvCxnSpPr/>
            <p:nvPr/>
          </p:nvCxnSpPr>
          <p:spPr>
            <a:xfrm>
              <a:off x="1045096" y="7856661"/>
              <a:ext cx="353773" cy="589621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903" name="Straight Connector 902"/>
            <p:cNvCxnSpPr/>
            <p:nvPr/>
          </p:nvCxnSpPr>
          <p:spPr>
            <a:xfrm>
              <a:off x="1147901" y="7856661"/>
              <a:ext cx="247165" cy="411942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904" name="Straight Connector 903"/>
            <p:cNvCxnSpPr/>
            <p:nvPr/>
          </p:nvCxnSpPr>
          <p:spPr>
            <a:xfrm>
              <a:off x="1250706" y="7856661"/>
              <a:ext cx="149063" cy="248438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905" name="Straight Connector 904"/>
            <p:cNvCxnSpPr/>
            <p:nvPr/>
          </p:nvCxnSpPr>
          <p:spPr>
            <a:xfrm>
              <a:off x="1353511" y="7856661"/>
              <a:ext cx="46258" cy="77097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906" name="Group 905"/>
          <p:cNvGrpSpPr/>
          <p:nvPr/>
        </p:nvGrpSpPr>
        <p:grpSpPr>
          <a:xfrm>
            <a:off x="5923386" y="7351782"/>
            <a:ext cx="785070" cy="787300"/>
            <a:chOff x="725439" y="7856661"/>
            <a:chExt cx="674330" cy="914400"/>
          </a:xfrm>
        </p:grpSpPr>
        <p:cxnSp>
          <p:nvCxnSpPr>
            <p:cNvPr id="907" name="Straight Connector 906"/>
            <p:cNvCxnSpPr/>
            <p:nvPr/>
          </p:nvCxnSpPr>
          <p:spPr>
            <a:xfrm>
              <a:off x="727656" y="8698328"/>
              <a:ext cx="43640" cy="72733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908" name="Straight Connector 907"/>
            <p:cNvCxnSpPr/>
            <p:nvPr/>
          </p:nvCxnSpPr>
          <p:spPr>
            <a:xfrm>
              <a:off x="734096" y="8537720"/>
              <a:ext cx="140005" cy="233341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909" name="Straight Connector 908"/>
            <p:cNvCxnSpPr/>
            <p:nvPr/>
          </p:nvCxnSpPr>
          <p:spPr>
            <a:xfrm>
              <a:off x="725439" y="8351949"/>
              <a:ext cx="251467" cy="419112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910" name="Straight Connector 909"/>
            <p:cNvCxnSpPr/>
            <p:nvPr/>
          </p:nvCxnSpPr>
          <p:spPr>
            <a:xfrm>
              <a:off x="727656" y="8184303"/>
              <a:ext cx="352055" cy="586758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911" name="Straight Connector 910"/>
            <p:cNvCxnSpPr/>
            <p:nvPr/>
          </p:nvCxnSpPr>
          <p:spPr>
            <a:xfrm>
              <a:off x="727656" y="8012961"/>
              <a:ext cx="454860" cy="758100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912" name="Straight Connector 911"/>
            <p:cNvCxnSpPr/>
            <p:nvPr/>
          </p:nvCxnSpPr>
          <p:spPr>
            <a:xfrm>
              <a:off x="736681" y="7856661"/>
              <a:ext cx="548640" cy="914400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913" name="Straight Connector 912"/>
            <p:cNvCxnSpPr/>
            <p:nvPr/>
          </p:nvCxnSpPr>
          <p:spPr>
            <a:xfrm>
              <a:off x="839486" y="7856661"/>
              <a:ext cx="548640" cy="914400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914" name="Straight Connector 913"/>
            <p:cNvCxnSpPr/>
            <p:nvPr/>
          </p:nvCxnSpPr>
          <p:spPr>
            <a:xfrm>
              <a:off x="942291" y="7856661"/>
              <a:ext cx="457478" cy="762464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915" name="Straight Connector 914"/>
            <p:cNvCxnSpPr/>
            <p:nvPr/>
          </p:nvCxnSpPr>
          <p:spPr>
            <a:xfrm>
              <a:off x="1045096" y="7856661"/>
              <a:ext cx="353773" cy="589621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916" name="Straight Connector 915"/>
            <p:cNvCxnSpPr/>
            <p:nvPr/>
          </p:nvCxnSpPr>
          <p:spPr>
            <a:xfrm>
              <a:off x="1147901" y="7856661"/>
              <a:ext cx="247165" cy="411942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917" name="Straight Connector 916"/>
            <p:cNvCxnSpPr/>
            <p:nvPr/>
          </p:nvCxnSpPr>
          <p:spPr>
            <a:xfrm>
              <a:off x="1250706" y="7856661"/>
              <a:ext cx="149063" cy="248438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918" name="Straight Connector 917"/>
            <p:cNvCxnSpPr/>
            <p:nvPr/>
          </p:nvCxnSpPr>
          <p:spPr>
            <a:xfrm>
              <a:off x="1353511" y="7856661"/>
              <a:ext cx="46258" cy="77097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919" name="Group 918"/>
          <p:cNvGrpSpPr/>
          <p:nvPr/>
        </p:nvGrpSpPr>
        <p:grpSpPr>
          <a:xfrm>
            <a:off x="2618971" y="6394001"/>
            <a:ext cx="785070" cy="787300"/>
            <a:chOff x="725439" y="7856661"/>
            <a:chExt cx="674330" cy="914400"/>
          </a:xfrm>
        </p:grpSpPr>
        <p:cxnSp>
          <p:nvCxnSpPr>
            <p:cNvPr id="920" name="Straight Connector 919"/>
            <p:cNvCxnSpPr/>
            <p:nvPr/>
          </p:nvCxnSpPr>
          <p:spPr>
            <a:xfrm>
              <a:off x="727656" y="8698328"/>
              <a:ext cx="43640" cy="72733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921" name="Straight Connector 920"/>
            <p:cNvCxnSpPr/>
            <p:nvPr/>
          </p:nvCxnSpPr>
          <p:spPr>
            <a:xfrm>
              <a:off x="734096" y="8537720"/>
              <a:ext cx="140005" cy="233341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922" name="Straight Connector 921"/>
            <p:cNvCxnSpPr/>
            <p:nvPr/>
          </p:nvCxnSpPr>
          <p:spPr>
            <a:xfrm>
              <a:off x="725439" y="8351949"/>
              <a:ext cx="251467" cy="419112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923" name="Straight Connector 922"/>
            <p:cNvCxnSpPr/>
            <p:nvPr/>
          </p:nvCxnSpPr>
          <p:spPr>
            <a:xfrm>
              <a:off x="727656" y="8184303"/>
              <a:ext cx="352055" cy="586758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924" name="Straight Connector 923"/>
            <p:cNvCxnSpPr/>
            <p:nvPr/>
          </p:nvCxnSpPr>
          <p:spPr>
            <a:xfrm>
              <a:off x="727656" y="8012961"/>
              <a:ext cx="454860" cy="758100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925" name="Straight Connector 924"/>
            <p:cNvCxnSpPr/>
            <p:nvPr/>
          </p:nvCxnSpPr>
          <p:spPr>
            <a:xfrm>
              <a:off x="736681" y="7856661"/>
              <a:ext cx="548640" cy="914400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926" name="Straight Connector 925"/>
            <p:cNvCxnSpPr/>
            <p:nvPr/>
          </p:nvCxnSpPr>
          <p:spPr>
            <a:xfrm>
              <a:off x="839486" y="7856661"/>
              <a:ext cx="548640" cy="914400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927" name="Straight Connector 926"/>
            <p:cNvCxnSpPr/>
            <p:nvPr/>
          </p:nvCxnSpPr>
          <p:spPr>
            <a:xfrm>
              <a:off x="942291" y="7856661"/>
              <a:ext cx="457478" cy="762464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928" name="Straight Connector 927"/>
            <p:cNvCxnSpPr/>
            <p:nvPr/>
          </p:nvCxnSpPr>
          <p:spPr>
            <a:xfrm>
              <a:off x="1045096" y="7856661"/>
              <a:ext cx="353773" cy="589621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929" name="Straight Connector 928"/>
            <p:cNvCxnSpPr/>
            <p:nvPr/>
          </p:nvCxnSpPr>
          <p:spPr>
            <a:xfrm>
              <a:off x="1147901" y="7856661"/>
              <a:ext cx="247165" cy="411942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930" name="Straight Connector 929"/>
            <p:cNvCxnSpPr/>
            <p:nvPr/>
          </p:nvCxnSpPr>
          <p:spPr>
            <a:xfrm>
              <a:off x="1250706" y="7856661"/>
              <a:ext cx="149063" cy="248438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931" name="Straight Connector 930"/>
            <p:cNvCxnSpPr/>
            <p:nvPr/>
          </p:nvCxnSpPr>
          <p:spPr>
            <a:xfrm>
              <a:off x="1353511" y="7856661"/>
              <a:ext cx="46258" cy="77097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932" name="Group 931"/>
          <p:cNvGrpSpPr/>
          <p:nvPr/>
        </p:nvGrpSpPr>
        <p:grpSpPr>
          <a:xfrm>
            <a:off x="963649" y="6391743"/>
            <a:ext cx="1576153" cy="785749"/>
            <a:chOff x="803573" y="655857"/>
            <a:chExt cx="1538507" cy="795442"/>
          </a:xfrm>
        </p:grpSpPr>
        <p:cxnSp>
          <p:nvCxnSpPr>
            <p:cNvPr id="933" name="Straight Connector 932"/>
            <p:cNvCxnSpPr/>
            <p:nvPr/>
          </p:nvCxnSpPr>
          <p:spPr>
            <a:xfrm>
              <a:off x="2061401" y="655857"/>
              <a:ext cx="275438" cy="354565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934" name="Straight Connector 933"/>
            <p:cNvCxnSpPr/>
            <p:nvPr/>
          </p:nvCxnSpPr>
          <p:spPr>
            <a:xfrm>
              <a:off x="806044" y="1388697"/>
              <a:ext cx="48632" cy="62602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935" name="Straight Connector 934"/>
            <p:cNvCxnSpPr/>
            <p:nvPr/>
          </p:nvCxnSpPr>
          <p:spPr>
            <a:xfrm>
              <a:off x="813220" y="1250459"/>
              <a:ext cx="156020" cy="200840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936" name="Straight Connector 935"/>
            <p:cNvCxnSpPr/>
            <p:nvPr/>
          </p:nvCxnSpPr>
          <p:spPr>
            <a:xfrm>
              <a:off x="803573" y="1090562"/>
              <a:ext cx="280232" cy="360737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937" name="Straight Connector 936"/>
            <p:cNvCxnSpPr/>
            <p:nvPr/>
          </p:nvCxnSpPr>
          <p:spPr>
            <a:xfrm>
              <a:off x="806044" y="946267"/>
              <a:ext cx="392327" cy="505032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938" name="Straight Connector 937"/>
            <p:cNvCxnSpPr/>
            <p:nvPr/>
          </p:nvCxnSpPr>
          <p:spPr>
            <a:xfrm>
              <a:off x="806044" y="798790"/>
              <a:ext cx="506892" cy="652509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939" name="Straight Connector 938"/>
            <p:cNvCxnSpPr/>
            <p:nvPr/>
          </p:nvCxnSpPr>
          <p:spPr>
            <a:xfrm>
              <a:off x="816101" y="655857"/>
              <a:ext cx="611399" cy="787039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940" name="Straight Connector 939"/>
            <p:cNvCxnSpPr/>
            <p:nvPr/>
          </p:nvCxnSpPr>
          <p:spPr>
            <a:xfrm>
              <a:off x="1448978" y="655857"/>
              <a:ext cx="611399" cy="787039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941" name="Straight Connector 940"/>
            <p:cNvCxnSpPr/>
            <p:nvPr/>
          </p:nvCxnSpPr>
          <p:spPr>
            <a:xfrm>
              <a:off x="1832271" y="655857"/>
              <a:ext cx="509809" cy="656265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942" name="Straight Connector 941"/>
            <p:cNvCxnSpPr/>
            <p:nvPr/>
          </p:nvCxnSpPr>
          <p:spPr>
            <a:xfrm>
              <a:off x="1946836" y="655857"/>
              <a:ext cx="394241" cy="507496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943" name="Straight Connector 942"/>
            <p:cNvCxnSpPr/>
            <p:nvPr/>
          </p:nvCxnSpPr>
          <p:spPr>
            <a:xfrm>
              <a:off x="2175966" y="655857"/>
              <a:ext cx="166114" cy="213835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944" name="Straight Connector 943"/>
            <p:cNvCxnSpPr/>
            <p:nvPr/>
          </p:nvCxnSpPr>
          <p:spPr>
            <a:xfrm>
              <a:off x="2290531" y="655857"/>
              <a:ext cx="51549" cy="66359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945" name="Straight Connector 944"/>
            <p:cNvCxnSpPr/>
            <p:nvPr/>
          </p:nvCxnSpPr>
          <p:spPr>
            <a:xfrm>
              <a:off x="1053844" y="655857"/>
              <a:ext cx="611399" cy="787039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946" name="Straight Connector 945"/>
            <p:cNvCxnSpPr/>
            <p:nvPr/>
          </p:nvCxnSpPr>
          <p:spPr>
            <a:xfrm>
              <a:off x="1187646" y="655857"/>
              <a:ext cx="611399" cy="787039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947" name="Straight Connector 946"/>
            <p:cNvCxnSpPr/>
            <p:nvPr/>
          </p:nvCxnSpPr>
          <p:spPr>
            <a:xfrm>
              <a:off x="1321274" y="655857"/>
              <a:ext cx="611399" cy="787039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948" name="Straight Connector 947"/>
            <p:cNvCxnSpPr/>
            <p:nvPr/>
          </p:nvCxnSpPr>
          <p:spPr>
            <a:xfrm>
              <a:off x="933002" y="655857"/>
              <a:ext cx="611399" cy="787039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949" name="Straight Connector 948"/>
            <p:cNvCxnSpPr/>
            <p:nvPr/>
          </p:nvCxnSpPr>
          <p:spPr>
            <a:xfrm>
              <a:off x="1573154" y="655857"/>
              <a:ext cx="611399" cy="787039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950" name="Straight Connector 949"/>
            <p:cNvCxnSpPr/>
            <p:nvPr/>
          </p:nvCxnSpPr>
          <p:spPr>
            <a:xfrm>
              <a:off x="1687461" y="655857"/>
              <a:ext cx="611399" cy="787039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951" name="Group 950"/>
          <p:cNvGrpSpPr/>
          <p:nvPr/>
        </p:nvGrpSpPr>
        <p:grpSpPr>
          <a:xfrm>
            <a:off x="4280922" y="6394001"/>
            <a:ext cx="785070" cy="787300"/>
            <a:chOff x="725439" y="7856661"/>
            <a:chExt cx="674330" cy="914400"/>
          </a:xfrm>
        </p:grpSpPr>
        <p:cxnSp>
          <p:nvCxnSpPr>
            <p:cNvPr id="952" name="Straight Connector 951"/>
            <p:cNvCxnSpPr/>
            <p:nvPr/>
          </p:nvCxnSpPr>
          <p:spPr>
            <a:xfrm>
              <a:off x="727656" y="8698328"/>
              <a:ext cx="43640" cy="72733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953" name="Straight Connector 952"/>
            <p:cNvCxnSpPr/>
            <p:nvPr/>
          </p:nvCxnSpPr>
          <p:spPr>
            <a:xfrm>
              <a:off x="734096" y="8537720"/>
              <a:ext cx="140005" cy="233341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954" name="Straight Connector 953"/>
            <p:cNvCxnSpPr/>
            <p:nvPr/>
          </p:nvCxnSpPr>
          <p:spPr>
            <a:xfrm>
              <a:off x="725439" y="8351949"/>
              <a:ext cx="251467" cy="419112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955" name="Straight Connector 954"/>
            <p:cNvCxnSpPr/>
            <p:nvPr/>
          </p:nvCxnSpPr>
          <p:spPr>
            <a:xfrm>
              <a:off x="727656" y="8184303"/>
              <a:ext cx="352055" cy="586758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956" name="Straight Connector 955"/>
            <p:cNvCxnSpPr/>
            <p:nvPr/>
          </p:nvCxnSpPr>
          <p:spPr>
            <a:xfrm>
              <a:off x="727656" y="8012961"/>
              <a:ext cx="454860" cy="758100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957" name="Straight Connector 956"/>
            <p:cNvCxnSpPr/>
            <p:nvPr/>
          </p:nvCxnSpPr>
          <p:spPr>
            <a:xfrm>
              <a:off x="736681" y="7856661"/>
              <a:ext cx="548640" cy="914400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958" name="Straight Connector 957"/>
            <p:cNvCxnSpPr/>
            <p:nvPr/>
          </p:nvCxnSpPr>
          <p:spPr>
            <a:xfrm>
              <a:off x="839486" y="7856661"/>
              <a:ext cx="548640" cy="914400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959" name="Straight Connector 958"/>
            <p:cNvCxnSpPr/>
            <p:nvPr/>
          </p:nvCxnSpPr>
          <p:spPr>
            <a:xfrm>
              <a:off x="942291" y="7856661"/>
              <a:ext cx="457478" cy="762464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960" name="Straight Connector 959"/>
            <p:cNvCxnSpPr/>
            <p:nvPr/>
          </p:nvCxnSpPr>
          <p:spPr>
            <a:xfrm>
              <a:off x="1045096" y="7856661"/>
              <a:ext cx="353773" cy="589621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961" name="Straight Connector 960"/>
            <p:cNvCxnSpPr/>
            <p:nvPr/>
          </p:nvCxnSpPr>
          <p:spPr>
            <a:xfrm>
              <a:off x="1147901" y="7856661"/>
              <a:ext cx="247165" cy="411942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962" name="Straight Connector 961"/>
            <p:cNvCxnSpPr/>
            <p:nvPr/>
          </p:nvCxnSpPr>
          <p:spPr>
            <a:xfrm>
              <a:off x="1250706" y="7856661"/>
              <a:ext cx="149063" cy="248438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963" name="Straight Connector 962"/>
            <p:cNvCxnSpPr/>
            <p:nvPr/>
          </p:nvCxnSpPr>
          <p:spPr>
            <a:xfrm>
              <a:off x="1353511" y="7856661"/>
              <a:ext cx="46258" cy="77097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964" name="Group 963"/>
          <p:cNvGrpSpPr/>
          <p:nvPr/>
        </p:nvGrpSpPr>
        <p:grpSpPr>
          <a:xfrm>
            <a:off x="5923386" y="6394001"/>
            <a:ext cx="785070" cy="787300"/>
            <a:chOff x="725439" y="7856661"/>
            <a:chExt cx="674330" cy="914400"/>
          </a:xfrm>
        </p:grpSpPr>
        <p:cxnSp>
          <p:nvCxnSpPr>
            <p:cNvPr id="965" name="Straight Connector 964"/>
            <p:cNvCxnSpPr/>
            <p:nvPr/>
          </p:nvCxnSpPr>
          <p:spPr>
            <a:xfrm>
              <a:off x="727656" y="8698328"/>
              <a:ext cx="43640" cy="72733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966" name="Straight Connector 965"/>
            <p:cNvCxnSpPr/>
            <p:nvPr/>
          </p:nvCxnSpPr>
          <p:spPr>
            <a:xfrm>
              <a:off x="734096" y="8537720"/>
              <a:ext cx="140005" cy="233341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967" name="Straight Connector 966"/>
            <p:cNvCxnSpPr/>
            <p:nvPr/>
          </p:nvCxnSpPr>
          <p:spPr>
            <a:xfrm>
              <a:off x="725439" y="8351949"/>
              <a:ext cx="251467" cy="419112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968" name="Straight Connector 967"/>
            <p:cNvCxnSpPr/>
            <p:nvPr/>
          </p:nvCxnSpPr>
          <p:spPr>
            <a:xfrm>
              <a:off x="727656" y="8184303"/>
              <a:ext cx="352055" cy="586758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969" name="Straight Connector 968"/>
            <p:cNvCxnSpPr/>
            <p:nvPr/>
          </p:nvCxnSpPr>
          <p:spPr>
            <a:xfrm>
              <a:off x="727656" y="8012961"/>
              <a:ext cx="454860" cy="758100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970" name="Straight Connector 969"/>
            <p:cNvCxnSpPr/>
            <p:nvPr/>
          </p:nvCxnSpPr>
          <p:spPr>
            <a:xfrm>
              <a:off x="736681" y="7856661"/>
              <a:ext cx="548640" cy="914400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971" name="Straight Connector 970"/>
            <p:cNvCxnSpPr/>
            <p:nvPr/>
          </p:nvCxnSpPr>
          <p:spPr>
            <a:xfrm>
              <a:off x="839486" y="7856661"/>
              <a:ext cx="548640" cy="914400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972" name="Straight Connector 971"/>
            <p:cNvCxnSpPr/>
            <p:nvPr/>
          </p:nvCxnSpPr>
          <p:spPr>
            <a:xfrm>
              <a:off x="942291" y="7856661"/>
              <a:ext cx="457478" cy="762464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973" name="Straight Connector 972"/>
            <p:cNvCxnSpPr/>
            <p:nvPr/>
          </p:nvCxnSpPr>
          <p:spPr>
            <a:xfrm>
              <a:off x="1045096" y="7856661"/>
              <a:ext cx="353773" cy="589621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974" name="Straight Connector 973"/>
            <p:cNvCxnSpPr/>
            <p:nvPr/>
          </p:nvCxnSpPr>
          <p:spPr>
            <a:xfrm>
              <a:off x="1147901" y="7856661"/>
              <a:ext cx="247165" cy="411942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975" name="Straight Connector 974"/>
            <p:cNvCxnSpPr/>
            <p:nvPr/>
          </p:nvCxnSpPr>
          <p:spPr>
            <a:xfrm>
              <a:off x="1250706" y="7856661"/>
              <a:ext cx="149063" cy="248438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976" name="Straight Connector 975"/>
            <p:cNvCxnSpPr/>
            <p:nvPr/>
          </p:nvCxnSpPr>
          <p:spPr>
            <a:xfrm>
              <a:off x="1353511" y="7856661"/>
              <a:ext cx="46258" cy="77097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977" name="Group 976"/>
          <p:cNvGrpSpPr/>
          <p:nvPr/>
        </p:nvGrpSpPr>
        <p:grpSpPr>
          <a:xfrm>
            <a:off x="2618971" y="5436221"/>
            <a:ext cx="785070" cy="787300"/>
            <a:chOff x="725439" y="7856661"/>
            <a:chExt cx="674330" cy="914400"/>
          </a:xfrm>
        </p:grpSpPr>
        <p:cxnSp>
          <p:nvCxnSpPr>
            <p:cNvPr id="978" name="Straight Connector 977"/>
            <p:cNvCxnSpPr/>
            <p:nvPr/>
          </p:nvCxnSpPr>
          <p:spPr>
            <a:xfrm>
              <a:off x="727656" y="8698328"/>
              <a:ext cx="43640" cy="72733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979" name="Straight Connector 978"/>
            <p:cNvCxnSpPr/>
            <p:nvPr/>
          </p:nvCxnSpPr>
          <p:spPr>
            <a:xfrm>
              <a:off x="734096" y="8537720"/>
              <a:ext cx="140005" cy="233341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980" name="Straight Connector 979"/>
            <p:cNvCxnSpPr/>
            <p:nvPr/>
          </p:nvCxnSpPr>
          <p:spPr>
            <a:xfrm>
              <a:off x="725439" y="8351949"/>
              <a:ext cx="251467" cy="419112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981" name="Straight Connector 980"/>
            <p:cNvCxnSpPr/>
            <p:nvPr/>
          </p:nvCxnSpPr>
          <p:spPr>
            <a:xfrm>
              <a:off x="727656" y="8184303"/>
              <a:ext cx="352055" cy="586758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982" name="Straight Connector 981"/>
            <p:cNvCxnSpPr/>
            <p:nvPr/>
          </p:nvCxnSpPr>
          <p:spPr>
            <a:xfrm>
              <a:off x="727656" y="8012961"/>
              <a:ext cx="454860" cy="758100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983" name="Straight Connector 982"/>
            <p:cNvCxnSpPr/>
            <p:nvPr/>
          </p:nvCxnSpPr>
          <p:spPr>
            <a:xfrm>
              <a:off x="736681" y="7856661"/>
              <a:ext cx="548640" cy="914400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984" name="Straight Connector 983"/>
            <p:cNvCxnSpPr/>
            <p:nvPr/>
          </p:nvCxnSpPr>
          <p:spPr>
            <a:xfrm>
              <a:off x="839486" y="7856661"/>
              <a:ext cx="548640" cy="914400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985" name="Straight Connector 984"/>
            <p:cNvCxnSpPr/>
            <p:nvPr/>
          </p:nvCxnSpPr>
          <p:spPr>
            <a:xfrm>
              <a:off x="942291" y="7856661"/>
              <a:ext cx="457478" cy="762464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986" name="Straight Connector 985"/>
            <p:cNvCxnSpPr/>
            <p:nvPr/>
          </p:nvCxnSpPr>
          <p:spPr>
            <a:xfrm>
              <a:off x="1045096" y="7856661"/>
              <a:ext cx="353773" cy="589621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987" name="Straight Connector 986"/>
            <p:cNvCxnSpPr/>
            <p:nvPr/>
          </p:nvCxnSpPr>
          <p:spPr>
            <a:xfrm>
              <a:off x="1147901" y="7856661"/>
              <a:ext cx="247165" cy="411942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988" name="Straight Connector 987"/>
            <p:cNvCxnSpPr/>
            <p:nvPr/>
          </p:nvCxnSpPr>
          <p:spPr>
            <a:xfrm>
              <a:off x="1250706" y="7856661"/>
              <a:ext cx="149063" cy="248438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989" name="Straight Connector 988"/>
            <p:cNvCxnSpPr/>
            <p:nvPr/>
          </p:nvCxnSpPr>
          <p:spPr>
            <a:xfrm>
              <a:off x="1353511" y="7856661"/>
              <a:ext cx="46258" cy="77097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990" name="Group 989"/>
          <p:cNvGrpSpPr/>
          <p:nvPr/>
        </p:nvGrpSpPr>
        <p:grpSpPr>
          <a:xfrm>
            <a:off x="963649" y="5433963"/>
            <a:ext cx="1576153" cy="785749"/>
            <a:chOff x="803573" y="655857"/>
            <a:chExt cx="1538507" cy="795442"/>
          </a:xfrm>
        </p:grpSpPr>
        <p:cxnSp>
          <p:nvCxnSpPr>
            <p:cNvPr id="991" name="Straight Connector 990"/>
            <p:cNvCxnSpPr/>
            <p:nvPr/>
          </p:nvCxnSpPr>
          <p:spPr>
            <a:xfrm>
              <a:off x="2061401" y="655857"/>
              <a:ext cx="275438" cy="354565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992" name="Straight Connector 991"/>
            <p:cNvCxnSpPr/>
            <p:nvPr/>
          </p:nvCxnSpPr>
          <p:spPr>
            <a:xfrm>
              <a:off x="806044" y="1388697"/>
              <a:ext cx="48632" cy="62602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993" name="Straight Connector 992"/>
            <p:cNvCxnSpPr/>
            <p:nvPr/>
          </p:nvCxnSpPr>
          <p:spPr>
            <a:xfrm>
              <a:off x="813220" y="1250459"/>
              <a:ext cx="156020" cy="200840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994" name="Straight Connector 993"/>
            <p:cNvCxnSpPr/>
            <p:nvPr/>
          </p:nvCxnSpPr>
          <p:spPr>
            <a:xfrm>
              <a:off x="803573" y="1090562"/>
              <a:ext cx="280232" cy="360737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995" name="Straight Connector 994"/>
            <p:cNvCxnSpPr/>
            <p:nvPr/>
          </p:nvCxnSpPr>
          <p:spPr>
            <a:xfrm>
              <a:off x="806044" y="946267"/>
              <a:ext cx="392327" cy="505032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996" name="Straight Connector 995"/>
            <p:cNvCxnSpPr/>
            <p:nvPr/>
          </p:nvCxnSpPr>
          <p:spPr>
            <a:xfrm>
              <a:off x="806044" y="798790"/>
              <a:ext cx="506892" cy="652509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997" name="Straight Connector 996"/>
            <p:cNvCxnSpPr/>
            <p:nvPr/>
          </p:nvCxnSpPr>
          <p:spPr>
            <a:xfrm>
              <a:off x="816101" y="655857"/>
              <a:ext cx="611399" cy="787039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998" name="Straight Connector 997"/>
            <p:cNvCxnSpPr/>
            <p:nvPr/>
          </p:nvCxnSpPr>
          <p:spPr>
            <a:xfrm>
              <a:off x="1448978" y="655857"/>
              <a:ext cx="611399" cy="787039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999" name="Straight Connector 998"/>
            <p:cNvCxnSpPr/>
            <p:nvPr/>
          </p:nvCxnSpPr>
          <p:spPr>
            <a:xfrm>
              <a:off x="1832271" y="655857"/>
              <a:ext cx="509809" cy="656265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000" name="Straight Connector 999"/>
            <p:cNvCxnSpPr/>
            <p:nvPr/>
          </p:nvCxnSpPr>
          <p:spPr>
            <a:xfrm>
              <a:off x="1946836" y="655857"/>
              <a:ext cx="394241" cy="507496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001" name="Straight Connector 1000"/>
            <p:cNvCxnSpPr/>
            <p:nvPr/>
          </p:nvCxnSpPr>
          <p:spPr>
            <a:xfrm>
              <a:off x="2175966" y="655857"/>
              <a:ext cx="166114" cy="213835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002" name="Straight Connector 1001"/>
            <p:cNvCxnSpPr/>
            <p:nvPr/>
          </p:nvCxnSpPr>
          <p:spPr>
            <a:xfrm>
              <a:off x="2290531" y="655857"/>
              <a:ext cx="51549" cy="66359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003" name="Straight Connector 1002"/>
            <p:cNvCxnSpPr/>
            <p:nvPr/>
          </p:nvCxnSpPr>
          <p:spPr>
            <a:xfrm>
              <a:off x="1053844" y="655857"/>
              <a:ext cx="611399" cy="787039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004" name="Straight Connector 1003"/>
            <p:cNvCxnSpPr/>
            <p:nvPr/>
          </p:nvCxnSpPr>
          <p:spPr>
            <a:xfrm>
              <a:off x="1187646" y="655857"/>
              <a:ext cx="611399" cy="787039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005" name="Straight Connector 1004"/>
            <p:cNvCxnSpPr/>
            <p:nvPr/>
          </p:nvCxnSpPr>
          <p:spPr>
            <a:xfrm>
              <a:off x="1321274" y="655857"/>
              <a:ext cx="611399" cy="787039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006" name="Straight Connector 1005"/>
            <p:cNvCxnSpPr/>
            <p:nvPr/>
          </p:nvCxnSpPr>
          <p:spPr>
            <a:xfrm>
              <a:off x="933002" y="655857"/>
              <a:ext cx="611399" cy="787039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007" name="Straight Connector 1006"/>
            <p:cNvCxnSpPr/>
            <p:nvPr/>
          </p:nvCxnSpPr>
          <p:spPr>
            <a:xfrm>
              <a:off x="1573154" y="655857"/>
              <a:ext cx="611399" cy="787039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008" name="Straight Connector 1007"/>
            <p:cNvCxnSpPr/>
            <p:nvPr/>
          </p:nvCxnSpPr>
          <p:spPr>
            <a:xfrm>
              <a:off x="1687461" y="655857"/>
              <a:ext cx="611399" cy="787039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1009" name="Group 1008"/>
          <p:cNvGrpSpPr/>
          <p:nvPr/>
        </p:nvGrpSpPr>
        <p:grpSpPr>
          <a:xfrm>
            <a:off x="4280922" y="5436221"/>
            <a:ext cx="785070" cy="787300"/>
            <a:chOff x="725439" y="7856661"/>
            <a:chExt cx="674330" cy="914400"/>
          </a:xfrm>
        </p:grpSpPr>
        <p:cxnSp>
          <p:nvCxnSpPr>
            <p:cNvPr id="1010" name="Straight Connector 1009"/>
            <p:cNvCxnSpPr/>
            <p:nvPr/>
          </p:nvCxnSpPr>
          <p:spPr>
            <a:xfrm>
              <a:off x="727656" y="8698328"/>
              <a:ext cx="43640" cy="72733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011" name="Straight Connector 1010"/>
            <p:cNvCxnSpPr/>
            <p:nvPr/>
          </p:nvCxnSpPr>
          <p:spPr>
            <a:xfrm>
              <a:off x="734096" y="8537720"/>
              <a:ext cx="140005" cy="233341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012" name="Straight Connector 1011"/>
            <p:cNvCxnSpPr/>
            <p:nvPr/>
          </p:nvCxnSpPr>
          <p:spPr>
            <a:xfrm>
              <a:off x="725439" y="8351949"/>
              <a:ext cx="251467" cy="419112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013" name="Straight Connector 1012"/>
            <p:cNvCxnSpPr/>
            <p:nvPr/>
          </p:nvCxnSpPr>
          <p:spPr>
            <a:xfrm>
              <a:off x="727656" y="8184303"/>
              <a:ext cx="352055" cy="586758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014" name="Straight Connector 1013"/>
            <p:cNvCxnSpPr/>
            <p:nvPr/>
          </p:nvCxnSpPr>
          <p:spPr>
            <a:xfrm>
              <a:off x="727656" y="8012961"/>
              <a:ext cx="454860" cy="758100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015" name="Straight Connector 1014"/>
            <p:cNvCxnSpPr/>
            <p:nvPr/>
          </p:nvCxnSpPr>
          <p:spPr>
            <a:xfrm>
              <a:off x="736681" y="7856661"/>
              <a:ext cx="548640" cy="914400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016" name="Straight Connector 1015"/>
            <p:cNvCxnSpPr/>
            <p:nvPr/>
          </p:nvCxnSpPr>
          <p:spPr>
            <a:xfrm>
              <a:off x="839486" y="7856661"/>
              <a:ext cx="548640" cy="914400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017" name="Straight Connector 1016"/>
            <p:cNvCxnSpPr/>
            <p:nvPr/>
          </p:nvCxnSpPr>
          <p:spPr>
            <a:xfrm>
              <a:off x="942291" y="7856661"/>
              <a:ext cx="457478" cy="762464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018" name="Straight Connector 1017"/>
            <p:cNvCxnSpPr/>
            <p:nvPr/>
          </p:nvCxnSpPr>
          <p:spPr>
            <a:xfrm>
              <a:off x="1045096" y="7856661"/>
              <a:ext cx="353773" cy="589621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019" name="Straight Connector 1018"/>
            <p:cNvCxnSpPr/>
            <p:nvPr/>
          </p:nvCxnSpPr>
          <p:spPr>
            <a:xfrm>
              <a:off x="1147901" y="7856661"/>
              <a:ext cx="247165" cy="411942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020" name="Straight Connector 1019"/>
            <p:cNvCxnSpPr/>
            <p:nvPr/>
          </p:nvCxnSpPr>
          <p:spPr>
            <a:xfrm>
              <a:off x="1250706" y="7856661"/>
              <a:ext cx="149063" cy="248438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021" name="Straight Connector 1020"/>
            <p:cNvCxnSpPr/>
            <p:nvPr/>
          </p:nvCxnSpPr>
          <p:spPr>
            <a:xfrm>
              <a:off x="1353511" y="7856661"/>
              <a:ext cx="46258" cy="77097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1022" name="Group 1021"/>
          <p:cNvGrpSpPr/>
          <p:nvPr/>
        </p:nvGrpSpPr>
        <p:grpSpPr>
          <a:xfrm>
            <a:off x="5923386" y="5436221"/>
            <a:ext cx="785070" cy="787300"/>
            <a:chOff x="725439" y="7856661"/>
            <a:chExt cx="674330" cy="914400"/>
          </a:xfrm>
        </p:grpSpPr>
        <p:cxnSp>
          <p:nvCxnSpPr>
            <p:cNvPr id="1023" name="Straight Connector 1022"/>
            <p:cNvCxnSpPr/>
            <p:nvPr/>
          </p:nvCxnSpPr>
          <p:spPr>
            <a:xfrm>
              <a:off x="727656" y="8698328"/>
              <a:ext cx="43640" cy="72733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024" name="Straight Connector 1023"/>
            <p:cNvCxnSpPr/>
            <p:nvPr/>
          </p:nvCxnSpPr>
          <p:spPr>
            <a:xfrm>
              <a:off x="734096" y="8537720"/>
              <a:ext cx="140005" cy="233341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025" name="Straight Connector 1024"/>
            <p:cNvCxnSpPr/>
            <p:nvPr/>
          </p:nvCxnSpPr>
          <p:spPr>
            <a:xfrm>
              <a:off x="725439" y="8351949"/>
              <a:ext cx="251467" cy="419112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026" name="Straight Connector 1025"/>
            <p:cNvCxnSpPr/>
            <p:nvPr/>
          </p:nvCxnSpPr>
          <p:spPr>
            <a:xfrm>
              <a:off x="727656" y="8184303"/>
              <a:ext cx="352055" cy="586758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027" name="Straight Connector 1026"/>
            <p:cNvCxnSpPr/>
            <p:nvPr/>
          </p:nvCxnSpPr>
          <p:spPr>
            <a:xfrm>
              <a:off x="727656" y="8012961"/>
              <a:ext cx="454860" cy="758100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028" name="Straight Connector 1027"/>
            <p:cNvCxnSpPr/>
            <p:nvPr/>
          </p:nvCxnSpPr>
          <p:spPr>
            <a:xfrm>
              <a:off x="736681" y="7856661"/>
              <a:ext cx="548640" cy="914400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029" name="Straight Connector 1028"/>
            <p:cNvCxnSpPr/>
            <p:nvPr/>
          </p:nvCxnSpPr>
          <p:spPr>
            <a:xfrm>
              <a:off x="839486" y="7856661"/>
              <a:ext cx="548640" cy="914400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030" name="Straight Connector 1029"/>
            <p:cNvCxnSpPr/>
            <p:nvPr/>
          </p:nvCxnSpPr>
          <p:spPr>
            <a:xfrm>
              <a:off x="942291" y="7856661"/>
              <a:ext cx="457478" cy="762464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031" name="Straight Connector 1030"/>
            <p:cNvCxnSpPr/>
            <p:nvPr/>
          </p:nvCxnSpPr>
          <p:spPr>
            <a:xfrm>
              <a:off x="1045096" y="7856661"/>
              <a:ext cx="353773" cy="589621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032" name="Straight Connector 1031"/>
            <p:cNvCxnSpPr/>
            <p:nvPr/>
          </p:nvCxnSpPr>
          <p:spPr>
            <a:xfrm>
              <a:off x="1147901" y="7856661"/>
              <a:ext cx="247165" cy="411942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033" name="Straight Connector 1032"/>
            <p:cNvCxnSpPr/>
            <p:nvPr/>
          </p:nvCxnSpPr>
          <p:spPr>
            <a:xfrm>
              <a:off x="1250706" y="7856661"/>
              <a:ext cx="149063" cy="248438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034" name="Straight Connector 1033"/>
            <p:cNvCxnSpPr/>
            <p:nvPr/>
          </p:nvCxnSpPr>
          <p:spPr>
            <a:xfrm>
              <a:off x="1353511" y="7856661"/>
              <a:ext cx="46258" cy="77097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1035" name="Group 1034"/>
          <p:cNvGrpSpPr/>
          <p:nvPr/>
        </p:nvGrpSpPr>
        <p:grpSpPr>
          <a:xfrm>
            <a:off x="2618971" y="4478441"/>
            <a:ext cx="785070" cy="787300"/>
            <a:chOff x="725439" y="7856661"/>
            <a:chExt cx="674330" cy="914400"/>
          </a:xfrm>
        </p:grpSpPr>
        <p:cxnSp>
          <p:nvCxnSpPr>
            <p:cNvPr id="1036" name="Straight Connector 1035"/>
            <p:cNvCxnSpPr/>
            <p:nvPr/>
          </p:nvCxnSpPr>
          <p:spPr>
            <a:xfrm>
              <a:off x="727656" y="8698328"/>
              <a:ext cx="43640" cy="72733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037" name="Straight Connector 1036"/>
            <p:cNvCxnSpPr/>
            <p:nvPr/>
          </p:nvCxnSpPr>
          <p:spPr>
            <a:xfrm>
              <a:off x="734096" y="8537720"/>
              <a:ext cx="140005" cy="233341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038" name="Straight Connector 1037"/>
            <p:cNvCxnSpPr/>
            <p:nvPr/>
          </p:nvCxnSpPr>
          <p:spPr>
            <a:xfrm>
              <a:off x="725439" y="8351949"/>
              <a:ext cx="251467" cy="419112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039" name="Straight Connector 1038"/>
            <p:cNvCxnSpPr/>
            <p:nvPr/>
          </p:nvCxnSpPr>
          <p:spPr>
            <a:xfrm>
              <a:off x="727656" y="8184303"/>
              <a:ext cx="352055" cy="586758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040" name="Straight Connector 1039"/>
            <p:cNvCxnSpPr/>
            <p:nvPr/>
          </p:nvCxnSpPr>
          <p:spPr>
            <a:xfrm>
              <a:off x="727656" y="8012961"/>
              <a:ext cx="454860" cy="758100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041" name="Straight Connector 1040"/>
            <p:cNvCxnSpPr/>
            <p:nvPr/>
          </p:nvCxnSpPr>
          <p:spPr>
            <a:xfrm>
              <a:off x="736681" y="7856661"/>
              <a:ext cx="548640" cy="914400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042" name="Straight Connector 1041"/>
            <p:cNvCxnSpPr/>
            <p:nvPr/>
          </p:nvCxnSpPr>
          <p:spPr>
            <a:xfrm>
              <a:off x="839486" y="7856661"/>
              <a:ext cx="548640" cy="914400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043" name="Straight Connector 1042"/>
            <p:cNvCxnSpPr/>
            <p:nvPr/>
          </p:nvCxnSpPr>
          <p:spPr>
            <a:xfrm>
              <a:off x="942291" y="7856661"/>
              <a:ext cx="457478" cy="762464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044" name="Straight Connector 1043"/>
            <p:cNvCxnSpPr/>
            <p:nvPr/>
          </p:nvCxnSpPr>
          <p:spPr>
            <a:xfrm>
              <a:off x="1045096" y="7856661"/>
              <a:ext cx="353773" cy="589621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045" name="Straight Connector 1044"/>
            <p:cNvCxnSpPr/>
            <p:nvPr/>
          </p:nvCxnSpPr>
          <p:spPr>
            <a:xfrm>
              <a:off x="1147901" y="7856661"/>
              <a:ext cx="247165" cy="411942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046" name="Straight Connector 1045"/>
            <p:cNvCxnSpPr/>
            <p:nvPr/>
          </p:nvCxnSpPr>
          <p:spPr>
            <a:xfrm>
              <a:off x="1250706" y="7856661"/>
              <a:ext cx="149063" cy="248438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047" name="Straight Connector 1046"/>
            <p:cNvCxnSpPr/>
            <p:nvPr/>
          </p:nvCxnSpPr>
          <p:spPr>
            <a:xfrm>
              <a:off x="1353511" y="7856661"/>
              <a:ext cx="46258" cy="77097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1048" name="Group 1047"/>
          <p:cNvGrpSpPr/>
          <p:nvPr/>
        </p:nvGrpSpPr>
        <p:grpSpPr>
          <a:xfrm>
            <a:off x="963649" y="4476183"/>
            <a:ext cx="1576153" cy="785749"/>
            <a:chOff x="803573" y="655857"/>
            <a:chExt cx="1538507" cy="795442"/>
          </a:xfrm>
        </p:grpSpPr>
        <p:cxnSp>
          <p:nvCxnSpPr>
            <p:cNvPr id="1049" name="Straight Connector 1048"/>
            <p:cNvCxnSpPr/>
            <p:nvPr/>
          </p:nvCxnSpPr>
          <p:spPr>
            <a:xfrm>
              <a:off x="2061401" y="655857"/>
              <a:ext cx="275438" cy="354565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050" name="Straight Connector 1049"/>
            <p:cNvCxnSpPr/>
            <p:nvPr/>
          </p:nvCxnSpPr>
          <p:spPr>
            <a:xfrm>
              <a:off x="806044" y="1388697"/>
              <a:ext cx="48632" cy="62602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051" name="Straight Connector 1050"/>
            <p:cNvCxnSpPr/>
            <p:nvPr/>
          </p:nvCxnSpPr>
          <p:spPr>
            <a:xfrm>
              <a:off x="813220" y="1250459"/>
              <a:ext cx="156020" cy="200840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052" name="Straight Connector 1051"/>
            <p:cNvCxnSpPr/>
            <p:nvPr/>
          </p:nvCxnSpPr>
          <p:spPr>
            <a:xfrm>
              <a:off x="803573" y="1090562"/>
              <a:ext cx="280232" cy="360737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053" name="Straight Connector 1052"/>
            <p:cNvCxnSpPr/>
            <p:nvPr/>
          </p:nvCxnSpPr>
          <p:spPr>
            <a:xfrm>
              <a:off x="806044" y="946267"/>
              <a:ext cx="392327" cy="505032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054" name="Straight Connector 1053"/>
            <p:cNvCxnSpPr/>
            <p:nvPr/>
          </p:nvCxnSpPr>
          <p:spPr>
            <a:xfrm>
              <a:off x="806044" y="798790"/>
              <a:ext cx="506892" cy="652509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055" name="Straight Connector 1054"/>
            <p:cNvCxnSpPr/>
            <p:nvPr/>
          </p:nvCxnSpPr>
          <p:spPr>
            <a:xfrm>
              <a:off x="816101" y="655857"/>
              <a:ext cx="611399" cy="787039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056" name="Straight Connector 1055"/>
            <p:cNvCxnSpPr/>
            <p:nvPr/>
          </p:nvCxnSpPr>
          <p:spPr>
            <a:xfrm>
              <a:off x="1448978" y="655857"/>
              <a:ext cx="611399" cy="787039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057" name="Straight Connector 1056"/>
            <p:cNvCxnSpPr/>
            <p:nvPr/>
          </p:nvCxnSpPr>
          <p:spPr>
            <a:xfrm>
              <a:off x="1832271" y="655857"/>
              <a:ext cx="509809" cy="656265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058" name="Straight Connector 1057"/>
            <p:cNvCxnSpPr/>
            <p:nvPr/>
          </p:nvCxnSpPr>
          <p:spPr>
            <a:xfrm>
              <a:off x="1946836" y="655857"/>
              <a:ext cx="394241" cy="507496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059" name="Straight Connector 1058"/>
            <p:cNvCxnSpPr/>
            <p:nvPr/>
          </p:nvCxnSpPr>
          <p:spPr>
            <a:xfrm>
              <a:off x="2175966" y="655857"/>
              <a:ext cx="166114" cy="213835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060" name="Straight Connector 1059"/>
            <p:cNvCxnSpPr/>
            <p:nvPr/>
          </p:nvCxnSpPr>
          <p:spPr>
            <a:xfrm>
              <a:off x="2290531" y="655857"/>
              <a:ext cx="51549" cy="66359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061" name="Straight Connector 1060"/>
            <p:cNvCxnSpPr/>
            <p:nvPr/>
          </p:nvCxnSpPr>
          <p:spPr>
            <a:xfrm>
              <a:off x="1053844" y="655857"/>
              <a:ext cx="611399" cy="787039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062" name="Straight Connector 1061"/>
            <p:cNvCxnSpPr/>
            <p:nvPr/>
          </p:nvCxnSpPr>
          <p:spPr>
            <a:xfrm>
              <a:off x="1187646" y="655857"/>
              <a:ext cx="611399" cy="787039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063" name="Straight Connector 1062"/>
            <p:cNvCxnSpPr/>
            <p:nvPr/>
          </p:nvCxnSpPr>
          <p:spPr>
            <a:xfrm>
              <a:off x="1321274" y="655857"/>
              <a:ext cx="611399" cy="787039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064" name="Straight Connector 1063"/>
            <p:cNvCxnSpPr/>
            <p:nvPr/>
          </p:nvCxnSpPr>
          <p:spPr>
            <a:xfrm>
              <a:off x="933002" y="655857"/>
              <a:ext cx="611399" cy="787039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065" name="Straight Connector 1064"/>
            <p:cNvCxnSpPr/>
            <p:nvPr/>
          </p:nvCxnSpPr>
          <p:spPr>
            <a:xfrm>
              <a:off x="1573154" y="655857"/>
              <a:ext cx="611399" cy="787039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066" name="Straight Connector 1065"/>
            <p:cNvCxnSpPr/>
            <p:nvPr/>
          </p:nvCxnSpPr>
          <p:spPr>
            <a:xfrm>
              <a:off x="1687461" y="655857"/>
              <a:ext cx="611399" cy="787039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1067" name="Group 1066"/>
          <p:cNvGrpSpPr/>
          <p:nvPr/>
        </p:nvGrpSpPr>
        <p:grpSpPr>
          <a:xfrm>
            <a:off x="4280922" y="4478441"/>
            <a:ext cx="785070" cy="787300"/>
            <a:chOff x="725439" y="7856661"/>
            <a:chExt cx="674330" cy="914400"/>
          </a:xfrm>
        </p:grpSpPr>
        <p:cxnSp>
          <p:nvCxnSpPr>
            <p:cNvPr id="1068" name="Straight Connector 1067"/>
            <p:cNvCxnSpPr/>
            <p:nvPr/>
          </p:nvCxnSpPr>
          <p:spPr>
            <a:xfrm>
              <a:off x="727656" y="8698328"/>
              <a:ext cx="43640" cy="72733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069" name="Straight Connector 1068"/>
            <p:cNvCxnSpPr/>
            <p:nvPr/>
          </p:nvCxnSpPr>
          <p:spPr>
            <a:xfrm>
              <a:off x="734096" y="8537720"/>
              <a:ext cx="140005" cy="233341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070" name="Straight Connector 1069"/>
            <p:cNvCxnSpPr/>
            <p:nvPr/>
          </p:nvCxnSpPr>
          <p:spPr>
            <a:xfrm>
              <a:off x="725439" y="8351949"/>
              <a:ext cx="251467" cy="419112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071" name="Straight Connector 1070"/>
            <p:cNvCxnSpPr/>
            <p:nvPr/>
          </p:nvCxnSpPr>
          <p:spPr>
            <a:xfrm>
              <a:off x="727656" y="8184303"/>
              <a:ext cx="352055" cy="586758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072" name="Straight Connector 1071"/>
            <p:cNvCxnSpPr/>
            <p:nvPr/>
          </p:nvCxnSpPr>
          <p:spPr>
            <a:xfrm>
              <a:off x="727656" y="8012961"/>
              <a:ext cx="454860" cy="758100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073" name="Straight Connector 1072"/>
            <p:cNvCxnSpPr/>
            <p:nvPr/>
          </p:nvCxnSpPr>
          <p:spPr>
            <a:xfrm>
              <a:off x="736681" y="7856661"/>
              <a:ext cx="548640" cy="914400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074" name="Straight Connector 1073"/>
            <p:cNvCxnSpPr/>
            <p:nvPr/>
          </p:nvCxnSpPr>
          <p:spPr>
            <a:xfrm>
              <a:off x="839486" y="7856661"/>
              <a:ext cx="548640" cy="914400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075" name="Straight Connector 1074"/>
            <p:cNvCxnSpPr/>
            <p:nvPr/>
          </p:nvCxnSpPr>
          <p:spPr>
            <a:xfrm>
              <a:off x="942291" y="7856661"/>
              <a:ext cx="457478" cy="762464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076" name="Straight Connector 1075"/>
            <p:cNvCxnSpPr/>
            <p:nvPr/>
          </p:nvCxnSpPr>
          <p:spPr>
            <a:xfrm>
              <a:off x="1045096" y="7856661"/>
              <a:ext cx="353773" cy="589621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077" name="Straight Connector 1076"/>
            <p:cNvCxnSpPr/>
            <p:nvPr/>
          </p:nvCxnSpPr>
          <p:spPr>
            <a:xfrm>
              <a:off x="1147901" y="7856661"/>
              <a:ext cx="247165" cy="411942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078" name="Straight Connector 1077"/>
            <p:cNvCxnSpPr/>
            <p:nvPr/>
          </p:nvCxnSpPr>
          <p:spPr>
            <a:xfrm>
              <a:off x="1250706" y="7856661"/>
              <a:ext cx="149063" cy="248438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079" name="Straight Connector 1078"/>
            <p:cNvCxnSpPr/>
            <p:nvPr/>
          </p:nvCxnSpPr>
          <p:spPr>
            <a:xfrm>
              <a:off x="1353511" y="7856661"/>
              <a:ext cx="46258" cy="77097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1080" name="Group 1079"/>
          <p:cNvGrpSpPr/>
          <p:nvPr/>
        </p:nvGrpSpPr>
        <p:grpSpPr>
          <a:xfrm>
            <a:off x="5923386" y="4478441"/>
            <a:ext cx="785070" cy="787300"/>
            <a:chOff x="725439" y="7856661"/>
            <a:chExt cx="674330" cy="914400"/>
          </a:xfrm>
        </p:grpSpPr>
        <p:cxnSp>
          <p:nvCxnSpPr>
            <p:cNvPr id="1081" name="Straight Connector 1080"/>
            <p:cNvCxnSpPr/>
            <p:nvPr/>
          </p:nvCxnSpPr>
          <p:spPr>
            <a:xfrm>
              <a:off x="727656" y="8698328"/>
              <a:ext cx="43640" cy="72733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082" name="Straight Connector 1081"/>
            <p:cNvCxnSpPr/>
            <p:nvPr/>
          </p:nvCxnSpPr>
          <p:spPr>
            <a:xfrm>
              <a:off x="734096" y="8537720"/>
              <a:ext cx="140005" cy="233341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083" name="Straight Connector 1082"/>
            <p:cNvCxnSpPr/>
            <p:nvPr/>
          </p:nvCxnSpPr>
          <p:spPr>
            <a:xfrm>
              <a:off x="725439" y="8351949"/>
              <a:ext cx="251467" cy="419112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084" name="Straight Connector 1083"/>
            <p:cNvCxnSpPr/>
            <p:nvPr/>
          </p:nvCxnSpPr>
          <p:spPr>
            <a:xfrm>
              <a:off x="727656" y="8184303"/>
              <a:ext cx="352055" cy="586758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085" name="Straight Connector 1084"/>
            <p:cNvCxnSpPr/>
            <p:nvPr/>
          </p:nvCxnSpPr>
          <p:spPr>
            <a:xfrm>
              <a:off x="727656" y="8012961"/>
              <a:ext cx="454860" cy="758100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086" name="Straight Connector 1085"/>
            <p:cNvCxnSpPr/>
            <p:nvPr/>
          </p:nvCxnSpPr>
          <p:spPr>
            <a:xfrm>
              <a:off x="736681" y="7856661"/>
              <a:ext cx="548640" cy="914400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087" name="Straight Connector 1086"/>
            <p:cNvCxnSpPr/>
            <p:nvPr/>
          </p:nvCxnSpPr>
          <p:spPr>
            <a:xfrm>
              <a:off x="839486" y="7856661"/>
              <a:ext cx="548640" cy="914400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088" name="Straight Connector 1087"/>
            <p:cNvCxnSpPr/>
            <p:nvPr/>
          </p:nvCxnSpPr>
          <p:spPr>
            <a:xfrm>
              <a:off x="942291" y="7856661"/>
              <a:ext cx="457478" cy="762464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089" name="Straight Connector 1088"/>
            <p:cNvCxnSpPr/>
            <p:nvPr/>
          </p:nvCxnSpPr>
          <p:spPr>
            <a:xfrm>
              <a:off x="1045096" y="7856661"/>
              <a:ext cx="353773" cy="589621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090" name="Straight Connector 1089"/>
            <p:cNvCxnSpPr/>
            <p:nvPr/>
          </p:nvCxnSpPr>
          <p:spPr>
            <a:xfrm>
              <a:off x="1147901" y="7856661"/>
              <a:ext cx="247165" cy="411942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091" name="Straight Connector 1090"/>
            <p:cNvCxnSpPr/>
            <p:nvPr/>
          </p:nvCxnSpPr>
          <p:spPr>
            <a:xfrm>
              <a:off x="1250706" y="7856661"/>
              <a:ext cx="149063" cy="248438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092" name="Straight Connector 1091"/>
            <p:cNvCxnSpPr/>
            <p:nvPr/>
          </p:nvCxnSpPr>
          <p:spPr>
            <a:xfrm>
              <a:off x="1353511" y="7856661"/>
              <a:ext cx="46258" cy="77097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1093" name="Group 1092"/>
          <p:cNvGrpSpPr/>
          <p:nvPr/>
        </p:nvGrpSpPr>
        <p:grpSpPr>
          <a:xfrm>
            <a:off x="2618971" y="3517417"/>
            <a:ext cx="785070" cy="787300"/>
            <a:chOff x="725439" y="7856661"/>
            <a:chExt cx="674330" cy="914400"/>
          </a:xfrm>
        </p:grpSpPr>
        <p:cxnSp>
          <p:nvCxnSpPr>
            <p:cNvPr id="1094" name="Straight Connector 1093"/>
            <p:cNvCxnSpPr/>
            <p:nvPr/>
          </p:nvCxnSpPr>
          <p:spPr>
            <a:xfrm>
              <a:off x="727656" y="8698328"/>
              <a:ext cx="43640" cy="72733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095" name="Straight Connector 1094"/>
            <p:cNvCxnSpPr/>
            <p:nvPr/>
          </p:nvCxnSpPr>
          <p:spPr>
            <a:xfrm>
              <a:off x="734096" y="8537720"/>
              <a:ext cx="140005" cy="233341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096" name="Straight Connector 1095"/>
            <p:cNvCxnSpPr/>
            <p:nvPr/>
          </p:nvCxnSpPr>
          <p:spPr>
            <a:xfrm>
              <a:off x="725439" y="8351949"/>
              <a:ext cx="251467" cy="419112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097" name="Straight Connector 1096"/>
            <p:cNvCxnSpPr/>
            <p:nvPr/>
          </p:nvCxnSpPr>
          <p:spPr>
            <a:xfrm>
              <a:off x="727656" y="8184303"/>
              <a:ext cx="352055" cy="586758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098" name="Straight Connector 1097"/>
            <p:cNvCxnSpPr/>
            <p:nvPr/>
          </p:nvCxnSpPr>
          <p:spPr>
            <a:xfrm>
              <a:off x="727656" y="8012961"/>
              <a:ext cx="454860" cy="758100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099" name="Straight Connector 1098"/>
            <p:cNvCxnSpPr/>
            <p:nvPr/>
          </p:nvCxnSpPr>
          <p:spPr>
            <a:xfrm>
              <a:off x="736681" y="7856661"/>
              <a:ext cx="548640" cy="914400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100" name="Straight Connector 1099"/>
            <p:cNvCxnSpPr/>
            <p:nvPr/>
          </p:nvCxnSpPr>
          <p:spPr>
            <a:xfrm>
              <a:off x="839486" y="7856661"/>
              <a:ext cx="548640" cy="914400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101" name="Straight Connector 1100"/>
            <p:cNvCxnSpPr/>
            <p:nvPr/>
          </p:nvCxnSpPr>
          <p:spPr>
            <a:xfrm>
              <a:off x="942291" y="7856661"/>
              <a:ext cx="457478" cy="762464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102" name="Straight Connector 1101"/>
            <p:cNvCxnSpPr/>
            <p:nvPr/>
          </p:nvCxnSpPr>
          <p:spPr>
            <a:xfrm>
              <a:off x="1045096" y="7856661"/>
              <a:ext cx="353773" cy="589621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103" name="Straight Connector 1102"/>
            <p:cNvCxnSpPr/>
            <p:nvPr/>
          </p:nvCxnSpPr>
          <p:spPr>
            <a:xfrm>
              <a:off x="1147901" y="7856661"/>
              <a:ext cx="247165" cy="411942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104" name="Straight Connector 1103"/>
            <p:cNvCxnSpPr/>
            <p:nvPr/>
          </p:nvCxnSpPr>
          <p:spPr>
            <a:xfrm>
              <a:off x="1250706" y="7856661"/>
              <a:ext cx="149063" cy="248438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105" name="Straight Connector 1104"/>
            <p:cNvCxnSpPr/>
            <p:nvPr/>
          </p:nvCxnSpPr>
          <p:spPr>
            <a:xfrm>
              <a:off x="1353511" y="7856661"/>
              <a:ext cx="46258" cy="77097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1106" name="Group 1105"/>
          <p:cNvGrpSpPr/>
          <p:nvPr/>
        </p:nvGrpSpPr>
        <p:grpSpPr>
          <a:xfrm>
            <a:off x="963649" y="3515159"/>
            <a:ext cx="1576153" cy="785749"/>
            <a:chOff x="803573" y="655857"/>
            <a:chExt cx="1538507" cy="795442"/>
          </a:xfrm>
        </p:grpSpPr>
        <p:cxnSp>
          <p:nvCxnSpPr>
            <p:cNvPr id="1107" name="Straight Connector 1106"/>
            <p:cNvCxnSpPr/>
            <p:nvPr/>
          </p:nvCxnSpPr>
          <p:spPr>
            <a:xfrm>
              <a:off x="2061401" y="655857"/>
              <a:ext cx="275438" cy="354565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108" name="Straight Connector 1107"/>
            <p:cNvCxnSpPr/>
            <p:nvPr/>
          </p:nvCxnSpPr>
          <p:spPr>
            <a:xfrm>
              <a:off x="806044" y="1388697"/>
              <a:ext cx="48632" cy="62602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109" name="Straight Connector 1108"/>
            <p:cNvCxnSpPr/>
            <p:nvPr/>
          </p:nvCxnSpPr>
          <p:spPr>
            <a:xfrm>
              <a:off x="813220" y="1250459"/>
              <a:ext cx="156020" cy="200840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110" name="Straight Connector 1109"/>
            <p:cNvCxnSpPr/>
            <p:nvPr/>
          </p:nvCxnSpPr>
          <p:spPr>
            <a:xfrm>
              <a:off x="803573" y="1090562"/>
              <a:ext cx="280232" cy="360737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111" name="Straight Connector 1110"/>
            <p:cNvCxnSpPr/>
            <p:nvPr/>
          </p:nvCxnSpPr>
          <p:spPr>
            <a:xfrm>
              <a:off x="806044" y="946267"/>
              <a:ext cx="392327" cy="505032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112" name="Straight Connector 1111"/>
            <p:cNvCxnSpPr/>
            <p:nvPr/>
          </p:nvCxnSpPr>
          <p:spPr>
            <a:xfrm>
              <a:off x="806044" y="798790"/>
              <a:ext cx="506892" cy="652509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113" name="Straight Connector 1112"/>
            <p:cNvCxnSpPr/>
            <p:nvPr/>
          </p:nvCxnSpPr>
          <p:spPr>
            <a:xfrm>
              <a:off x="816101" y="655857"/>
              <a:ext cx="611399" cy="787039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114" name="Straight Connector 1113"/>
            <p:cNvCxnSpPr/>
            <p:nvPr/>
          </p:nvCxnSpPr>
          <p:spPr>
            <a:xfrm>
              <a:off x="1448978" y="655857"/>
              <a:ext cx="611399" cy="787039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115" name="Straight Connector 1114"/>
            <p:cNvCxnSpPr/>
            <p:nvPr/>
          </p:nvCxnSpPr>
          <p:spPr>
            <a:xfrm>
              <a:off x="1832271" y="655857"/>
              <a:ext cx="509809" cy="656265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116" name="Straight Connector 1115"/>
            <p:cNvCxnSpPr/>
            <p:nvPr/>
          </p:nvCxnSpPr>
          <p:spPr>
            <a:xfrm>
              <a:off x="1946836" y="655857"/>
              <a:ext cx="394241" cy="507496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117" name="Straight Connector 1116"/>
            <p:cNvCxnSpPr/>
            <p:nvPr/>
          </p:nvCxnSpPr>
          <p:spPr>
            <a:xfrm>
              <a:off x="2175966" y="655857"/>
              <a:ext cx="166114" cy="213835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118" name="Straight Connector 1117"/>
            <p:cNvCxnSpPr/>
            <p:nvPr/>
          </p:nvCxnSpPr>
          <p:spPr>
            <a:xfrm>
              <a:off x="2290531" y="655857"/>
              <a:ext cx="51549" cy="66359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119" name="Straight Connector 1118"/>
            <p:cNvCxnSpPr/>
            <p:nvPr/>
          </p:nvCxnSpPr>
          <p:spPr>
            <a:xfrm>
              <a:off x="1053844" y="655857"/>
              <a:ext cx="611399" cy="787039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120" name="Straight Connector 1119"/>
            <p:cNvCxnSpPr/>
            <p:nvPr/>
          </p:nvCxnSpPr>
          <p:spPr>
            <a:xfrm>
              <a:off x="1187646" y="655857"/>
              <a:ext cx="611399" cy="787039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121" name="Straight Connector 1120"/>
            <p:cNvCxnSpPr/>
            <p:nvPr/>
          </p:nvCxnSpPr>
          <p:spPr>
            <a:xfrm>
              <a:off x="1321274" y="655857"/>
              <a:ext cx="611399" cy="787039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122" name="Straight Connector 1121"/>
            <p:cNvCxnSpPr/>
            <p:nvPr/>
          </p:nvCxnSpPr>
          <p:spPr>
            <a:xfrm>
              <a:off x="933002" y="655857"/>
              <a:ext cx="611399" cy="787039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123" name="Straight Connector 1122"/>
            <p:cNvCxnSpPr/>
            <p:nvPr/>
          </p:nvCxnSpPr>
          <p:spPr>
            <a:xfrm>
              <a:off x="1573154" y="655857"/>
              <a:ext cx="611399" cy="787039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124" name="Straight Connector 1123"/>
            <p:cNvCxnSpPr/>
            <p:nvPr/>
          </p:nvCxnSpPr>
          <p:spPr>
            <a:xfrm>
              <a:off x="1687461" y="655857"/>
              <a:ext cx="611399" cy="787039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1125" name="Group 1124"/>
          <p:cNvGrpSpPr/>
          <p:nvPr/>
        </p:nvGrpSpPr>
        <p:grpSpPr>
          <a:xfrm>
            <a:off x="4280922" y="3517417"/>
            <a:ext cx="785070" cy="787300"/>
            <a:chOff x="725439" y="7856661"/>
            <a:chExt cx="674330" cy="914400"/>
          </a:xfrm>
        </p:grpSpPr>
        <p:cxnSp>
          <p:nvCxnSpPr>
            <p:cNvPr id="1126" name="Straight Connector 1125"/>
            <p:cNvCxnSpPr/>
            <p:nvPr/>
          </p:nvCxnSpPr>
          <p:spPr>
            <a:xfrm>
              <a:off x="727656" y="8698328"/>
              <a:ext cx="43640" cy="72733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127" name="Straight Connector 1126"/>
            <p:cNvCxnSpPr/>
            <p:nvPr/>
          </p:nvCxnSpPr>
          <p:spPr>
            <a:xfrm>
              <a:off x="734096" y="8537720"/>
              <a:ext cx="140005" cy="233341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128" name="Straight Connector 1127"/>
            <p:cNvCxnSpPr/>
            <p:nvPr/>
          </p:nvCxnSpPr>
          <p:spPr>
            <a:xfrm>
              <a:off x="725439" y="8351949"/>
              <a:ext cx="251467" cy="419112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129" name="Straight Connector 1128"/>
            <p:cNvCxnSpPr/>
            <p:nvPr/>
          </p:nvCxnSpPr>
          <p:spPr>
            <a:xfrm>
              <a:off x="727656" y="8184303"/>
              <a:ext cx="352055" cy="586758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130" name="Straight Connector 1129"/>
            <p:cNvCxnSpPr/>
            <p:nvPr/>
          </p:nvCxnSpPr>
          <p:spPr>
            <a:xfrm>
              <a:off x="727656" y="8012961"/>
              <a:ext cx="454860" cy="758100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131" name="Straight Connector 1130"/>
            <p:cNvCxnSpPr/>
            <p:nvPr/>
          </p:nvCxnSpPr>
          <p:spPr>
            <a:xfrm>
              <a:off x="736681" y="7856661"/>
              <a:ext cx="548640" cy="914400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132" name="Straight Connector 1131"/>
            <p:cNvCxnSpPr/>
            <p:nvPr/>
          </p:nvCxnSpPr>
          <p:spPr>
            <a:xfrm>
              <a:off x="839486" y="7856661"/>
              <a:ext cx="548640" cy="914400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133" name="Straight Connector 1132"/>
            <p:cNvCxnSpPr/>
            <p:nvPr/>
          </p:nvCxnSpPr>
          <p:spPr>
            <a:xfrm>
              <a:off x="942291" y="7856661"/>
              <a:ext cx="457478" cy="762464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134" name="Straight Connector 1133"/>
            <p:cNvCxnSpPr/>
            <p:nvPr/>
          </p:nvCxnSpPr>
          <p:spPr>
            <a:xfrm>
              <a:off x="1045096" y="7856661"/>
              <a:ext cx="353773" cy="589621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135" name="Straight Connector 1134"/>
            <p:cNvCxnSpPr/>
            <p:nvPr/>
          </p:nvCxnSpPr>
          <p:spPr>
            <a:xfrm>
              <a:off x="1147901" y="7856661"/>
              <a:ext cx="247165" cy="411942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136" name="Straight Connector 1135"/>
            <p:cNvCxnSpPr/>
            <p:nvPr/>
          </p:nvCxnSpPr>
          <p:spPr>
            <a:xfrm>
              <a:off x="1250706" y="7856661"/>
              <a:ext cx="149063" cy="248438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137" name="Straight Connector 1136"/>
            <p:cNvCxnSpPr/>
            <p:nvPr/>
          </p:nvCxnSpPr>
          <p:spPr>
            <a:xfrm>
              <a:off x="1353511" y="7856661"/>
              <a:ext cx="46258" cy="77097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1138" name="Group 1137"/>
          <p:cNvGrpSpPr/>
          <p:nvPr/>
        </p:nvGrpSpPr>
        <p:grpSpPr>
          <a:xfrm>
            <a:off x="5923386" y="3517417"/>
            <a:ext cx="785070" cy="787300"/>
            <a:chOff x="725439" y="7856661"/>
            <a:chExt cx="674330" cy="914400"/>
          </a:xfrm>
        </p:grpSpPr>
        <p:cxnSp>
          <p:nvCxnSpPr>
            <p:cNvPr id="1139" name="Straight Connector 1138"/>
            <p:cNvCxnSpPr/>
            <p:nvPr/>
          </p:nvCxnSpPr>
          <p:spPr>
            <a:xfrm>
              <a:off x="727656" y="8698328"/>
              <a:ext cx="43640" cy="72733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140" name="Straight Connector 1139"/>
            <p:cNvCxnSpPr/>
            <p:nvPr/>
          </p:nvCxnSpPr>
          <p:spPr>
            <a:xfrm>
              <a:off x="734096" y="8537720"/>
              <a:ext cx="140005" cy="233341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141" name="Straight Connector 1140"/>
            <p:cNvCxnSpPr/>
            <p:nvPr/>
          </p:nvCxnSpPr>
          <p:spPr>
            <a:xfrm>
              <a:off x="725439" y="8351949"/>
              <a:ext cx="251467" cy="419112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142" name="Straight Connector 1141"/>
            <p:cNvCxnSpPr/>
            <p:nvPr/>
          </p:nvCxnSpPr>
          <p:spPr>
            <a:xfrm>
              <a:off x="727656" y="8184303"/>
              <a:ext cx="352055" cy="586758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143" name="Straight Connector 1142"/>
            <p:cNvCxnSpPr/>
            <p:nvPr/>
          </p:nvCxnSpPr>
          <p:spPr>
            <a:xfrm>
              <a:off x="727656" y="8012961"/>
              <a:ext cx="454860" cy="758100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144" name="Straight Connector 1143"/>
            <p:cNvCxnSpPr/>
            <p:nvPr/>
          </p:nvCxnSpPr>
          <p:spPr>
            <a:xfrm>
              <a:off x="736681" y="7856661"/>
              <a:ext cx="548640" cy="914400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145" name="Straight Connector 1144"/>
            <p:cNvCxnSpPr/>
            <p:nvPr/>
          </p:nvCxnSpPr>
          <p:spPr>
            <a:xfrm>
              <a:off x="839486" y="7856661"/>
              <a:ext cx="548640" cy="914400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146" name="Straight Connector 1145"/>
            <p:cNvCxnSpPr/>
            <p:nvPr/>
          </p:nvCxnSpPr>
          <p:spPr>
            <a:xfrm>
              <a:off x="942291" y="7856661"/>
              <a:ext cx="457478" cy="762464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147" name="Straight Connector 1146"/>
            <p:cNvCxnSpPr/>
            <p:nvPr/>
          </p:nvCxnSpPr>
          <p:spPr>
            <a:xfrm>
              <a:off x="1045096" y="7856661"/>
              <a:ext cx="353773" cy="589621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148" name="Straight Connector 1147"/>
            <p:cNvCxnSpPr/>
            <p:nvPr/>
          </p:nvCxnSpPr>
          <p:spPr>
            <a:xfrm>
              <a:off x="1147901" y="7856661"/>
              <a:ext cx="247165" cy="411942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149" name="Straight Connector 1148"/>
            <p:cNvCxnSpPr/>
            <p:nvPr/>
          </p:nvCxnSpPr>
          <p:spPr>
            <a:xfrm>
              <a:off x="1250706" y="7856661"/>
              <a:ext cx="149063" cy="248438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150" name="Straight Connector 1149"/>
            <p:cNvCxnSpPr/>
            <p:nvPr/>
          </p:nvCxnSpPr>
          <p:spPr>
            <a:xfrm>
              <a:off x="1353511" y="7856661"/>
              <a:ext cx="46258" cy="77097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1151" name="Group 1150"/>
          <p:cNvGrpSpPr/>
          <p:nvPr/>
        </p:nvGrpSpPr>
        <p:grpSpPr>
          <a:xfrm>
            <a:off x="2618971" y="2554028"/>
            <a:ext cx="785070" cy="787300"/>
            <a:chOff x="725439" y="7856661"/>
            <a:chExt cx="674330" cy="914400"/>
          </a:xfrm>
        </p:grpSpPr>
        <p:cxnSp>
          <p:nvCxnSpPr>
            <p:cNvPr id="1152" name="Straight Connector 1151"/>
            <p:cNvCxnSpPr/>
            <p:nvPr/>
          </p:nvCxnSpPr>
          <p:spPr>
            <a:xfrm>
              <a:off x="727656" y="8698328"/>
              <a:ext cx="43640" cy="72733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153" name="Straight Connector 1152"/>
            <p:cNvCxnSpPr/>
            <p:nvPr/>
          </p:nvCxnSpPr>
          <p:spPr>
            <a:xfrm>
              <a:off x="734096" y="8537720"/>
              <a:ext cx="140005" cy="233341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154" name="Straight Connector 1153"/>
            <p:cNvCxnSpPr/>
            <p:nvPr/>
          </p:nvCxnSpPr>
          <p:spPr>
            <a:xfrm>
              <a:off x="725439" y="8351949"/>
              <a:ext cx="251467" cy="419112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155" name="Straight Connector 1154"/>
            <p:cNvCxnSpPr/>
            <p:nvPr/>
          </p:nvCxnSpPr>
          <p:spPr>
            <a:xfrm>
              <a:off x="727656" y="8184303"/>
              <a:ext cx="352055" cy="586758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156" name="Straight Connector 1155"/>
            <p:cNvCxnSpPr/>
            <p:nvPr/>
          </p:nvCxnSpPr>
          <p:spPr>
            <a:xfrm>
              <a:off x="727656" y="8012961"/>
              <a:ext cx="454860" cy="758100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157" name="Straight Connector 1156"/>
            <p:cNvCxnSpPr/>
            <p:nvPr/>
          </p:nvCxnSpPr>
          <p:spPr>
            <a:xfrm>
              <a:off x="736681" y="7856661"/>
              <a:ext cx="548640" cy="914400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158" name="Straight Connector 1157"/>
            <p:cNvCxnSpPr/>
            <p:nvPr/>
          </p:nvCxnSpPr>
          <p:spPr>
            <a:xfrm>
              <a:off x="839486" y="7856661"/>
              <a:ext cx="548640" cy="914400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159" name="Straight Connector 1158"/>
            <p:cNvCxnSpPr/>
            <p:nvPr/>
          </p:nvCxnSpPr>
          <p:spPr>
            <a:xfrm>
              <a:off x="942291" y="7856661"/>
              <a:ext cx="457478" cy="762464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160" name="Straight Connector 1159"/>
            <p:cNvCxnSpPr/>
            <p:nvPr/>
          </p:nvCxnSpPr>
          <p:spPr>
            <a:xfrm>
              <a:off x="1045096" y="7856661"/>
              <a:ext cx="353773" cy="589621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161" name="Straight Connector 1160"/>
            <p:cNvCxnSpPr/>
            <p:nvPr/>
          </p:nvCxnSpPr>
          <p:spPr>
            <a:xfrm>
              <a:off x="1147901" y="7856661"/>
              <a:ext cx="247165" cy="411942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162" name="Straight Connector 1161"/>
            <p:cNvCxnSpPr/>
            <p:nvPr/>
          </p:nvCxnSpPr>
          <p:spPr>
            <a:xfrm>
              <a:off x="1250706" y="7856661"/>
              <a:ext cx="149063" cy="248438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163" name="Straight Connector 1162"/>
            <p:cNvCxnSpPr/>
            <p:nvPr/>
          </p:nvCxnSpPr>
          <p:spPr>
            <a:xfrm>
              <a:off x="1353511" y="7856661"/>
              <a:ext cx="46258" cy="77097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1164" name="Group 1163"/>
          <p:cNvGrpSpPr/>
          <p:nvPr/>
        </p:nvGrpSpPr>
        <p:grpSpPr>
          <a:xfrm>
            <a:off x="963649" y="2551770"/>
            <a:ext cx="1576153" cy="785749"/>
            <a:chOff x="803573" y="655857"/>
            <a:chExt cx="1538507" cy="795442"/>
          </a:xfrm>
        </p:grpSpPr>
        <p:cxnSp>
          <p:nvCxnSpPr>
            <p:cNvPr id="1165" name="Straight Connector 1164"/>
            <p:cNvCxnSpPr/>
            <p:nvPr/>
          </p:nvCxnSpPr>
          <p:spPr>
            <a:xfrm>
              <a:off x="2061401" y="655857"/>
              <a:ext cx="275438" cy="354565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166" name="Straight Connector 1165"/>
            <p:cNvCxnSpPr/>
            <p:nvPr/>
          </p:nvCxnSpPr>
          <p:spPr>
            <a:xfrm>
              <a:off x="806044" y="1388697"/>
              <a:ext cx="48632" cy="62602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167" name="Straight Connector 1166"/>
            <p:cNvCxnSpPr/>
            <p:nvPr/>
          </p:nvCxnSpPr>
          <p:spPr>
            <a:xfrm>
              <a:off x="813220" y="1250459"/>
              <a:ext cx="156020" cy="200840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168" name="Straight Connector 1167"/>
            <p:cNvCxnSpPr/>
            <p:nvPr/>
          </p:nvCxnSpPr>
          <p:spPr>
            <a:xfrm>
              <a:off x="803573" y="1090562"/>
              <a:ext cx="280232" cy="360737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169" name="Straight Connector 1168"/>
            <p:cNvCxnSpPr/>
            <p:nvPr/>
          </p:nvCxnSpPr>
          <p:spPr>
            <a:xfrm>
              <a:off x="806044" y="946267"/>
              <a:ext cx="392327" cy="505032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170" name="Straight Connector 1169"/>
            <p:cNvCxnSpPr/>
            <p:nvPr/>
          </p:nvCxnSpPr>
          <p:spPr>
            <a:xfrm>
              <a:off x="806044" y="798790"/>
              <a:ext cx="506892" cy="652509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171" name="Straight Connector 1170"/>
            <p:cNvCxnSpPr/>
            <p:nvPr/>
          </p:nvCxnSpPr>
          <p:spPr>
            <a:xfrm>
              <a:off x="816101" y="655857"/>
              <a:ext cx="611399" cy="787039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172" name="Straight Connector 1171"/>
            <p:cNvCxnSpPr/>
            <p:nvPr/>
          </p:nvCxnSpPr>
          <p:spPr>
            <a:xfrm>
              <a:off x="1448978" y="655857"/>
              <a:ext cx="611399" cy="787039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173" name="Straight Connector 1172"/>
            <p:cNvCxnSpPr/>
            <p:nvPr/>
          </p:nvCxnSpPr>
          <p:spPr>
            <a:xfrm>
              <a:off x="1832271" y="655857"/>
              <a:ext cx="509809" cy="656265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174" name="Straight Connector 1173"/>
            <p:cNvCxnSpPr/>
            <p:nvPr/>
          </p:nvCxnSpPr>
          <p:spPr>
            <a:xfrm>
              <a:off x="1946836" y="655857"/>
              <a:ext cx="394241" cy="507496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175" name="Straight Connector 1174"/>
            <p:cNvCxnSpPr/>
            <p:nvPr/>
          </p:nvCxnSpPr>
          <p:spPr>
            <a:xfrm>
              <a:off x="2175966" y="655857"/>
              <a:ext cx="166114" cy="213835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176" name="Straight Connector 1175"/>
            <p:cNvCxnSpPr/>
            <p:nvPr/>
          </p:nvCxnSpPr>
          <p:spPr>
            <a:xfrm>
              <a:off x="2290531" y="655857"/>
              <a:ext cx="51549" cy="66359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177" name="Straight Connector 1176"/>
            <p:cNvCxnSpPr/>
            <p:nvPr/>
          </p:nvCxnSpPr>
          <p:spPr>
            <a:xfrm>
              <a:off x="1053844" y="655857"/>
              <a:ext cx="611399" cy="787039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178" name="Straight Connector 1177"/>
            <p:cNvCxnSpPr/>
            <p:nvPr/>
          </p:nvCxnSpPr>
          <p:spPr>
            <a:xfrm>
              <a:off x="1187646" y="655857"/>
              <a:ext cx="611399" cy="787039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179" name="Straight Connector 1178"/>
            <p:cNvCxnSpPr/>
            <p:nvPr/>
          </p:nvCxnSpPr>
          <p:spPr>
            <a:xfrm>
              <a:off x="1321274" y="655857"/>
              <a:ext cx="611399" cy="787039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180" name="Straight Connector 1179"/>
            <p:cNvCxnSpPr/>
            <p:nvPr/>
          </p:nvCxnSpPr>
          <p:spPr>
            <a:xfrm>
              <a:off x="933002" y="655857"/>
              <a:ext cx="611399" cy="787039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181" name="Straight Connector 1180"/>
            <p:cNvCxnSpPr/>
            <p:nvPr/>
          </p:nvCxnSpPr>
          <p:spPr>
            <a:xfrm>
              <a:off x="1573154" y="655857"/>
              <a:ext cx="611399" cy="787039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182" name="Straight Connector 1181"/>
            <p:cNvCxnSpPr/>
            <p:nvPr/>
          </p:nvCxnSpPr>
          <p:spPr>
            <a:xfrm>
              <a:off x="1687461" y="655857"/>
              <a:ext cx="611399" cy="787039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1183" name="Group 1182"/>
          <p:cNvGrpSpPr/>
          <p:nvPr/>
        </p:nvGrpSpPr>
        <p:grpSpPr>
          <a:xfrm>
            <a:off x="4280922" y="2554028"/>
            <a:ext cx="785070" cy="787300"/>
            <a:chOff x="725439" y="7856661"/>
            <a:chExt cx="674330" cy="914400"/>
          </a:xfrm>
        </p:grpSpPr>
        <p:cxnSp>
          <p:nvCxnSpPr>
            <p:cNvPr id="1184" name="Straight Connector 1183"/>
            <p:cNvCxnSpPr/>
            <p:nvPr/>
          </p:nvCxnSpPr>
          <p:spPr>
            <a:xfrm>
              <a:off x="727656" y="8698328"/>
              <a:ext cx="43640" cy="72733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185" name="Straight Connector 1184"/>
            <p:cNvCxnSpPr/>
            <p:nvPr/>
          </p:nvCxnSpPr>
          <p:spPr>
            <a:xfrm>
              <a:off x="734096" y="8537720"/>
              <a:ext cx="140005" cy="233341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186" name="Straight Connector 1185"/>
            <p:cNvCxnSpPr/>
            <p:nvPr/>
          </p:nvCxnSpPr>
          <p:spPr>
            <a:xfrm>
              <a:off x="725439" y="8351949"/>
              <a:ext cx="251467" cy="419112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187" name="Straight Connector 1186"/>
            <p:cNvCxnSpPr/>
            <p:nvPr/>
          </p:nvCxnSpPr>
          <p:spPr>
            <a:xfrm>
              <a:off x="727656" y="8184303"/>
              <a:ext cx="352055" cy="586758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188" name="Straight Connector 1187"/>
            <p:cNvCxnSpPr/>
            <p:nvPr/>
          </p:nvCxnSpPr>
          <p:spPr>
            <a:xfrm>
              <a:off x="727656" y="8012961"/>
              <a:ext cx="454860" cy="758100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189" name="Straight Connector 1188"/>
            <p:cNvCxnSpPr/>
            <p:nvPr/>
          </p:nvCxnSpPr>
          <p:spPr>
            <a:xfrm>
              <a:off x="736681" y="7856661"/>
              <a:ext cx="548640" cy="914400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190" name="Straight Connector 1189"/>
            <p:cNvCxnSpPr/>
            <p:nvPr/>
          </p:nvCxnSpPr>
          <p:spPr>
            <a:xfrm>
              <a:off x="839486" y="7856661"/>
              <a:ext cx="548640" cy="914400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191" name="Straight Connector 1190"/>
            <p:cNvCxnSpPr/>
            <p:nvPr/>
          </p:nvCxnSpPr>
          <p:spPr>
            <a:xfrm>
              <a:off x="942291" y="7856661"/>
              <a:ext cx="457478" cy="762464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192" name="Straight Connector 1191"/>
            <p:cNvCxnSpPr/>
            <p:nvPr/>
          </p:nvCxnSpPr>
          <p:spPr>
            <a:xfrm>
              <a:off x="1045096" y="7856661"/>
              <a:ext cx="353773" cy="589621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193" name="Straight Connector 1192"/>
            <p:cNvCxnSpPr/>
            <p:nvPr/>
          </p:nvCxnSpPr>
          <p:spPr>
            <a:xfrm>
              <a:off x="1147901" y="7856661"/>
              <a:ext cx="247165" cy="411942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194" name="Straight Connector 1193"/>
            <p:cNvCxnSpPr/>
            <p:nvPr/>
          </p:nvCxnSpPr>
          <p:spPr>
            <a:xfrm>
              <a:off x="1250706" y="7856661"/>
              <a:ext cx="149063" cy="248438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195" name="Straight Connector 1194"/>
            <p:cNvCxnSpPr/>
            <p:nvPr/>
          </p:nvCxnSpPr>
          <p:spPr>
            <a:xfrm>
              <a:off x="1353511" y="7856661"/>
              <a:ext cx="46258" cy="77097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1196" name="Group 1195"/>
          <p:cNvGrpSpPr/>
          <p:nvPr/>
        </p:nvGrpSpPr>
        <p:grpSpPr>
          <a:xfrm>
            <a:off x="5923386" y="2554028"/>
            <a:ext cx="785070" cy="787300"/>
            <a:chOff x="725439" y="7856661"/>
            <a:chExt cx="674330" cy="914400"/>
          </a:xfrm>
        </p:grpSpPr>
        <p:cxnSp>
          <p:nvCxnSpPr>
            <p:cNvPr id="1197" name="Straight Connector 1196"/>
            <p:cNvCxnSpPr/>
            <p:nvPr/>
          </p:nvCxnSpPr>
          <p:spPr>
            <a:xfrm>
              <a:off x="727656" y="8698328"/>
              <a:ext cx="43640" cy="72733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198" name="Straight Connector 1197"/>
            <p:cNvCxnSpPr/>
            <p:nvPr/>
          </p:nvCxnSpPr>
          <p:spPr>
            <a:xfrm>
              <a:off x="734096" y="8537720"/>
              <a:ext cx="140005" cy="233341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199" name="Straight Connector 1198"/>
            <p:cNvCxnSpPr/>
            <p:nvPr/>
          </p:nvCxnSpPr>
          <p:spPr>
            <a:xfrm>
              <a:off x="725439" y="8351949"/>
              <a:ext cx="251467" cy="419112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200" name="Straight Connector 1199"/>
            <p:cNvCxnSpPr/>
            <p:nvPr/>
          </p:nvCxnSpPr>
          <p:spPr>
            <a:xfrm>
              <a:off x="727656" y="8184303"/>
              <a:ext cx="352055" cy="586758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201" name="Straight Connector 1200"/>
            <p:cNvCxnSpPr/>
            <p:nvPr/>
          </p:nvCxnSpPr>
          <p:spPr>
            <a:xfrm>
              <a:off x="727656" y="8012961"/>
              <a:ext cx="454860" cy="758100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202" name="Straight Connector 1201"/>
            <p:cNvCxnSpPr/>
            <p:nvPr/>
          </p:nvCxnSpPr>
          <p:spPr>
            <a:xfrm>
              <a:off x="736681" y="7856661"/>
              <a:ext cx="548640" cy="914400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203" name="Straight Connector 1202"/>
            <p:cNvCxnSpPr/>
            <p:nvPr/>
          </p:nvCxnSpPr>
          <p:spPr>
            <a:xfrm>
              <a:off x="839486" y="7856661"/>
              <a:ext cx="548640" cy="914400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204" name="Straight Connector 1203"/>
            <p:cNvCxnSpPr/>
            <p:nvPr/>
          </p:nvCxnSpPr>
          <p:spPr>
            <a:xfrm>
              <a:off x="942291" y="7856661"/>
              <a:ext cx="457478" cy="762464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205" name="Straight Connector 1204"/>
            <p:cNvCxnSpPr/>
            <p:nvPr/>
          </p:nvCxnSpPr>
          <p:spPr>
            <a:xfrm>
              <a:off x="1045096" y="7856661"/>
              <a:ext cx="353773" cy="589621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206" name="Straight Connector 1205"/>
            <p:cNvCxnSpPr/>
            <p:nvPr/>
          </p:nvCxnSpPr>
          <p:spPr>
            <a:xfrm>
              <a:off x="1147901" y="7856661"/>
              <a:ext cx="247165" cy="411942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207" name="Straight Connector 1206"/>
            <p:cNvCxnSpPr/>
            <p:nvPr/>
          </p:nvCxnSpPr>
          <p:spPr>
            <a:xfrm>
              <a:off x="1250706" y="7856661"/>
              <a:ext cx="149063" cy="248438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208" name="Straight Connector 1207"/>
            <p:cNvCxnSpPr/>
            <p:nvPr/>
          </p:nvCxnSpPr>
          <p:spPr>
            <a:xfrm>
              <a:off x="1353511" y="7856661"/>
              <a:ext cx="46258" cy="77097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1209" name="Group 1208"/>
          <p:cNvGrpSpPr/>
          <p:nvPr/>
        </p:nvGrpSpPr>
        <p:grpSpPr>
          <a:xfrm>
            <a:off x="2618971" y="1601104"/>
            <a:ext cx="785070" cy="787300"/>
            <a:chOff x="725439" y="7856661"/>
            <a:chExt cx="674330" cy="914400"/>
          </a:xfrm>
        </p:grpSpPr>
        <p:cxnSp>
          <p:nvCxnSpPr>
            <p:cNvPr id="1210" name="Straight Connector 1209"/>
            <p:cNvCxnSpPr/>
            <p:nvPr/>
          </p:nvCxnSpPr>
          <p:spPr>
            <a:xfrm>
              <a:off x="727656" y="8698328"/>
              <a:ext cx="43640" cy="72733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211" name="Straight Connector 1210"/>
            <p:cNvCxnSpPr/>
            <p:nvPr/>
          </p:nvCxnSpPr>
          <p:spPr>
            <a:xfrm>
              <a:off x="734096" y="8537720"/>
              <a:ext cx="140005" cy="233341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212" name="Straight Connector 1211"/>
            <p:cNvCxnSpPr/>
            <p:nvPr/>
          </p:nvCxnSpPr>
          <p:spPr>
            <a:xfrm>
              <a:off x="725439" y="8351949"/>
              <a:ext cx="251467" cy="419112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213" name="Straight Connector 1212"/>
            <p:cNvCxnSpPr/>
            <p:nvPr/>
          </p:nvCxnSpPr>
          <p:spPr>
            <a:xfrm>
              <a:off x="727656" y="8184303"/>
              <a:ext cx="352055" cy="586758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214" name="Straight Connector 1213"/>
            <p:cNvCxnSpPr/>
            <p:nvPr/>
          </p:nvCxnSpPr>
          <p:spPr>
            <a:xfrm>
              <a:off x="727656" y="8012961"/>
              <a:ext cx="454860" cy="758100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215" name="Straight Connector 1214"/>
            <p:cNvCxnSpPr/>
            <p:nvPr/>
          </p:nvCxnSpPr>
          <p:spPr>
            <a:xfrm>
              <a:off x="736681" y="7856661"/>
              <a:ext cx="548640" cy="914400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216" name="Straight Connector 1215"/>
            <p:cNvCxnSpPr/>
            <p:nvPr/>
          </p:nvCxnSpPr>
          <p:spPr>
            <a:xfrm>
              <a:off x="839486" y="7856661"/>
              <a:ext cx="548640" cy="914400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217" name="Straight Connector 1216"/>
            <p:cNvCxnSpPr/>
            <p:nvPr/>
          </p:nvCxnSpPr>
          <p:spPr>
            <a:xfrm>
              <a:off x="942291" y="7856661"/>
              <a:ext cx="457478" cy="762464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218" name="Straight Connector 1217"/>
            <p:cNvCxnSpPr/>
            <p:nvPr/>
          </p:nvCxnSpPr>
          <p:spPr>
            <a:xfrm>
              <a:off x="1045096" y="7856661"/>
              <a:ext cx="353773" cy="589621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219" name="Straight Connector 1218"/>
            <p:cNvCxnSpPr/>
            <p:nvPr/>
          </p:nvCxnSpPr>
          <p:spPr>
            <a:xfrm>
              <a:off x="1147901" y="7856661"/>
              <a:ext cx="247165" cy="411942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220" name="Straight Connector 1219"/>
            <p:cNvCxnSpPr/>
            <p:nvPr/>
          </p:nvCxnSpPr>
          <p:spPr>
            <a:xfrm>
              <a:off x="1250706" y="7856661"/>
              <a:ext cx="149063" cy="248438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221" name="Straight Connector 1220"/>
            <p:cNvCxnSpPr/>
            <p:nvPr/>
          </p:nvCxnSpPr>
          <p:spPr>
            <a:xfrm>
              <a:off x="1353511" y="7856661"/>
              <a:ext cx="46258" cy="77097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1222" name="Group 1221"/>
          <p:cNvGrpSpPr/>
          <p:nvPr/>
        </p:nvGrpSpPr>
        <p:grpSpPr>
          <a:xfrm>
            <a:off x="963649" y="1598846"/>
            <a:ext cx="1576153" cy="785749"/>
            <a:chOff x="803573" y="655857"/>
            <a:chExt cx="1538507" cy="795442"/>
          </a:xfrm>
        </p:grpSpPr>
        <p:cxnSp>
          <p:nvCxnSpPr>
            <p:cNvPr id="1223" name="Straight Connector 1222"/>
            <p:cNvCxnSpPr/>
            <p:nvPr/>
          </p:nvCxnSpPr>
          <p:spPr>
            <a:xfrm>
              <a:off x="2061401" y="655857"/>
              <a:ext cx="275438" cy="354565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224" name="Straight Connector 1223"/>
            <p:cNvCxnSpPr/>
            <p:nvPr/>
          </p:nvCxnSpPr>
          <p:spPr>
            <a:xfrm>
              <a:off x="806044" y="1388697"/>
              <a:ext cx="48632" cy="62602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225" name="Straight Connector 1224"/>
            <p:cNvCxnSpPr/>
            <p:nvPr/>
          </p:nvCxnSpPr>
          <p:spPr>
            <a:xfrm>
              <a:off x="813220" y="1250459"/>
              <a:ext cx="156020" cy="200840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226" name="Straight Connector 1225"/>
            <p:cNvCxnSpPr/>
            <p:nvPr/>
          </p:nvCxnSpPr>
          <p:spPr>
            <a:xfrm>
              <a:off x="803573" y="1090562"/>
              <a:ext cx="280232" cy="360737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227" name="Straight Connector 1226"/>
            <p:cNvCxnSpPr/>
            <p:nvPr/>
          </p:nvCxnSpPr>
          <p:spPr>
            <a:xfrm>
              <a:off x="806044" y="946267"/>
              <a:ext cx="392327" cy="505032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228" name="Straight Connector 1227"/>
            <p:cNvCxnSpPr/>
            <p:nvPr/>
          </p:nvCxnSpPr>
          <p:spPr>
            <a:xfrm>
              <a:off x="806044" y="798790"/>
              <a:ext cx="506892" cy="652509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229" name="Straight Connector 1228"/>
            <p:cNvCxnSpPr/>
            <p:nvPr/>
          </p:nvCxnSpPr>
          <p:spPr>
            <a:xfrm>
              <a:off x="816101" y="655857"/>
              <a:ext cx="611399" cy="787039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230" name="Straight Connector 1229"/>
            <p:cNvCxnSpPr/>
            <p:nvPr/>
          </p:nvCxnSpPr>
          <p:spPr>
            <a:xfrm>
              <a:off x="1448978" y="655857"/>
              <a:ext cx="611399" cy="787039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231" name="Straight Connector 1230"/>
            <p:cNvCxnSpPr/>
            <p:nvPr/>
          </p:nvCxnSpPr>
          <p:spPr>
            <a:xfrm>
              <a:off x="1832271" y="655857"/>
              <a:ext cx="509809" cy="656265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232" name="Straight Connector 1231"/>
            <p:cNvCxnSpPr/>
            <p:nvPr/>
          </p:nvCxnSpPr>
          <p:spPr>
            <a:xfrm>
              <a:off x="1946836" y="655857"/>
              <a:ext cx="394241" cy="507496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233" name="Straight Connector 1232"/>
            <p:cNvCxnSpPr/>
            <p:nvPr/>
          </p:nvCxnSpPr>
          <p:spPr>
            <a:xfrm>
              <a:off x="2175966" y="655857"/>
              <a:ext cx="166114" cy="213835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234" name="Straight Connector 1233"/>
            <p:cNvCxnSpPr/>
            <p:nvPr/>
          </p:nvCxnSpPr>
          <p:spPr>
            <a:xfrm>
              <a:off x="2290531" y="655857"/>
              <a:ext cx="51549" cy="66359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235" name="Straight Connector 1234"/>
            <p:cNvCxnSpPr/>
            <p:nvPr/>
          </p:nvCxnSpPr>
          <p:spPr>
            <a:xfrm>
              <a:off x="1053844" y="655857"/>
              <a:ext cx="611399" cy="787039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236" name="Straight Connector 1235"/>
            <p:cNvCxnSpPr/>
            <p:nvPr/>
          </p:nvCxnSpPr>
          <p:spPr>
            <a:xfrm>
              <a:off x="1187646" y="655857"/>
              <a:ext cx="611399" cy="787039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237" name="Straight Connector 1236"/>
            <p:cNvCxnSpPr/>
            <p:nvPr/>
          </p:nvCxnSpPr>
          <p:spPr>
            <a:xfrm>
              <a:off x="1321274" y="655857"/>
              <a:ext cx="611399" cy="787039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238" name="Straight Connector 1237"/>
            <p:cNvCxnSpPr/>
            <p:nvPr/>
          </p:nvCxnSpPr>
          <p:spPr>
            <a:xfrm>
              <a:off x="933002" y="655857"/>
              <a:ext cx="611399" cy="787039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239" name="Straight Connector 1238"/>
            <p:cNvCxnSpPr/>
            <p:nvPr/>
          </p:nvCxnSpPr>
          <p:spPr>
            <a:xfrm>
              <a:off x="1573154" y="655857"/>
              <a:ext cx="611399" cy="787039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240" name="Straight Connector 1239"/>
            <p:cNvCxnSpPr/>
            <p:nvPr/>
          </p:nvCxnSpPr>
          <p:spPr>
            <a:xfrm>
              <a:off x="1687461" y="655857"/>
              <a:ext cx="611399" cy="787039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1241" name="Group 1240"/>
          <p:cNvGrpSpPr/>
          <p:nvPr/>
        </p:nvGrpSpPr>
        <p:grpSpPr>
          <a:xfrm>
            <a:off x="4280922" y="1601104"/>
            <a:ext cx="785070" cy="787300"/>
            <a:chOff x="725439" y="7856661"/>
            <a:chExt cx="674330" cy="914400"/>
          </a:xfrm>
        </p:grpSpPr>
        <p:cxnSp>
          <p:nvCxnSpPr>
            <p:cNvPr id="1242" name="Straight Connector 1241"/>
            <p:cNvCxnSpPr/>
            <p:nvPr/>
          </p:nvCxnSpPr>
          <p:spPr>
            <a:xfrm>
              <a:off x="727656" y="8698328"/>
              <a:ext cx="43640" cy="72733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243" name="Straight Connector 1242"/>
            <p:cNvCxnSpPr/>
            <p:nvPr/>
          </p:nvCxnSpPr>
          <p:spPr>
            <a:xfrm>
              <a:off x="734096" y="8537720"/>
              <a:ext cx="140005" cy="233341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244" name="Straight Connector 1243"/>
            <p:cNvCxnSpPr/>
            <p:nvPr/>
          </p:nvCxnSpPr>
          <p:spPr>
            <a:xfrm>
              <a:off x="725439" y="8351949"/>
              <a:ext cx="251467" cy="419112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245" name="Straight Connector 1244"/>
            <p:cNvCxnSpPr/>
            <p:nvPr/>
          </p:nvCxnSpPr>
          <p:spPr>
            <a:xfrm>
              <a:off x="727656" y="8184303"/>
              <a:ext cx="352055" cy="586758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246" name="Straight Connector 1245"/>
            <p:cNvCxnSpPr/>
            <p:nvPr/>
          </p:nvCxnSpPr>
          <p:spPr>
            <a:xfrm>
              <a:off x="727656" y="8012961"/>
              <a:ext cx="454860" cy="758100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247" name="Straight Connector 1246"/>
            <p:cNvCxnSpPr/>
            <p:nvPr/>
          </p:nvCxnSpPr>
          <p:spPr>
            <a:xfrm>
              <a:off x="736681" y="7856661"/>
              <a:ext cx="548640" cy="914400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248" name="Straight Connector 1247"/>
            <p:cNvCxnSpPr/>
            <p:nvPr/>
          </p:nvCxnSpPr>
          <p:spPr>
            <a:xfrm>
              <a:off x="839486" y="7856661"/>
              <a:ext cx="548640" cy="914400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249" name="Straight Connector 1248"/>
            <p:cNvCxnSpPr/>
            <p:nvPr/>
          </p:nvCxnSpPr>
          <p:spPr>
            <a:xfrm>
              <a:off x="942291" y="7856661"/>
              <a:ext cx="457478" cy="762464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250" name="Straight Connector 1249"/>
            <p:cNvCxnSpPr/>
            <p:nvPr/>
          </p:nvCxnSpPr>
          <p:spPr>
            <a:xfrm>
              <a:off x="1045096" y="7856661"/>
              <a:ext cx="353773" cy="589621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251" name="Straight Connector 1250"/>
            <p:cNvCxnSpPr/>
            <p:nvPr/>
          </p:nvCxnSpPr>
          <p:spPr>
            <a:xfrm>
              <a:off x="1147901" y="7856661"/>
              <a:ext cx="247165" cy="411942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252" name="Straight Connector 1251"/>
            <p:cNvCxnSpPr/>
            <p:nvPr/>
          </p:nvCxnSpPr>
          <p:spPr>
            <a:xfrm>
              <a:off x="1250706" y="7856661"/>
              <a:ext cx="149063" cy="248438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253" name="Straight Connector 1252"/>
            <p:cNvCxnSpPr/>
            <p:nvPr/>
          </p:nvCxnSpPr>
          <p:spPr>
            <a:xfrm>
              <a:off x="1353511" y="7856661"/>
              <a:ext cx="46258" cy="77097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1254" name="Group 1253"/>
          <p:cNvGrpSpPr/>
          <p:nvPr/>
        </p:nvGrpSpPr>
        <p:grpSpPr>
          <a:xfrm>
            <a:off x="5923386" y="1601104"/>
            <a:ext cx="785070" cy="787300"/>
            <a:chOff x="725439" y="7856661"/>
            <a:chExt cx="674330" cy="914400"/>
          </a:xfrm>
        </p:grpSpPr>
        <p:cxnSp>
          <p:nvCxnSpPr>
            <p:cNvPr id="1255" name="Straight Connector 1254"/>
            <p:cNvCxnSpPr/>
            <p:nvPr/>
          </p:nvCxnSpPr>
          <p:spPr>
            <a:xfrm>
              <a:off x="727656" y="8698328"/>
              <a:ext cx="43640" cy="72733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256" name="Straight Connector 1255"/>
            <p:cNvCxnSpPr/>
            <p:nvPr/>
          </p:nvCxnSpPr>
          <p:spPr>
            <a:xfrm>
              <a:off x="734096" y="8537720"/>
              <a:ext cx="140005" cy="233341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257" name="Straight Connector 1256"/>
            <p:cNvCxnSpPr/>
            <p:nvPr/>
          </p:nvCxnSpPr>
          <p:spPr>
            <a:xfrm>
              <a:off x="725439" y="8351949"/>
              <a:ext cx="251467" cy="419112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258" name="Straight Connector 1257"/>
            <p:cNvCxnSpPr/>
            <p:nvPr/>
          </p:nvCxnSpPr>
          <p:spPr>
            <a:xfrm>
              <a:off x="727656" y="8184303"/>
              <a:ext cx="352055" cy="586758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259" name="Straight Connector 1258"/>
            <p:cNvCxnSpPr/>
            <p:nvPr/>
          </p:nvCxnSpPr>
          <p:spPr>
            <a:xfrm>
              <a:off x="727656" y="8012961"/>
              <a:ext cx="454860" cy="758100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260" name="Straight Connector 1259"/>
            <p:cNvCxnSpPr/>
            <p:nvPr/>
          </p:nvCxnSpPr>
          <p:spPr>
            <a:xfrm>
              <a:off x="736681" y="7856661"/>
              <a:ext cx="548640" cy="914400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261" name="Straight Connector 1260"/>
            <p:cNvCxnSpPr/>
            <p:nvPr/>
          </p:nvCxnSpPr>
          <p:spPr>
            <a:xfrm>
              <a:off x="839486" y="7856661"/>
              <a:ext cx="548640" cy="914400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262" name="Straight Connector 1261"/>
            <p:cNvCxnSpPr/>
            <p:nvPr/>
          </p:nvCxnSpPr>
          <p:spPr>
            <a:xfrm>
              <a:off x="942291" y="7856661"/>
              <a:ext cx="457478" cy="762464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263" name="Straight Connector 1262"/>
            <p:cNvCxnSpPr/>
            <p:nvPr/>
          </p:nvCxnSpPr>
          <p:spPr>
            <a:xfrm>
              <a:off x="1045096" y="7856661"/>
              <a:ext cx="353773" cy="589621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264" name="Straight Connector 1263"/>
            <p:cNvCxnSpPr/>
            <p:nvPr/>
          </p:nvCxnSpPr>
          <p:spPr>
            <a:xfrm>
              <a:off x="1147901" y="7856661"/>
              <a:ext cx="247165" cy="411942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265" name="Straight Connector 1264"/>
            <p:cNvCxnSpPr/>
            <p:nvPr/>
          </p:nvCxnSpPr>
          <p:spPr>
            <a:xfrm>
              <a:off x="1250706" y="7856661"/>
              <a:ext cx="149063" cy="248438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266" name="Straight Connector 1265"/>
            <p:cNvCxnSpPr/>
            <p:nvPr/>
          </p:nvCxnSpPr>
          <p:spPr>
            <a:xfrm>
              <a:off x="1353511" y="7856661"/>
              <a:ext cx="46258" cy="77097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1267" name="Group 1266"/>
          <p:cNvGrpSpPr/>
          <p:nvPr/>
        </p:nvGrpSpPr>
        <p:grpSpPr>
          <a:xfrm>
            <a:off x="2618971" y="648009"/>
            <a:ext cx="785070" cy="787300"/>
            <a:chOff x="725439" y="7856661"/>
            <a:chExt cx="674330" cy="914400"/>
          </a:xfrm>
        </p:grpSpPr>
        <p:cxnSp>
          <p:nvCxnSpPr>
            <p:cNvPr id="1268" name="Straight Connector 1267"/>
            <p:cNvCxnSpPr/>
            <p:nvPr/>
          </p:nvCxnSpPr>
          <p:spPr>
            <a:xfrm>
              <a:off x="727656" y="8698328"/>
              <a:ext cx="43640" cy="72733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269" name="Straight Connector 1268"/>
            <p:cNvCxnSpPr/>
            <p:nvPr/>
          </p:nvCxnSpPr>
          <p:spPr>
            <a:xfrm>
              <a:off x="734096" y="8537720"/>
              <a:ext cx="140005" cy="233341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270" name="Straight Connector 1269"/>
            <p:cNvCxnSpPr/>
            <p:nvPr/>
          </p:nvCxnSpPr>
          <p:spPr>
            <a:xfrm>
              <a:off x="725439" y="8351949"/>
              <a:ext cx="251467" cy="419112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271" name="Straight Connector 1270"/>
            <p:cNvCxnSpPr/>
            <p:nvPr/>
          </p:nvCxnSpPr>
          <p:spPr>
            <a:xfrm>
              <a:off x="727656" y="8184303"/>
              <a:ext cx="352055" cy="586758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272" name="Straight Connector 1271"/>
            <p:cNvCxnSpPr/>
            <p:nvPr/>
          </p:nvCxnSpPr>
          <p:spPr>
            <a:xfrm>
              <a:off x="727656" y="8012961"/>
              <a:ext cx="454860" cy="758100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273" name="Straight Connector 1272"/>
            <p:cNvCxnSpPr/>
            <p:nvPr/>
          </p:nvCxnSpPr>
          <p:spPr>
            <a:xfrm>
              <a:off x="736681" y="7856661"/>
              <a:ext cx="548640" cy="914400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274" name="Straight Connector 1273"/>
            <p:cNvCxnSpPr/>
            <p:nvPr/>
          </p:nvCxnSpPr>
          <p:spPr>
            <a:xfrm>
              <a:off x="839486" y="7856661"/>
              <a:ext cx="548640" cy="914400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275" name="Straight Connector 1274"/>
            <p:cNvCxnSpPr/>
            <p:nvPr/>
          </p:nvCxnSpPr>
          <p:spPr>
            <a:xfrm>
              <a:off x="942291" y="7856661"/>
              <a:ext cx="457478" cy="762464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276" name="Straight Connector 1275"/>
            <p:cNvCxnSpPr/>
            <p:nvPr/>
          </p:nvCxnSpPr>
          <p:spPr>
            <a:xfrm>
              <a:off x="1045096" y="7856661"/>
              <a:ext cx="353773" cy="589621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277" name="Straight Connector 1276"/>
            <p:cNvCxnSpPr/>
            <p:nvPr/>
          </p:nvCxnSpPr>
          <p:spPr>
            <a:xfrm>
              <a:off x="1147901" y="7856661"/>
              <a:ext cx="247165" cy="411942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278" name="Straight Connector 1277"/>
            <p:cNvCxnSpPr/>
            <p:nvPr/>
          </p:nvCxnSpPr>
          <p:spPr>
            <a:xfrm>
              <a:off x="1250706" y="7856661"/>
              <a:ext cx="149063" cy="248438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279" name="Straight Connector 1278"/>
            <p:cNvCxnSpPr/>
            <p:nvPr/>
          </p:nvCxnSpPr>
          <p:spPr>
            <a:xfrm>
              <a:off x="1353511" y="7856661"/>
              <a:ext cx="46258" cy="77097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1280" name="Group 1279"/>
          <p:cNvGrpSpPr/>
          <p:nvPr/>
        </p:nvGrpSpPr>
        <p:grpSpPr>
          <a:xfrm>
            <a:off x="963649" y="645751"/>
            <a:ext cx="1576153" cy="785749"/>
            <a:chOff x="803573" y="655857"/>
            <a:chExt cx="1538507" cy="795442"/>
          </a:xfrm>
        </p:grpSpPr>
        <p:cxnSp>
          <p:nvCxnSpPr>
            <p:cNvPr id="1281" name="Straight Connector 1280"/>
            <p:cNvCxnSpPr/>
            <p:nvPr/>
          </p:nvCxnSpPr>
          <p:spPr>
            <a:xfrm>
              <a:off x="2061401" y="655857"/>
              <a:ext cx="275438" cy="354565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282" name="Straight Connector 1281"/>
            <p:cNvCxnSpPr/>
            <p:nvPr/>
          </p:nvCxnSpPr>
          <p:spPr>
            <a:xfrm>
              <a:off x="806044" y="1388697"/>
              <a:ext cx="48632" cy="62602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283" name="Straight Connector 1282"/>
            <p:cNvCxnSpPr/>
            <p:nvPr/>
          </p:nvCxnSpPr>
          <p:spPr>
            <a:xfrm>
              <a:off x="813220" y="1250459"/>
              <a:ext cx="156020" cy="200840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284" name="Straight Connector 1283"/>
            <p:cNvCxnSpPr/>
            <p:nvPr/>
          </p:nvCxnSpPr>
          <p:spPr>
            <a:xfrm>
              <a:off x="803573" y="1090562"/>
              <a:ext cx="280232" cy="360737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285" name="Straight Connector 1284"/>
            <p:cNvCxnSpPr/>
            <p:nvPr/>
          </p:nvCxnSpPr>
          <p:spPr>
            <a:xfrm>
              <a:off x="806044" y="946267"/>
              <a:ext cx="392327" cy="505032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286" name="Straight Connector 1285"/>
            <p:cNvCxnSpPr/>
            <p:nvPr/>
          </p:nvCxnSpPr>
          <p:spPr>
            <a:xfrm>
              <a:off x="806044" y="798790"/>
              <a:ext cx="506892" cy="652509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287" name="Straight Connector 1286"/>
            <p:cNvCxnSpPr/>
            <p:nvPr/>
          </p:nvCxnSpPr>
          <p:spPr>
            <a:xfrm>
              <a:off x="816101" y="655857"/>
              <a:ext cx="611399" cy="787039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288" name="Straight Connector 1287"/>
            <p:cNvCxnSpPr/>
            <p:nvPr/>
          </p:nvCxnSpPr>
          <p:spPr>
            <a:xfrm>
              <a:off x="1448978" y="655857"/>
              <a:ext cx="611399" cy="787039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289" name="Straight Connector 1288"/>
            <p:cNvCxnSpPr/>
            <p:nvPr/>
          </p:nvCxnSpPr>
          <p:spPr>
            <a:xfrm>
              <a:off x="1832271" y="655857"/>
              <a:ext cx="509809" cy="656265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290" name="Straight Connector 1289"/>
            <p:cNvCxnSpPr/>
            <p:nvPr/>
          </p:nvCxnSpPr>
          <p:spPr>
            <a:xfrm>
              <a:off x="1946836" y="655857"/>
              <a:ext cx="394241" cy="507496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291" name="Straight Connector 1290"/>
            <p:cNvCxnSpPr/>
            <p:nvPr/>
          </p:nvCxnSpPr>
          <p:spPr>
            <a:xfrm>
              <a:off x="2175966" y="655857"/>
              <a:ext cx="166114" cy="213835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292" name="Straight Connector 1291"/>
            <p:cNvCxnSpPr/>
            <p:nvPr/>
          </p:nvCxnSpPr>
          <p:spPr>
            <a:xfrm>
              <a:off x="2290531" y="655857"/>
              <a:ext cx="51549" cy="66359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293" name="Straight Connector 1292"/>
            <p:cNvCxnSpPr/>
            <p:nvPr/>
          </p:nvCxnSpPr>
          <p:spPr>
            <a:xfrm>
              <a:off x="1053844" y="655857"/>
              <a:ext cx="611399" cy="787039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294" name="Straight Connector 1293"/>
            <p:cNvCxnSpPr/>
            <p:nvPr/>
          </p:nvCxnSpPr>
          <p:spPr>
            <a:xfrm>
              <a:off x="1187646" y="655857"/>
              <a:ext cx="611399" cy="787039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295" name="Straight Connector 1294"/>
            <p:cNvCxnSpPr/>
            <p:nvPr/>
          </p:nvCxnSpPr>
          <p:spPr>
            <a:xfrm>
              <a:off x="1321274" y="655857"/>
              <a:ext cx="611399" cy="787039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296" name="Straight Connector 1295"/>
            <p:cNvCxnSpPr/>
            <p:nvPr/>
          </p:nvCxnSpPr>
          <p:spPr>
            <a:xfrm>
              <a:off x="933002" y="655857"/>
              <a:ext cx="611399" cy="787039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297" name="Straight Connector 1296"/>
            <p:cNvCxnSpPr/>
            <p:nvPr/>
          </p:nvCxnSpPr>
          <p:spPr>
            <a:xfrm>
              <a:off x="1573154" y="655857"/>
              <a:ext cx="611399" cy="787039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298" name="Straight Connector 1297"/>
            <p:cNvCxnSpPr/>
            <p:nvPr/>
          </p:nvCxnSpPr>
          <p:spPr>
            <a:xfrm>
              <a:off x="1687461" y="655857"/>
              <a:ext cx="611399" cy="787039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1299" name="Group 1298"/>
          <p:cNvGrpSpPr/>
          <p:nvPr/>
        </p:nvGrpSpPr>
        <p:grpSpPr>
          <a:xfrm>
            <a:off x="4280922" y="648009"/>
            <a:ext cx="785070" cy="787300"/>
            <a:chOff x="725439" y="7856661"/>
            <a:chExt cx="674330" cy="914400"/>
          </a:xfrm>
        </p:grpSpPr>
        <p:cxnSp>
          <p:nvCxnSpPr>
            <p:cNvPr id="1300" name="Straight Connector 1299"/>
            <p:cNvCxnSpPr/>
            <p:nvPr/>
          </p:nvCxnSpPr>
          <p:spPr>
            <a:xfrm>
              <a:off x="727656" y="8698328"/>
              <a:ext cx="43640" cy="72733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301" name="Straight Connector 1300"/>
            <p:cNvCxnSpPr/>
            <p:nvPr/>
          </p:nvCxnSpPr>
          <p:spPr>
            <a:xfrm>
              <a:off x="734096" y="8537720"/>
              <a:ext cx="140005" cy="233341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302" name="Straight Connector 1301"/>
            <p:cNvCxnSpPr/>
            <p:nvPr/>
          </p:nvCxnSpPr>
          <p:spPr>
            <a:xfrm>
              <a:off x="725439" y="8351949"/>
              <a:ext cx="251467" cy="419112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303" name="Straight Connector 1302"/>
            <p:cNvCxnSpPr/>
            <p:nvPr/>
          </p:nvCxnSpPr>
          <p:spPr>
            <a:xfrm>
              <a:off x="727656" y="8184303"/>
              <a:ext cx="352055" cy="586758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304" name="Straight Connector 1303"/>
            <p:cNvCxnSpPr/>
            <p:nvPr/>
          </p:nvCxnSpPr>
          <p:spPr>
            <a:xfrm>
              <a:off x="727656" y="8012961"/>
              <a:ext cx="454860" cy="758100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305" name="Straight Connector 1304"/>
            <p:cNvCxnSpPr/>
            <p:nvPr/>
          </p:nvCxnSpPr>
          <p:spPr>
            <a:xfrm>
              <a:off x="736681" y="7856661"/>
              <a:ext cx="548640" cy="914400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306" name="Straight Connector 1305"/>
            <p:cNvCxnSpPr/>
            <p:nvPr/>
          </p:nvCxnSpPr>
          <p:spPr>
            <a:xfrm>
              <a:off x="839486" y="7856661"/>
              <a:ext cx="548640" cy="914400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307" name="Straight Connector 1306"/>
            <p:cNvCxnSpPr/>
            <p:nvPr/>
          </p:nvCxnSpPr>
          <p:spPr>
            <a:xfrm>
              <a:off x="942291" y="7856661"/>
              <a:ext cx="457478" cy="762464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308" name="Straight Connector 1307"/>
            <p:cNvCxnSpPr/>
            <p:nvPr/>
          </p:nvCxnSpPr>
          <p:spPr>
            <a:xfrm>
              <a:off x="1045096" y="7856661"/>
              <a:ext cx="353773" cy="589621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309" name="Straight Connector 1308"/>
            <p:cNvCxnSpPr/>
            <p:nvPr/>
          </p:nvCxnSpPr>
          <p:spPr>
            <a:xfrm>
              <a:off x="1147901" y="7856661"/>
              <a:ext cx="247165" cy="411942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310" name="Straight Connector 1309"/>
            <p:cNvCxnSpPr/>
            <p:nvPr/>
          </p:nvCxnSpPr>
          <p:spPr>
            <a:xfrm>
              <a:off x="1250706" y="7856661"/>
              <a:ext cx="149063" cy="248438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311" name="Straight Connector 1310"/>
            <p:cNvCxnSpPr/>
            <p:nvPr/>
          </p:nvCxnSpPr>
          <p:spPr>
            <a:xfrm>
              <a:off x="1353511" y="7856661"/>
              <a:ext cx="46258" cy="77097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1312" name="Group 1311"/>
          <p:cNvGrpSpPr/>
          <p:nvPr/>
        </p:nvGrpSpPr>
        <p:grpSpPr>
          <a:xfrm>
            <a:off x="5923386" y="648009"/>
            <a:ext cx="785070" cy="787300"/>
            <a:chOff x="725439" y="7856661"/>
            <a:chExt cx="674330" cy="914400"/>
          </a:xfrm>
        </p:grpSpPr>
        <p:cxnSp>
          <p:nvCxnSpPr>
            <p:cNvPr id="1313" name="Straight Connector 1312"/>
            <p:cNvCxnSpPr/>
            <p:nvPr/>
          </p:nvCxnSpPr>
          <p:spPr>
            <a:xfrm>
              <a:off x="727656" y="8698328"/>
              <a:ext cx="43640" cy="72733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314" name="Straight Connector 1313"/>
            <p:cNvCxnSpPr/>
            <p:nvPr/>
          </p:nvCxnSpPr>
          <p:spPr>
            <a:xfrm>
              <a:off x="734096" y="8537720"/>
              <a:ext cx="140005" cy="233341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315" name="Straight Connector 1314"/>
            <p:cNvCxnSpPr/>
            <p:nvPr/>
          </p:nvCxnSpPr>
          <p:spPr>
            <a:xfrm>
              <a:off x="725439" y="8351949"/>
              <a:ext cx="251467" cy="419112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316" name="Straight Connector 1315"/>
            <p:cNvCxnSpPr/>
            <p:nvPr/>
          </p:nvCxnSpPr>
          <p:spPr>
            <a:xfrm>
              <a:off x="727656" y="8184303"/>
              <a:ext cx="352055" cy="586758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317" name="Straight Connector 1316"/>
            <p:cNvCxnSpPr/>
            <p:nvPr/>
          </p:nvCxnSpPr>
          <p:spPr>
            <a:xfrm>
              <a:off x="727656" y="8012961"/>
              <a:ext cx="454860" cy="758100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318" name="Straight Connector 1317"/>
            <p:cNvCxnSpPr/>
            <p:nvPr/>
          </p:nvCxnSpPr>
          <p:spPr>
            <a:xfrm>
              <a:off x="736681" y="7856661"/>
              <a:ext cx="548640" cy="914400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319" name="Straight Connector 1318"/>
            <p:cNvCxnSpPr/>
            <p:nvPr/>
          </p:nvCxnSpPr>
          <p:spPr>
            <a:xfrm>
              <a:off x="839486" y="7856661"/>
              <a:ext cx="548640" cy="914400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320" name="Straight Connector 1319"/>
            <p:cNvCxnSpPr/>
            <p:nvPr/>
          </p:nvCxnSpPr>
          <p:spPr>
            <a:xfrm>
              <a:off x="942291" y="7856661"/>
              <a:ext cx="457478" cy="762464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321" name="Straight Connector 1320"/>
            <p:cNvCxnSpPr/>
            <p:nvPr/>
          </p:nvCxnSpPr>
          <p:spPr>
            <a:xfrm>
              <a:off x="1045096" y="7856661"/>
              <a:ext cx="353773" cy="589621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322" name="Straight Connector 1321"/>
            <p:cNvCxnSpPr/>
            <p:nvPr/>
          </p:nvCxnSpPr>
          <p:spPr>
            <a:xfrm>
              <a:off x="1147901" y="7856661"/>
              <a:ext cx="247165" cy="411942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323" name="Straight Connector 1322"/>
            <p:cNvCxnSpPr/>
            <p:nvPr/>
          </p:nvCxnSpPr>
          <p:spPr>
            <a:xfrm>
              <a:off x="1250706" y="7856661"/>
              <a:ext cx="149063" cy="248438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324" name="Straight Connector 1323"/>
            <p:cNvCxnSpPr/>
            <p:nvPr/>
          </p:nvCxnSpPr>
          <p:spPr>
            <a:xfrm>
              <a:off x="1353511" y="7856661"/>
              <a:ext cx="46258" cy="77097"/>
            </a:xfrm>
            <a:prstGeom prst="line">
              <a:avLst/>
            </a:prstGeom>
            <a:ln>
              <a:solidFill>
                <a:srgbClr val="1C1C1C">
                  <a:alpha val="5000"/>
                </a:srgb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531" name="TextBox 530"/>
          <p:cNvSpPr txBox="1"/>
          <p:nvPr/>
        </p:nvSpPr>
        <p:spPr>
          <a:xfrm>
            <a:off x="28293" y="-2561"/>
            <a:ext cx="123835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Figure S4</a:t>
            </a:r>
            <a:endParaRPr lang="en-US" dirty="0"/>
          </a:p>
        </p:txBody>
      </p:sp>
      <p:graphicFrame>
        <p:nvGraphicFramePr>
          <p:cNvPr id="532" name="Chart 53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141882599"/>
              </p:ext>
            </p:extLst>
          </p:nvPr>
        </p:nvGraphicFramePr>
        <p:xfrm>
          <a:off x="681976" y="526178"/>
          <a:ext cx="1977417" cy="10672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533" name="Chart 53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751508355"/>
              </p:ext>
            </p:extLst>
          </p:nvPr>
        </p:nvGraphicFramePr>
        <p:xfrm>
          <a:off x="2493009" y="536272"/>
          <a:ext cx="1818978" cy="104241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538" name="Chart 53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645452235"/>
              </p:ext>
            </p:extLst>
          </p:nvPr>
        </p:nvGraphicFramePr>
        <p:xfrm>
          <a:off x="4148863" y="525675"/>
          <a:ext cx="1819656" cy="104241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539" name="Chart 538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552413389"/>
              </p:ext>
            </p:extLst>
          </p:nvPr>
        </p:nvGraphicFramePr>
        <p:xfrm>
          <a:off x="5788581" y="525675"/>
          <a:ext cx="1828800" cy="104241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graphicFrame>
        <p:nvGraphicFramePr>
          <p:cNvPr id="541" name="Chart 540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342325731"/>
              </p:ext>
            </p:extLst>
          </p:nvPr>
        </p:nvGraphicFramePr>
        <p:xfrm>
          <a:off x="701651" y="3385362"/>
          <a:ext cx="1957740" cy="10785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  <p:graphicFrame>
        <p:nvGraphicFramePr>
          <p:cNvPr id="542" name="Chart 54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814510977"/>
              </p:ext>
            </p:extLst>
          </p:nvPr>
        </p:nvGraphicFramePr>
        <p:xfrm>
          <a:off x="2479724" y="3379295"/>
          <a:ext cx="1826616" cy="108460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8"/>
          </a:graphicData>
        </a:graphic>
      </p:graphicFrame>
      <p:graphicFrame>
        <p:nvGraphicFramePr>
          <p:cNvPr id="543" name="Chart 54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768075955"/>
              </p:ext>
            </p:extLst>
          </p:nvPr>
        </p:nvGraphicFramePr>
        <p:xfrm>
          <a:off x="4144048" y="3385361"/>
          <a:ext cx="1824471" cy="108141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9"/>
          </a:graphicData>
        </a:graphic>
      </p:graphicFrame>
      <p:graphicFrame>
        <p:nvGraphicFramePr>
          <p:cNvPr id="544" name="Chart 54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227762233"/>
              </p:ext>
            </p:extLst>
          </p:nvPr>
        </p:nvGraphicFramePr>
        <p:xfrm>
          <a:off x="5795759" y="3398625"/>
          <a:ext cx="1833945" cy="10672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0"/>
          </a:graphicData>
        </a:graphic>
      </p:graphicFrame>
      <p:graphicFrame>
        <p:nvGraphicFramePr>
          <p:cNvPr id="536" name="Chart 53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400512807"/>
              </p:ext>
            </p:extLst>
          </p:nvPr>
        </p:nvGraphicFramePr>
        <p:xfrm>
          <a:off x="512648" y="1469294"/>
          <a:ext cx="2146743" cy="107529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1"/>
          </a:graphicData>
        </a:graphic>
      </p:graphicFrame>
      <p:graphicFrame>
        <p:nvGraphicFramePr>
          <p:cNvPr id="540" name="Chart 539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503214520"/>
              </p:ext>
            </p:extLst>
          </p:nvPr>
        </p:nvGraphicFramePr>
        <p:xfrm>
          <a:off x="2491770" y="1477595"/>
          <a:ext cx="1820217" cy="106777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2"/>
          </a:graphicData>
        </a:graphic>
      </p:graphicFrame>
      <p:graphicFrame>
        <p:nvGraphicFramePr>
          <p:cNvPr id="545" name="Chart 54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912548858"/>
              </p:ext>
            </p:extLst>
          </p:nvPr>
        </p:nvGraphicFramePr>
        <p:xfrm>
          <a:off x="4127730" y="1480581"/>
          <a:ext cx="1840789" cy="106276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3"/>
          </a:graphicData>
        </a:graphic>
      </p:graphicFrame>
      <p:graphicFrame>
        <p:nvGraphicFramePr>
          <p:cNvPr id="546" name="Chart 54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255892421"/>
              </p:ext>
            </p:extLst>
          </p:nvPr>
        </p:nvGraphicFramePr>
        <p:xfrm>
          <a:off x="5779631" y="1467771"/>
          <a:ext cx="1820156" cy="108045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4"/>
          </a:graphicData>
        </a:graphic>
      </p:graphicFrame>
      <p:graphicFrame>
        <p:nvGraphicFramePr>
          <p:cNvPr id="547" name="Chart 54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868583431"/>
              </p:ext>
            </p:extLst>
          </p:nvPr>
        </p:nvGraphicFramePr>
        <p:xfrm>
          <a:off x="679750" y="5295619"/>
          <a:ext cx="1979642" cy="106579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5"/>
          </a:graphicData>
        </a:graphic>
      </p:graphicFrame>
      <p:graphicFrame>
        <p:nvGraphicFramePr>
          <p:cNvPr id="548" name="Chart 54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608001200"/>
              </p:ext>
            </p:extLst>
          </p:nvPr>
        </p:nvGraphicFramePr>
        <p:xfrm>
          <a:off x="2486663" y="5295619"/>
          <a:ext cx="1825324" cy="107233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6"/>
          </a:graphicData>
        </a:graphic>
      </p:graphicFrame>
      <p:graphicFrame>
        <p:nvGraphicFramePr>
          <p:cNvPr id="549" name="Chart 548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483771988"/>
              </p:ext>
            </p:extLst>
          </p:nvPr>
        </p:nvGraphicFramePr>
        <p:xfrm>
          <a:off x="4136389" y="5305405"/>
          <a:ext cx="1832130" cy="107064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7"/>
          </a:graphicData>
        </a:graphic>
      </p:graphicFrame>
      <p:graphicFrame>
        <p:nvGraphicFramePr>
          <p:cNvPr id="550" name="Chart 549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024724373"/>
              </p:ext>
            </p:extLst>
          </p:nvPr>
        </p:nvGraphicFramePr>
        <p:xfrm>
          <a:off x="5795757" y="5305405"/>
          <a:ext cx="1832589" cy="107743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8"/>
          </a:graphicData>
        </a:graphic>
      </p:graphicFrame>
      <p:graphicFrame>
        <p:nvGraphicFramePr>
          <p:cNvPr id="551" name="Chart 550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313590589"/>
              </p:ext>
            </p:extLst>
          </p:nvPr>
        </p:nvGraphicFramePr>
        <p:xfrm>
          <a:off x="5793861" y="2423382"/>
          <a:ext cx="1829028" cy="107508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9"/>
          </a:graphicData>
        </a:graphic>
      </p:graphicFrame>
      <p:graphicFrame>
        <p:nvGraphicFramePr>
          <p:cNvPr id="552" name="Chart 55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340831838"/>
              </p:ext>
            </p:extLst>
          </p:nvPr>
        </p:nvGraphicFramePr>
        <p:xfrm>
          <a:off x="4136389" y="2423382"/>
          <a:ext cx="1870764" cy="107014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0"/>
          </a:graphicData>
        </a:graphic>
      </p:graphicFrame>
      <p:graphicFrame>
        <p:nvGraphicFramePr>
          <p:cNvPr id="553" name="Chart 55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244873474"/>
              </p:ext>
            </p:extLst>
          </p:nvPr>
        </p:nvGraphicFramePr>
        <p:xfrm>
          <a:off x="2483040" y="2423382"/>
          <a:ext cx="1826968" cy="107014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1"/>
          </a:graphicData>
        </a:graphic>
      </p:graphicFrame>
      <p:graphicFrame>
        <p:nvGraphicFramePr>
          <p:cNvPr id="554" name="Chart 55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636378078"/>
              </p:ext>
            </p:extLst>
          </p:nvPr>
        </p:nvGraphicFramePr>
        <p:xfrm>
          <a:off x="701589" y="2412914"/>
          <a:ext cx="1957804" cy="107506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2"/>
          </a:graphicData>
        </a:graphic>
      </p:graphicFrame>
      <p:graphicFrame>
        <p:nvGraphicFramePr>
          <p:cNvPr id="555" name="Chart 55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46990689"/>
              </p:ext>
            </p:extLst>
          </p:nvPr>
        </p:nvGraphicFramePr>
        <p:xfrm>
          <a:off x="5802310" y="4344380"/>
          <a:ext cx="1815231" cy="107129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3"/>
          </a:graphicData>
        </a:graphic>
      </p:graphicFrame>
      <p:graphicFrame>
        <p:nvGraphicFramePr>
          <p:cNvPr id="556" name="Chart 55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93084741"/>
              </p:ext>
            </p:extLst>
          </p:nvPr>
        </p:nvGraphicFramePr>
        <p:xfrm>
          <a:off x="4136389" y="4340167"/>
          <a:ext cx="1840384" cy="106964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4"/>
          </a:graphicData>
        </a:graphic>
      </p:graphicFrame>
      <p:graphicFrame>
        <p:nvGraphicFramePr>
          <p:cNvPr id="557" name="Chart 55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539217366"/>
              </p:ext>
            </p:extLst>
          </p:nvPr>
        </p:nvGraphicFramePr>
        <p:xfrm>
          <a:off x="2482488" y="4328652"/>
          <a:ext cx="1823851" cy="108052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5"/>
          </a:graphicData>
        </a:graphic>
      </p:graphicFrame>
      <p:graphicFrame>
        <p:nvGraphicFramePr>
          <p:cNvPr id="558" name="Chart 55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479025571"/>
              </p:ext>
            </p:extLst>
          </p:nvPr>
        </p:nvGraphicFramePr>
        <p:xfrm>
          <a:off x="687248" y="4328652"/>
          <a:ext cx="1972144" cy="10736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6"/>
          </a:graphicData>
        </a:graphic>
      </p:graphicFrame>
      <p:graphicFrame>
        <p:nvGraphicFramePr>
          <p:cNvPr id="559" name="Chart 558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615108544"/>
              </p:ext>
            </p:extLst>
          </p:nvPr>
        </p:nvGraphicFramePr>
        <p:xfrm>
          <a:off x="5792902" y="6255327"/>
          <a:ext cx="1835443" cy="106899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7"/>
          </a:graphicData>
        </a:graphic>
      </p:graphicFrame>
      <p:graphicFrame>
        <p:nvGraphicFramePr>
          <p:cNvPr id="560" name="Chart 559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47656839"/>
              </p:ext>
            </p:extLst>
          </p:nvPr>
        </p:nvGraphicFramePr>
        <p:xfrm>
          <a:off x="4134167" y="6255327"/>
          <a:ext cx="1842607" cy="1055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8"/>
          </a:graphicData>
        </a:graphic>
      </p:graphicFrame>
      <p:graphicFrame>
        <p:nvGraphicFramePr>
          <p:cNvPr id="563" name="Chart 56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653282519"/>
              </p:ext>
            </p:extLst>
          </p:nvPr>
        </p:nvGraphicFramePr>
        <p:xfrm>
          <a:off x="2482430" y="6255327"/>
          <a:ext cx="1811580" cy="106114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9"/>
          </a:graphicData>
        </a:graphic>
      </p:graphicFrame>
      <p:graphicFrame>
        <p:nvGraphicFramePr>
          <p:cNvPr id="564" name="Chart 56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292412468"/>
              </p:ext>
            </p:extLst>
          </p:nvPr>
        </p:nvGraphicFramePr>
        <p:xfrm>
          <a:off x="687248" y="6255327"/>
          <a:ext cx="1972143" cy="1055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0"/>
          </a:graphicData>
        </a:graphic>
      </p:graphicFrame>
      <p:graphicFrame>
        <p:nvGraphicFramePr>
          <p:cNvPr id="565" name="Chart 56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895746395"/>
              </p:ext>
            </p:extLst>
          </p:nvPr>
        </p:nvGraphicFramePr>
        <p:xfrm>
          <a:off x="5737982" y="7206721"/>
          <a:ext cx="1948204" cy="118092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1"/>
          </a:graphicData>
        </a:graphic>
      </p:graphicFrame>
      <p:graphicFrame>
        <p:nvGraphicFramePr>
          <p:cNvPr id="566" name="Chart 56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263838517"/>
              </p:ext>
            </p:extLst>
          </p:nvPr>
        </p:nvGraphicFramePr>
        <p:xfrm>
          <a:off x="4083424" y="7206721"/>
          <a:ext cx="1938025" cy="117012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2"/>
          </a:graphicData>
        </a:graphic>
      </p:graphicFrame>
      <p:sp>
        <p:nvSpPr>
          <p:cNvPr id="2" name="TextBox 1"/>
          <p:cNvSpPr txBox="1"/>
          <p:nvPr/>
        </p:nvSpPr>
        <p:spPr>
          <a:xfrm>
            <a:off x="4879779" y="8255090"/>
            <a:ext cx="370330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00" b="1" dirty="0" smtClean="0"/>
              <a:t>Days</a:t>
            </a:r>
            <a:endParaRPr lang="en-US" sz="700" b="1" dirty="0"/>
          </a:p>
        </p:txBody>
      </p:sp>
      <p:sp>
        <p:nvSpPr>
          <p:cNvPr id="567" name="TextBox 566"/>
          <p:cNvSpPr txBox="1"/>
          <p:nvPr/>
        </p:nvSpPr>
        <p:spPr>
          <a:xfrm>
            <a:off x="6517816" y="8255090"/>
            <a:ext cx="370330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00" b="1" dirty="0" smtClean="0"/>
              <a:t>Days</a:t>
            </a:r>
            <a:endParaRPr lang="en-US" sz="700" b="1" dirty="0"/>
          </a:p>
        </p:txBody>
      </p:sp>
      <p:graphicFrame>
        <p:nvGraphicFramePr>
          <p:cNvPr id="568" name="Chart 56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026590140"/>
              </p:ext>
            </p:extLst>
          </p:nvPr>
        </p:nvGraphicFramePr>
        <p:xfrm>
          <a:off x="2416494" y="7206721"/>
          <a:ext cx="1955225" cy="117139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3"/>
          </a:graphicData>
        </a:graphic>
      </p:graphicFrame>
      <p:graphicFrame>
        <p:nvGraphicFramePr>
          <p:cNvPr id="569" name="Chart 568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578106634"/>
              </p:ext>
            </p:extLst>
          </p:nvPr>
        </p:nvGraphicFramePr>
        <p:xfrm>
          <a:off x="680006" y="7196559"/>
          <a:ext cx="2013142" cy="119109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4"/>
          </a:graphicData>
        </a:graphic>
      </p:graphicFrame>
      <p:sp>
        <p:nvSpPr>
          <p:cNvPr id="570" name="TextBox 569"/>
          <p:cNvSpPr txBox="1"/>
          <p:nvPr/>
        </p:nvSpPr>
        <p:spPr>
          <a:xfrm>
            <a:off x="3197058" y="8255090"/>
            <a:ext cx="370330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00" b="1" dirty="0" smtClean="0"/>
              <a:t>Days</a:t>
            </a:r>
            <a:endParaRPr lang="en-US" sz="700" b="1" dirty="0"/>
          </a:p>
        </p:txBody>
      </p:sp>
      <p:sp>
        <p:nvSpPr>
          <p:cNvPr id="571" name="TextBox 570"/>
          <p:cNvSpPr txBox="1"/>
          <p:nvPr/>
        </p:nvSpPr>
        <p:spPr>
          <a:xfrm>
            <a:off x="1514337" y="8255090"/>
            <a:ext cx="370330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00" b="1" dirty="0" smtClean="0"/>
              <a:t>Days</a:t>
            </a:r>
            <a:endParaRPr lang="en-US" sz="700" b="1" dirty="0"/>
          </a:p>
        </p:txBody>
      </p:sp>
      <p:grpSp>
        <p:nvGrpSpPr>
          <p:cNvPr id="6" name="Group 5"/>
          <p:cNvGrpSpPr/>
          <p:nvPr/>
        </p:nvGrpSpPr>
        <p:grpSpPr>
          <a:xfrm>
            <a:off x="3317270" y="8427657"/>
            <a:ext cx="2154993" cy="446276"/>
            <a:chOff x="2751747" y="8427657"/>
            <a:chExt cx="2154993" cy="446276"/>
          </a:xfrm>
        </p:grpSpPr>
        <p:sp>
          <p:nvSpPr>
            <p:cNvPr id="537" name="Rectangle 536"/>
            <p:cNvSpPr/>
            <p:nvPr/>
          </p:nvSpPr>
          <p:spPr>
            <a:xfrm>
              <a:off x="2751747" y="8462677"/>
              <a:ext cx="2018545" cy="298790"/>
            </a:xfrm>
            <a:prstGeom prst="rect">
              <a:avLst/>
            </a:prstGeom>
            <a:noFill/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561" name="Straight Connector 560"/>
            <p:cNvCxnSpPr/>
            <p:nvPr/>
          </p:nvCxnSpPr>
          <p:spPr>
            <a:xfrm>
              <a:off x="3745115" y="8663839"/>
              <a:ext cx="182880" cy="0"/>
            </a:xfrm>
            <a:prstGeom prst="line">
              <a:avLst/>
            </a:prstGeom>
            <a:ln>
              <a:solidFill>
                <a:schemeClr val="bg1">
                  <a:lumMod val="65000"/>
                </a:schemeClr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62" name="Straight Connector 561"/>
            <p:cNvCxnSpPr/>
            <p:nvPr/>
          </p:nvCxnSpPr>
          <p:spPr>
            <a:xfrm>
              <a:off x="3745115" y="8539574"/>
              <a:ext cx="182880" cy="0"/>
            </a:xfrm>
            <a:prstGeom prst="line">
              <a:avLst/>
            </a:prstGeom>
            <a:ln>
              <a:solidFill>
                <a:schemeClr val="tx1"/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72" name="TextBox 571"/>
            <p:cNvSpPr txBox="1"/>
            <p:nvPr/>
          </p:nvSpPr>
          <p:spPr>
            <a:xfrm>
              <a:off x="3871872" y="8427657"/>
              <a:ext cx="1034868" cy="446276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n-US" sz="800" smtClean="0"/>
                <a:t>Low-</a:t>
              </a:r>
              <a:r>
                <a:rPr lang="en-US" sz="800" i="1" smtClean="0"/>
                <a:t>R</a:t>
              </a:r>
              <a:r>
                <a:rPr lang="en-US" sz="800" i="1" baseline="-25000" smtClean="0"/>
                <a:t>S</a:t>
              </a:r>
              <a:r>
                <a:rPr lang="en-US" sz="800" i="1" smtClean="0"/>
                <a:t> </a:t>
              </a:r>
              <a:r>
                <a:rPr lang="en-US" sz="800" smtClean="0"/>
                <a:t>corals </a:t>
              </a:r>
            </a:p>
            <a:p>
              <a:r>
                <a:rPr lang="en-US" sz="800" smtClean="0"/>
                <a:t>High-</a:t>
              </a:r>
              <a:r>
                <a:rPr lang="en-US" sz="800" i="1" smtClean="0"/>
                <a:t>R</a:t>
              </a:r>
              <a:r>
                <a:rPr lang="en-US" sz="800" i="1" baseline="-25000" smtClean="0"/>
                <a:t>S</a:t>
              </a:r>
              <a:r>
                <a:rPr lang="en-US" sz="800" smtClean="0"/>
                <a:t> </a:t>
              </a:r>
              <a:r>
                <a:rPr lang="en-US" sz="800"/>
                <a:t>corals </a:t>
              </a:r>
            </a:p>
            <a:p>
              <a:endParaRPr lang="en-US" sz="700" dirty="0"/>
            </a:p>
          </p:txBody>
        </p:sp>
        <p:sp>
          <p:nvSpPr>
            <p:cNvPr id="573" name="TextBox 572"/>
            <p:cNvSpPr txBox="1"/>
            <p:nvPr/>
          </p:nvSpPr>
          <p:spPr>
            <a:xfrm>
              <a:off x="3701758" y="8484206"/>
              <a:ext cx="244193" cy="338554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n-US" sz="1600" smtClean="0">
                  <a:solidFill>
                    <a:schemeClr val="bg1">
                      <a:lumMod val="65000"/>
                    </a:schemeClr>
                  </a:solidFill>
                </a:rPr>
                <a:t>×</a:t>
              </a:r>
              <a:endParaRPr lang="en-US" sz="1600" dirty="0">
                <a:solidFill>
                  <a:schemeClr val="bg1">
                    <a:lumMod val="65000"/>
                  </a:schemeClr>
                </a:solidFill>
              </a:endParaRPr>
            </a:p>
          </p:txBody>
        </p:sp>
        <p:sp>
          <p:nvSpPr>
            <p:cNvPr id="574" name="Rectangle 573"/>
            <p:cNvSpPr/>
            <p:nvPr/>
          </p:nvSpPr>
          <p:spPr>
            <a:xfrm>
              <a:off x="3817514" y="8510257"/>
              <a:ext cx="45719" cy="59633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575" name="Group 574"/>
            <p:cNvGrpSpPr/>
            <p:nvPr/>
          </p:nvGrpSpPr>
          <p:grpSpPr>
            <a:xfrm>
              <a:off x="2819048" y="8442241"/>
              <a:ext cx="1034868" cy="307777"/>
              <a:chOff x="2087538" y="9366619"/>
              <a:chExt cx="1034868" cy="307777"/>
            </a:xfrm>
          </p:grpSpPr>
          <p:grpSp>
            <p:nvGrpSpPr>
              <p:cNvPr id="576" name="Group 575"/>
              <p:cNvGrpSpPr/>
              <p:nvPr/>
            </p:nvGrpSpPr>
            <p:grpSpPr>
              <a:xfrm>
                <a:off x="2093845" y="9454599"/>
                <a:ext cx="154622" cy="146513"/>
                <a:chOff x="725439" y="7856661"/>
                <a:chExt cx="674330" cy="914400"/>
              </a:xfrm>
            </p:grpSpPr>
            <p:cxnSp>
              <p:nvCxnSpPr>
                <p:cNvPr id="579" name="Straight Connector 578"/>
                <p:cNvCxnSpPr/>
                <p:nvPr/>
              </p:nvCxnSpPr>
              <p:spPr>
                <a:xfrm>
                  <a:off x="727656" y="8698328"/>
                  <a:ext cx="43640" cy="72733"/>
                </a:xfrm>
                <a:prstGeom prst="line">
                  <a:avLst/>
                </a:prstGeom>
                <a:ln>
                  <a:solidFill>
                    <a:srgbClr val="1C1C1C">
                      <a:alpha val="5000"/>
                    </a:srgbClr>
                  </a:solidFill>
                </a:ln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580" name="Straight Connector 579"/>
                <p:cNvCxnSpPr/>
                <p:nvPr/>
              </p:nvCxnSpPr>
              <p:spPr>
                <a:xfrm>
                  <a:off x="734096" y="8537720"/>
                  <a:ext cx="140005" cy="233341"/>
                </a:xfrm>
                <a:prstGeom prst="line">
                  <a:avLst/>
                </a:prstGeom>
                <a:ln>
                  <a:solidFill>
                    <a:srgbClr val="1C1C1C">
                      <a:alpha val="5000"/>
                    </a:srgbClr>
                  </a:solidFill>
                </a:ln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581" name="Straight Connector 580"/>
                <p:cNvCxnSpPr/>
                <p:nvPr/>
              </p:nvCxnSpPr>
              <p:spPr>
                <a:xfrm>
                  <a:off x="725439" y="8351949"/>
                  <a:ext cx="251467" cy="419112"/>
                </a:xfrm>
                <a:prstGeom prst="line">
                  <a:avLst/>
                </a:prstGeom>
                <a:ln>
                  <a:solidFill>
                    <a:srgbClr val="1C1C1C">
                      <a:alpha val="5000"/>
                    </a:srgbClr>
                  </a:solidFill>
                </a:ln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582" name="Straight Connector 581"/>
                <p:cNvCxnSpPr/>
                <p:nvPr/>
              </p:nvCxnSpPr>
              <p:spPr>
                <a:xfrm>
                  <a:off x="727656" y="8184303"/>
                  <a:ext cx="352055" cy="586758"/>
                </a:xfrm>
                <a:prstGeom prst="line">
                  <a:avLst/>
                </a:prstGeom>
                <a:ln>
                  <a:solidFill>
                    <a:srgbClr val="1C1C1C">
                      <a:alpha val="5000"/>
                    </a:srgbClr>
                  </a:solidFill>
                </a:ln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584" name="Straight Connector 583"/>
                <p:cNvCxnSpPr/>
                <p:nvPr/>
              </p:nvCxnSpPr>
              <p:spPr>
                <a:xfrm>
                  <a:off x="727656" y="8012961"/>
                  <a:ext cx="454860" cy="758100"/>
                </a:xfrm>
                <a:prstGeom prst="line">
                  <a:avLst/>
                </a:prstGeom>
                <a:ln>
                  <a:solidFill>
                    <a:srgbClr val="1C1C1C">
                      <a:alpha val="5000"/>
                    </a:srgbClr>
                  </a:solidFill>
                </a:ln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585" name="Straight Connector 584"/>
                <p:cNvCxnSpPr/>
                <p:nvPr/>
              </p:nvCxnSpPr>
              <p:spPr>
                <a:xfrm>
                  <a:off x="736681" y="7856661"/>
                  <a:ext cx="548640" cy="914400"/>
                </a:xfrm>
                <a:prstGeom prst="line">
                  <a:avLst/>
                </a:prstGeom>
                <a:ln>
                  <a:solidFill>
                    <a:srgbClr val="1C1C1C">
                      <a:alpha val="5000"/>
                    </a:srgbClr>
                  </a:solidFill>
                </a:ln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586" name="Straight Connector 585"/>
                <p:cNvCxnSpPr/>
                <p:nvPr/>
              </p:nvCxnSpPr>
              <p:spPr>
                <a:xfrm>
                  <a:off x="839486" y="7856661"/>
                  <a:ext cx="548640" cy="914400"/>
                </a:xfrm>
                <a:prstGeom prst="line">
                  <a:avLst/>
                </a:prstGeom>
                <a:ln>
                  <a:solidFill>
                    <a:srgbClr val="1C1C1C">
                      <a:alpha val="5000"/>
                    </a:srgbClr>
                  </a:solidFill>
                </a:ln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587" name="Straight Connector 586"/>
                <p:cNvCxnSpPr/>
                <p:nvPr/>
              </p:nvCxnSpPr>
              <p:spPr>
                <a:xfrm>
                  <a:off x="942291" y="7856661"/>
                  <a:ext cx="457478" cy="762464"/>
                </a:xfrm>
                <a:prstGeom prst="line">
                  <a:avLst/>
                </a:prstGeom>
                <a:ln>
                  <a:solidFill>
                    <a:srgbClr val="1C1C1C">
                      <a:alpha val="5000"/>
                    </a:srgbClr>
                  </a:solidFill>
                </a:ln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588" name="Straight Connector 587"/>
                <p:cNvCxnSpPr/>
                <p:nvPr/>
              </p:nvCxnSpPr>
              <p:spPr>
                <a:xfrm>
                  <a:off x="1045096" y="7856661"/>
                  <a:ext cx="353773" cy="589621"/>
                </a:xfrm>
                <a:prstGeom prst="line">
                  <a:avLst/>
                </a:prstGeom>
                <a:ln>
                  <a:solidFill>
                    <a:srgbClr val="1C1C1C">
                      <a:alpha val="5000"/>
                    </a:srgbClr>
                  </a:solidFill>
                </a:ln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589" name="Straight Connector 588"/>
                <p:cNvCxnSpPr/>
                <p:nvPr/>
              </p:nvCxnSpPr>
              <p:spPr>
                <a:xfrm>
                  <a:off x="1147901" y="7856661"/>
                  <a:ext cx="247165" cy="411942"/>
                </a:xfrm>
                <a:prstGeom prst="line">
                  <a:avLst/>
                </a:prstGeom>
                <a:ln>
                  <a:solidFill>
                    <a:srgbClr val="1C1C1C">
                      <a:alpha val="5000"/>
                    </a:srgbClr>
                  </a:solidFill>
                </a:ln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590" name="Straight Connector 589"/>
                <p:cNvCxnSpPr/>
                <p:nvPr/>
              </p:nvCxnSpPr>
              <p:spPr>
                <a:xfrm>
                  <a:off x="1250706" y="7856661"/>
                  <a:ext cx="149063" cy="248438"/>
                </a:xfrm>
                <a:prstGeom prst="line">
                  <a:avLst/>
                </a:prstGeom>
                <a:ln>
                  <a:solidFill>
                    <a:schemeClr val="tx1">
                      <a:alpha val="5000"/>
                    </a:schemeClr>
                  </a:solidFill>
                </a:ln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591" name="Straight Connector 590"/>
                <p:cNvCxnSpPr/>
                <p:nvPr/>
              </p:nvCxnSpPr>
              <p:spPr>
                <a:xfrm>
                  <a:off x="1353511" y="7856661"/>
                  <a:ext cx="46258" cy="77097"/>
                </a:xfrm>
                <a:prstGeom prst="line">
                  <a:avLst/>
                </a:prstGeom>
                <a:ln>
                  <a:solidFill>
                    <a:srgbClr val="1C1C1C">
                      <a:alpha val="5000"/>
                    </a:srgbClr>
                  </a:solidFill>
                </a:ln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577" name="Rectangle 576"/>
              <p:cNvSpPr/>
              <p:nvPr/>
            </p:nvSpPr>
            <p:spPr>
              <a:xfrm>
                <a:off x="2096262" y="9454599"/>
                <a:ext cx="152204" cy="140803"/>
              </a:xfrm>
              <a:prstGeom prst="rect">
                <a:avLst/>
              </a:prstGeom>
              <a:noFill/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78" name="TextBox 577"/>
              <p:cNvSpPr txBox="1"/>
              <p:nvPr/>
            </p:nvSpPr>
            <p:spPr>
              <a:xfrm>
                <a:off x="2087538" y="9366619"/>
                <a:ext cx="1034868" cy="307777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700"/>
                  <a:t>Pre-stress control conditions</a:t>
                </a:r>
                <a:endParaRPr lang="en-US" sz="700" dirty="0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401532388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5457</TotalTime>
  <Words>59</Words>
  <Application>Microsoft Office PowerPoint</Application>
  <PresentationFormat>Custom</PresentationFormat>
  <Paragraphs>35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Calibri</vt:lpstr>
      <vt:lpstr>Office Theme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BackmanLab1</dc:creator>
  <cp:lastModifiedBy>Timothy Swain</cp:lastModifiedBy>
  <cp:revision>241</cp:revision>
  <dcterms:created xsi:type="dcterms:W3CDTF">2013-07-17T16:15:24Z</dcterms:created>
  <dcterms:modified xsi:type="dcterms:W3CDTF">2015-12-10T00:05:19Z</dcterms:modified>
</cp:coreProperties>
</file>