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43" d="100"/>
          <a:sy n="143" d="100"/>
        </p:scale>
        <p:origin x="979" y="-26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fukunaga\&#23455;&#39443;&#12487;&#12540;&#12479;\170330%20Ins%20MINO%200day%20gain85%20bottom2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fukunaga\&#23455;&#39443;&#12487;&#12540;&#12479;\170330%20Ins%20MINO%200day%20gain85%20bottom2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'Fib ver3'!$A$31</c:f>
              <c:strCache>
                <c:ptCount val="1"/>
                <c:pt idx="0">
                  <c:v>Fib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'Fib ver3'!$B$38:$E$38</c:f>
                <c:numCache>
                  <c:formatCode>General</c:formatCode>
                  <c:ptCount val="4"/>
                  <c:pt idx="0">
                    <c:v>10.031391729662589</c:v>
                  </c:pt>
                  <c:pt idx="1">
                    <c:v>10.32079357254301</c:v>
                  </c:pt>
                  <c:pt idx="2">
                    <c:v>1.882141692426909</c:v>
                  </c:pt>
                  <c:pt idx="3">
                    <c:v>10.738805624047369</c:v>
                  </c:pt>
                </c:numCache>
              </c:numRef>
            </c:plus>
            <c:minus>
              <c:numRef>
                <c:f>'Fib ver3'!$B$38:$E$38</c:f>
                <c:numCache>
                  <c:formatCode>General</c:formatCode>
                  <c:ptCount val="4"/>
                  <c:pt idx="0">
                    <c:v>10.031391729662589</c:v>
                  </c:pt>
                  <c:pt idx="1">
                    <c:v>10.32079357254301</c:v>
                  </c:pt>
                  <c:pt idx="2">
                    <c:v>1.882141692426909</c:v>
                  </c:pt>
                  <c:pt idx="3">
                    <c:v>10.738805624047369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yVal>
            <c:numRef>
              <c:f>'Fib ver3'!$B$31:$E$31</c:f>
              <c:numCache>
                <c:formatCode>General</c:formatCode>
                <c:ptCount val="4"/>
                <c:pt idx="0">
                  <c:v>100</c:v>
                </c:pt>
                <c:pt idx="1">
                  <c:v>99.766215819711732</c:v>
                </c:pt>
                <c:pt idx="2">
                  <c:v>96.970270602822453</c:v>
                </c:pt>
                <c:pt idx="3">
                  <c:v>112.67734943636241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D9E-485A-AC2D-289934FAF599}"/>
            </c:ext>
          </c:extLst>
        </c:ser>
        <c:ser>
          <c:idx val="4"/>
          <c:order val="1"/>
          <c:tx>
            <c:strRef>
              <c:f>'Fib ver3'!$A$32</c:f>
              <c:strCache>
                <c:ptCount val="1"/>
                <c:pt idx="0">
                  <c:v>Fib+1uM MINO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'Fib ver3'!$B$39:$E$39</c:f>
                <c:numCache>
                  <c:formatCode>General</c:formatCode>
                  <c:ptCount val="4"/>
                  <c:pt idx="0">
                    <c:v>3.3591318544293509</c:v>
                  </c:pt>
                  <c:pt idx="1">
                    <c:v>7.0864659139355783</c:v>
                  </c:pt>
                  <c:pt idx="2">
                    <c:v>8.2654418373107692</c:v>
                  </c:pt>
                  <c:pt idx="3">
                    <c:v>3.166318513387357</c:v>
                  </c:pt>
                </c:numCache>
              </c:numRef>
            </c:plus>
            <c:minus>
              <c:numRef>
                <c:f>'Fib ver3'!$B$39:$E$39</c:f>
                <c:numCache>
                  <c:formatCode>General</c:formatCode>
                  <c:ptCount val="4"/>
                  <c:pt idx="0">
                    <c:v>3.3591318544293509</c:v>
                  </c:pt>
                  <c:pt idx="1">
                    <c:v>7.0864659139355783</c:v>
                  </c:pt>
                  <c:pt idx="2">
                    <c:v>8.2654418373107692</c:v>
                  </c:pt>
                  <c:pt idx="3">
                    <c:v>3.166318513387357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yVal>
            <c:numRef>
              <c:f>'Fib ver3'!$B$32:$E$32</c:f>
              <c:numCache>
                <c:formatCode>General</c:formatCode>
                <c:ptCount val="4"/>
                <c:pt idx="0">
                  <c:v>100</c:v>
                </c:pt>
                <c:pt idx="1">
                  <c:v>80.866619115549213</c:v>
                </c:pt>
                <c:pt idx="2">
                  <c:v>79.054029957203994</c:v>
                </c:pt>
                <c:pt idx="3">
                  <c:v>70.313837375178309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D9E-485A-AC2D-289934FAF599}"/>
            </c:ext>
          </c:extLst>
        </c:ser>
        <c:ser>
          <c:idx val="2"/>
          <c:order val="3"/>
          <c:tx>
            <c:strRef>
              <c:f>'Fib ver3'!$A$35</c:f>
              <c:strCache>
                <c:ptCount val="1"/>
                <c:pt idx="0">
                  <c:v>Fib+5uM MINO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'Fib ver3'!$B$42:$E$42</c:f>
                <c:numCache>
                  <c:formatCode>General</c:formatCode>
                  <c:ptCount val="4"/>
                  <c:pt idx="0">
                    <c:v>3.4117642623947928</c:v>
                  </c:pt>
                  <c:pt idx="1">
                    <c:v>6.1158289434575774</c:v>
                  </c:pt>
                  <c:pt idx="2">
                    <c:v>2.0737702054678961</c:v>
                  </c:pt>
                  <c:pt idx="3">
                    <c:v>3.6997970215151832</c:v>
                  </c:pt>
                </c:numCache>
              </c:numRef>
            </c:plus>
            <c:minus>
              <c:numRef>
                <c:f>'Fib ver3'!$B$42:$E$42</c:f>
                <c:numCache>
                  <c:formatCode>General</c:formatCode>
                  <c:ptCount val="4"/>
                  <c:pt idx="0">
                    <c:v>3.4117642623947928</c:v>
                  </c:pt>
                  <c:pt idx="1">
                    <c:v>6.1158289434575774</c:v>
                  </c:pt>
                  <c:pt idx="2">
                    <c:v>2.0737702054678961</c:v>
                  </c:pt>
                  <c:pt idx="3">
                    <c:v>3.6997970215151832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yVal>
            <c:numRef>
              <c:f>'Fib ver3'!$B$35:$E$35</c:f>
              <c:numCache>
                <c:formatCode>General</c:formatCode>
                <c:ptCount val="4"/>
                <c:pt idx="0">
                  <c:v>100</c:v>
                </c:pt>
                <c:pt idx="1">
                  <c:v>83.236327903548883</c:v>
                </c:pt>
                <c:pt idx="2">
                  <c:v>68.527722136135111</c:v>
                </c:pt>
                <c:pt idx="3">
                  <c:v>39.611285384935201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D9E-485A-AC2D-289934FAF599}"/>
            </c:ext>
          </c:extLst>
        </c:ser>
        <c:ser>
          <c:idx val="3"/>
          <c:order val="4"/>
          <c:tx>
            <c:strRef>
              <c:f>'Fib ver3'!$A$36</c:f>
              <c:strCache>
                <c:ptCount val="1"/>
                <c:pt idx="0">
                  <c:v>Fib+10uM MINO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'Fib ver3'!$B$43:$E$43</c:f>
                <c:numCache>
                  <c:formatCode>General</c:formatCode>
                  <c:ptCount val="4"/>
                  <c:pt idx="0">
                    <c:v>15.35862128534961</c:v>
                  </c:pt>
                  <c:pt idx="1">
                    <c:v>2.108228265795137</c:v>
                  </c:pt>
                  <c:pt idx="2">
                    <c:v>4.112931477368714</c:v>
                  </c:pt>
                  <c:pt idx="3">
                    <c:v>0.425414724320966</c:v>
                  </c:pt>
                </c:numCache>
              </c:numRef>
            </c:plus>
            <c:minus>
              <c:numRef>
                <c:f>'Fib ver3'!$B$43:$E$43</c:f>
                <c:numCache>
                  <c:formatCode>General</c:formatCode>
                  <c:ptCount val="4"/>
                  <c:pt idx="0">
                    <c:v>15.35862128534961</c:v>
                  </c:pt>
                  <c:pt idx="1">
                    <c:v>2.108228265795137</c:v>
                  </c:pt>
                  <c:pt idx="2">
                    <c:v>4.112931477368714</c:v>
                  </c:pt>
                  <c:pt idx="3">
                    <c:v>0.425414724320966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yVal>
            <c:numRef>
              <c:f>'Fib ver3'!$B$36:$E$36</c:f>
              <c:numCache>
                <c:formatCode>General</c:formatCode>
                <c:ptCount val="4"/>
                <c:pt idx="0">
                  <c:v>100</c:v>
                </c:pt>
                <c:pt idx="1">
                  <c:v>67.55952380952381</c:v>
                </c:pt>
                <c:pt idx="2">
                  <c:v>33.747839069621243</c:v>
                </c:pt>
                <c:pt idx="3">
                  <c:v>13.95764576457646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D9E-485A-AC2D-289934FAF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8154840"/>
        <c:axId val="2091271592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2"/>
                <c:tx>
                  <c:strRef>
                    <c:extLst>
                      <c:ext uri="{02D57815-91ED-43cb-92C2-25804820EDAC}">
                        <c15:formulaRef>
                          <c15:sqref>'Fib ver3'!$A$33</c15:sqref>
                        </c15:formulaRef>
                      </c:ext>
                    </c:extLst>
                    <c:strCache>
                      <c:ptCount val="1"/>
                      <c:pt idx="0">
                        <c:v>Fib+2uM MINO</c:v>
                      </c:pt>
                    </c:strCache>
                  </c:strRef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errBars>
                  <c:errDir val="y"/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'Fib ver3'!$B$40:$E$40</c15:sqref>
                          </c15:formulaRef>
                        </c:ext>
                      </c:extLst>
                      <c:numCache>
                        <c:formatCode>General</c:formatCode>
                        <c:ptCount val="4"/>
                        <c:pt idx="0">
                          <c:v>4.7163438226102166</c:v>
                        </c:pt>
                        <c:pt idx="1">
                          <c:v>5.4868150493060366</c:v>
                        </c:pt>
                        <c:pt idx="2">
                          <c:v>0.93128471803303592</c:v>
                        </c:pt>
                        <c:pt idx="3">
                          <c:v>5.2118204920986813</c:v>
                        </c:pt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'Fib ver3'!$B$40:$E$40</c15:sqref>
                          </c15:formulaRef>
                        </c:ext>
                      </c:extLst>
                      <c:numCache>
                        <c:formatCode>General</c:formatCode>
                        <c:ptCount val="4"/>
                        <c:pt idx="0">
                          <c:v>4.7163438226102166</c:v>
                        </c:pt>
                        <c:pt idx="1">
                          <c:v>5.4868150493060366</c:v>
                        </c:pt>
                        <c:pt idx="2">
                          <c:v>0.93128471803303592</c:v>
                        </c:pt>
                        <c:pt idx="3">
                          <c:v>5.2118204920986813</c:v>
                        </c:pt>
                      </c:numCache>
                    </c:numRef>
                  </c:minus>
                  <c:spPr>
                    <a:noFill/>
                    <a:ln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round/>
                    </a:ln>
                    <a:effectLst/>
                  </c:spPr>
                </c:errBars>
                <c:yVal>
                  <c:numRef>
                    <c:extLst>
                      <c:ext uri="{02D57815-91ED-43cb-92C2-25804820EDAC}">
                        <c15:formulaRef>
                          <c15:sqref>'Fib ver3'!$B$33:$E$33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100</c:v>
                      </c:pt>
                      <c:pt idx="1">
                        <c:v>88.729435340508743</c:v>
                      </c:pt>
                      <c:pt idx="2">
                        <c:v>86.75889115140545</c:v>
                      </c:pt>
                      <c:pt idx="3">
                        <c:v>59.551590764622865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4-AD9E-485A-AC2D-289934FAF599}"/>
                  </c:ext>
                </c:extLst>
              </c15:ser>
            </c15:filteredScatterSeries>
          </c:ext>
        </c:extLst>
      </c:scatterChart>
      <c:valAx>
        <c:axId val="-2138154840"/>
        <c:scaling>
          <c:orientation val="minMax"/>
          <c:max val="3"/>
          <c:min val="1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91271592"/>
        <c:crosses val="autoZero"/>
        <c:crossBetween val="midCat"/>
        <c:majorUnit val="1"/>
      </c:valAx>
      <c:valAx>
        <c:axId val="2091271592"/>
        <c:scaling>
          <c:orientation val="minMax"/>
          <c:max val="14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pPr>
            <a:endParaRPr lang="ja-JP"/>
          </a:p>
        </c:txPr>
        <c:crossAx val="-2138154840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'Fila ver3'!$A$32</c:f>
              <c:strCache>
                <c:ptCount val="1"/>
                <c:pt idx="0">
                  <c:v>Fila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'Fila ver3'!$B$39:$E$39</c:f>
                <c:numCache>
                  <c:formatCode>General</c:formatCode>
                  <c:ptCount val="4"/>
                  <c:pt idx="0">
                    <c:v>10.04949872341674</c:v>
                  </c:pt>
                  <c:pt idx="1">
                    <c:v>21.373636240729311</c:v>
                  </c:pt>
                  <c:pt idx="2">
                    <c:v>4.8375780332455207</c:v>
                  </c:pt>
                  <c:pt idx="3">
                    <c:v>11.36056912826227</c:v>
                  </c:pt>
                </c:numCache>
              </c:numRef>
            </c:plus>
            <c:minus>
              <c:numRef>
                <c:f>'Fila ver3'!$B$39:$E$39</c:f>
                <c:numCache>
                  <c:formatCode>General</c:formatCode>
                  <c:ptCount val="4"/>
                  <c:pt idx="0">
                    <c:v>10.04949872341674</c:v>
                  </c:pt>
                  <c:pt idx="1">
                    <c:v>21.373636240729311</c:v>
                  </c:pt>
                  <c:pt idx="2">
                    <c:v>4.8375780332455207</c:v>
                  </c:pt>
                  <c:pt idx="3">
                    <c:v>11.36056912826227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yVal>
            <c:numRef>
              <c:f>'Fila ver3'!$B$32:$E$32</c:f>
              <c:numCache>
                <c:formatCode>General</c:formatCode>
                <c:ptCount val="4"/>
                <c:pt idx="0">
                  <c:v>100</c:v>
                </c:pt>
                <c:pt idx="1">
                  <c:v>102.0934901061084</c:v>
                </c:pt>
                <c:pt idx="2">
                  <c:v>76.703947997323382</c:v>
                </c:pt>
                <c:pt idx="3">
                  <c:v>111.77468693241561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9A2-468A-A375-40DF4B165CA9}"/>
            </c:ext>
          </c:extLst>
        </c:ser>
        <c:ser>
          <c:idx val="4"/>
          <c:order val="1"/>
          <c:tx>
            <c:strRef>
              <c:f>'Fila ver3'!$A$33</c:f>
              <c:strCache>
                <c:ptCount val="1"/>
                <c:pt idx="0">
                  <c:v>Fila+1uM MINO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'Fila ver3'!$B$40:$E$40</c:f>
                <c:numCache>
                  <c:formatCode>General</c:formatCode>
                  <c:ptCount val="4"/>
                  <c:pt idx="0">
                    <c:v>9.66252321506939</c:v>
                  </c:pt>
                  <c:pt idx="1">
                    <c:v>9.2682564899224609</c:v>
                  </c:pt>
                  <c:pt idx="2">
                    <c:v>8.0592606357609728</c:v>
                  </c:pt>
                  <c:pt idx="3">
                    <c:v>6.2743534381604524</c:v>
                  </c:pt>
                </c:numCache>
              </c:numRef>
            </c:plus>
            <c:minus>
              <c:numRef>
                <c:f>'Fila ver3'!$B$40:$E$40</c:f>
                <c:numCache>
                  <c:formatCode>General</c:formatCode>
                  <c:ptCount val="4"/>
                  <c:pt idx="0">
                    <c:v>9.66252321506939</c:v>
                  </c:pt>
                  <c:pt idx="1">
                    <c:v>9.2682564899224609</c:v>
                  </c:pt>
                  <c:pt idx="2">
                    <c:v>8.0592606357609728</c:v>
                  </c:pt>
                  <c:pt idx="3">
                    <c:v>6.2743534381604524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yVal>
            <c:numRef>
              <c:f>'Fila ver3'!$B$33:$E$33</c:f>
              <c:numCache>
                <c:formatCode>General</c:formatCode>
                <c:ptCount val="4"/>
                <c:pt idx="0">
                  <c:v>100</c:v>
                </c:pt>
                <c:pt idx="1">
                  <c:v>72.157172475071548</c:v>
                </c:pt>
                <c:pt idx="2">
                  <c:v>56.811136341198527</c:v>
                </c:pt>
                <c:pt idx="3">
                  <c:v>69.714680620002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9A2-468A-A375-40DF4B165CA9}"/>
            </c:ext>
          </c:extLst>
        </c:ser>
        <c:ser>
          <c:idx val="2"/>
          <c:order val="3"/>
          <c:tx>
            <c:strRef>
              <c:f>'Fila ver3'!$A$36</c:f>
              <c:strCache>
                <c:ptCount val="1"/>
                <c:pt idx="0">
                  <c:v>Fila+5uM MINO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'Fila ver3'!$B$43:$E$43</c:f>
                <c:numCache>
                  <c:formatCode>General</c:formatCode>
                  <c:ptCount val="4"/>
                  <c:pt idx="0">
                    <c:v>5.0241852876769002</c:v>
                  </c:pt>
                  <c:pt idx="1">
                    <c:v>5.8128939041000613</c:v>
                  </c:pt>
                  <c:pt idx="2">
                    <c:v>3.5352680122443472</c:v>
                  </c:pt>
                  <c:pt idx="3">
                    <c:v>1.4702444942445061</c:v>
                  </c:pt>
                </c:numCache>
              </c:numRef>
            </c:plus>
            <c:minus>
              <c:numRef>
                <c:f>'Fila ver3'!$B$43:$E$43</c:f>
                <c:numCache>
                  <c:formatCode>General</c:formatCode>
                  <c:ptCount val="4"/>
                  <c:pt idx="0">
                    <c:v>5.0241852876769002</c:v>
                  </c:pt>
                  <c:pt idx="1">
                    <c:v>5.8128939041000613</c:v>
                  </c:pt>
                  <c:pt idx="2">
                    <c:v>3.5352680122443472</c:v>
                  </c:pt>
                  <c:pt idx="3">
                    <c:v>1.4702444942445061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yVal>
            <c:numRef>
              <c:f>'Fila ver3'!$B$36:$E$36</c:f>
              <c:numCache>
                <c:formatCode>General</c:formatCode>
                <c:ptCount val="4"/>
                <c:pt idx="0">
                  <c:v>100</c:v>
                </c:pt>
                <c:pt idx="1">
                  <c:v>67.119062307217774</c:v>
                </c:pt>
                <c:pt idx="2">
                  <c:v>36.91866828520822</c:v>
                </c:pt>
                <c:pt idx="3">
                  <c:v>24.918907086426149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9A2-468A-A375-40DF4B165CA9}"/>
            </c:ext>
          </c:extLst>
        </c:ser>
        <c:ser>
          <c:idx val="3"/>
          <c:order val="4"/>
          <c:tx>
            <c:strRef>
              <c:f>'Fila ver3'!$A$37</c:f>
              <c:strCache>
                <c:ptCount val="1"/>
                <c:pt idx="0">
                  <c:v>Fila+10uM MINO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'Fila ver3'!$B$44:$E$44</c:f>
                <c:numCache>
                  <c:formatCode>General</c:formatCode>
                  <c:ptCount val="4"/>
                  <c:pt idx="0">
                    <c:v>8.5283747009589828</c:v>
                  </c:pt>
                  <c:pt idx="1">
                    <c:v>23.104996084631338</c:v>
                  </c:pt>
                  <c:pt idx="2">
                    <c:v>1.5529823656790649</c:v>
                  </c:pt>
                  <c:pt idx="3">
                    <c:v>0.72226185584109903</c:v>
                  </c:pt>
                </c:numCache>
              </c:numRef>
            </c:plus>
            <c:minus>
              <c:numRef>
                <c:f>'Fila ver3'!$B$44:$E$44</c:f>
                <c:numCache>
                  <c:formatCode>General</c:formatCode>
                  <c:ptCount val="4"/>
                  <c:pt idx="0">
                    <c:v>8.5283747009589828</c:v>
                  </c:pt>
                  <c:pt idx="1">
                    <c:v>23.104996084631338</c:v>
                  </c:pt>
                  <c:pt idx="2">
                    <c:v>1.5529823656790649</c:v>
                  </c:pt>
                  <c:pt idx="3">
                    <c:v>0.72226185584109903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yVal>
            <c:numRef>
              <c:f>'Fila ver3'!$B$37:$E$37</c:f>
              <c:numCache>
                <c:formatCode>General</c:formatCode>
                <c:ptCount val="4"/>
                <c:pt idx="0">
                  <c:v>100</c:v>
                </c:pt>
                <c:pt idx="1">
                  <c:v>63.270078845382869</c:v>
                </c:pt>
                <c:pt idx="2">
                  <c:v>10.702592543097699</c:v>
                </c:pt>
                <c:pt idx="3">
                  <c:v>8.3255378858746596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9A2-468A-A375-40DF4B165C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2673304"/>
        <c:axId val="2110433464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2"/>
                <c:tx>
                  <c:strRef>
                    <c:extLst>
                      <c:ext uri="{02D57815-91ED-43cb-92C2-25804820EDAC}">
                        <c15:formulaRef>
                          <c15:sqref>'Fila ver3'!$A$34</c15:sqref>
                        </c15:formulaRef>
                      </c:ext>
                    </c:extLst>
                    <c:strCache>
                      <c:ptCount val="1"/>
                      <c:pt idx="0">
                        <c:v>Fila+2uM MINO</c:v>
                      </c:pt>
                    </c:strCache>
                  </c:strRef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errBars>
                  <c:errDir val="y"/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'Fila ver3'!$B$41:$E$41</c15:sqref>
                          </c15:formulaRef>
                        </c:ext>
                      </c:extLst>
                      <c:numCache>
                        <c:formatCode>General</c:formatCode>
                        <c:ptCount val="4"/>
                        <c:pt idx="0">
                          <c:v>2.5178031926485889</c:v>
                        </c:pt>
                        <c:pt idx="1">
                          <c:v>6.6069230651717952</c:v>
                        </c:pt>
                        <c:pt idx="2">
                          <c:v>5.4322323578982514</c:v>
                        </c:pt>
                        <c:pt idx="3">
                          <c:v>5.0561123429551742</c:v>
                        </c:pt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'Fila ver3'!$B$41:$E$41</c15:sqref>
                          </c15:formulaRef>
                        </c:ext>
                      </c:extLst>
                      <c:numCache>
                        <c:formatCode>General</c:formatCode>
                        <c:ptCount val="4"/>
                        <c:pt idx="0">
                          <c:v>2.5178031926485889</c:v>
                        </c:pt>
                        <c:pt idx="1">
                          <c:v>6.6069230651717952</c:v>
                        </c:pt>
                        <c:pt idx="2">
                          <c:v>5.4322323578982514</c:v>
                        </c:pt>
                        <c:pt idx="3">
                          <c:v>5.0561123429551742</c:v>
                        </c:pt>
                      </c:numCache>
                    </c:numRef>
                  </c:minus>
                  <c:spPr>
                    <a:noFill/>
                    <a:ln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round/>
                    </a:ln>
                    <a:effectLst/>
                  </c:spPr>
                </c:errBars>
                <c:yVal>
                  <c:numRef>
                    <c:extLst>
                      <c:ext uri="{02D57815-91ED-43cb-92C2-25804820EDAC}">
                        <c15:formulaRef>
                          <c15:sqref>'Fila ver3'!$B$34:$E$34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100</c:v>
                      </c:pt>
                      <c:pt idx="1">
                        <c:v>70.017495415358027</c:v>
                      </c:pt>
                      <c:pt idx="2">
                        <c:v>48.000674522037905</c:v>
                      </c:pt>
                      <c:pt idx="3">
                        <c:v>45.488079930861488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4-59A2-468A-A375-40DF4B165CA9}"/>
                  </c:ext>
                </c:extLst>
              </c15:ser>
            </c15:filteredScatterSeries>
          </c:ext>
        </c:extLst>
      </c:scatterChart>
      <c:valAx>
        <c:axId val="2092673304"/>
        <c:scaling>
          <c:orientation val="minMax"/>
          <c:max val="3"/>
          <c:min val="1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10433464"/>
        <c:crosses val="autoZero"/>
        <c:crossBetween val="midCat"/>
        <c:majorUnit val="1"/>
      </c:valAx>
      <c:valAx>
        <c:axId val="2110433464"/>
        <c:scaling>
          <c:orientation val="minMax"/>
          <c:max val="14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pPr>
            <a:endParaRPr lang="ja-JP"/>
          </a:p>
        </c:txPr>
        <c:crossAx val="2092673304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333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7881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929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4067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631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43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763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5014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0629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80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747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848FB-32BE-124B-A936-76207B5E0D84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EA86A-57B2-3B47-A2F0-4BE3AE39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978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グラフ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799065"/>
              </p:ext>
            </p:extLst>
          </p:nvPr>
        </p:nvGraphicFramePr>
        <p:xfrm>
          <a:off x="187452" y="2206395"/>
          <a:ext cx="2856240" cy="1945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グラフ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058329"/>
              </p:ext>
            </p:extLst>
          </p:nvPr>
        </p:nvGraphicFramePr>
        <p:xfrm>
          <a:off x="3586193" y="2273921"/>
          <a:ext cx="2856238" cy="1945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3894477" y="3994147"/>
            <a:ext cx="23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0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29896" y="3991162"/>
            <a:ext cx="23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1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132744" y="3988385"/>
            <a:ext cx="286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3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51356" y="3994147"/>
            <a:ext cx="23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0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632233" y="3994147"/>
            <a:ext cx="23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1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733312" y="3995801"/>
            <a:ext cx="23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3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352231" y="1932675"/>
            <a:ext cx="1021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Insulin fibrils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592120" y="1932675"/>
            <a:ext cx="1336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/>
                <a:cs typeface="Arial"/>
              </a:rPr>
              <a:t>Insulin filaments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979914" y="2434732"/>
            <a:ext cx="1428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>
                <a:latin typeface="Arial"/>
                <a:cs typeface="Arial"/>
              </a:rPr>
              <a:t>0 </a:t>
            </a:r>
            <a:r>
              <a:rPr lang="en-US" altLang="ja-JP" sz="1200" dirty="0" err="1">
                <a:latin typeface="Arial"/>
                <a:cs typeface="Arial"/>
              </a:rPr>
              <a:t>μ</a:t>
            </a:r>
            <a:r>
              <a:rPr kumimoji="1" lang="en-US" altLang="ja-JP" sz="1200" dirty="0" err="1">
                <a:latin typeface="Arial"/>
                <a:cs typeface="Arial"/>
              </a:rPr>
              <a:t>M</a:t>
            </a:r>
            <a:r>
              <a:rPr kumimoji="1" lang="en-US" altLang="ja-JP" sz="1200" dirty="0">
                <a:latin typeface="Arial"/>
                <a:cs typeface="Arial"/>
              </a:rPr>
              <a:t> </a:t>
            </a:r>
            <a:r>
              <a:rPr lang="en-US" altLang="ja-JP" sz="1200" dirty="0">
                <a:latin typeface="Arial"/>
                <a:cs typeface="Arial"/>
              </a:rPr>
              <a:t>m</a:t>
            </a:r>
            <a:r>
              <a:rPr kumimoji="1" lang="en-US" altLang="ja-JP" sz="1200" dirty="0">
                <a:latin typeface="Arial"/>
                <a:cs typeface="Arial"/>
              </a:rPr>
              <a:t>inocycline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757949" y="2850230"/>
            <a:ext cx="563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>
                <a:latin typeface="Arial"/>
                <a:cs typeface="Arial"/>
              </a:rPr>
              <a:t>1 </a:t>
            </a:r>
            <a:r>
              <a:rPr lang="en-US" altLang="ja-JP" sz="1200" dirty="0" err="1">
                <a:latin typeface="Arial"/>
                <a:cs typeface="Arial"/>
              </a:rPr>
              <a:t>μ</a:t>
            </a:r>
            <a:r>
              <a:rPr kumimoji="1" lang="en-US" altLang="ja-JP" sz="1200" dirty="0" err="1">
                <a:latin typeface="Arial"/>
                <a:cs typeface="Arial"/>
              </a:rPr>
              <a:t>M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757949" y="3127229"/>
            <a:ext cx="563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>
                <a:latin typeface="Arial"/>
                <a:cs typeface="Arial"/>
              </a:rPr>
              <a:t>5 </a:t>
            </a:r>
            <a:r>
              <a:rPr lang="en-US" altLang="ja-JP" sz="1200" dirty="0" err="1">
                <a:latin typeface="Arial"/>
                <a:cs typeface="Arial"/>
              </a:rPr>
              <a:t>μ</a:t>
            </a:r>
            <a:r>
              <a:rPr kumimoji="1" lang="en-US" altLang="ja-JP" sz="1200" dirty="0" err="1">
                <a:latin typeface="Arial"/>
                <a:cs typeface="Arial"/>
              </a:rPr>
              <a:t>M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779921" y="3450361"/>
            <a:ext cx="6289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>
                <a:latin typeface="Arial"/>
                <a:cs typeface="Arial"/>
              </a:rPr>
              <a:t>10 </a:t>
            </a:r>
            <a:r>
              <a:rPr lang="en-US" altLang="ja-JP" sz="1200" dirty="0" err="1">
                <a:latin typeface="Arial"/>
                <a:cs typeface="Arial"/>
              </a:rPr>
              <a:t>μ</a:t>
            </a:r>
            <a:r>
              <a:rPr kumimoji="1" lang="en-US" altLang="ja-JP" sz="1200" dirty="0" err="1">
                <a:latin typeface="Arial"/>
                <a:cs typeface="Arial"/>
              </a:rPr>
              <a:t>M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312934" y="2573231"/>
            <a:ext cx="1428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>
                <a:latin typeface="Arial"/>
                <a:cs typeface="Arial"/>
              </a:rPr>
              <a:t>0 </a:t>
            </a:r>
            <a:r>
              <a:rPr lang="en-US" altLang="ja-JP" sz="1200" dirty="0" err="1">
                <a:latin typeface="Arial"/>
                <a:cs typeface="Arial"/>
              </a:rPr>
              <a:t>μ</a:t>
            </a:r>
            <a:r>
              <a:rPr kumimoji="1" lang="en-US" altLang="ja-JP" sz="1200" dirty="0" err="1">
                <a:latin typeface="Arial"/>
                <a:cs typeface="Arial"/>
              </a:rPr>
              <a:t>M</a:t>
            </a:r>
            <a:r>
              <a:rPr kumimoji="1" lang="en-US" altLang="ja-JP" sz="1200" dirty="0">
                <a:latin typeface="Arial"/>
                <a:cs typeface="Arial"/>
              </a:rPr>
              <a:t> </a:t>
            </a:r>
            <a:r>
              <a:rPr lang="en-US" altLang="ja-JP" sz="1200" dirty="0">
                <a:latin typeface="Arial"/>
                <a:cs typeface="Arial"/>
              </a:rPr>
              <a:t>m</a:t>
            </a:r>
            <a:r>
              <a:rPr kumimoji="1" lang="en-US" altLang="ja-JP" sz="1200" dirty="0">
                <a:latin typeface="Arial"/>
                <a:cs typeface="Arial"/>
              </a:rPr>
              <a:t>inocycline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281772" y="3093299"/>
            <a:ext cx="563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>
                <a:latin typeface="Arial"/>
                <a:cs typeface="Arial"/>
              </a:rPr>
              <a:t>1 </a:t>
            </a:r>
            <a:r>
              <a:rPr lang="en-US" altLang="ja-JP" sz="1200" dirty="0" err="1">
                <a:latin typeface="Arial"/>
                <a:cs typeface="Arial"/>
              </a:rPr>
              <a:t>μ</a:t>
            </a:r>
            <a:r>
              <a:rPr kumimoji="1" lang="en-US" altLang="ja-JP" sz="1200" dirty="0" err="1">
                <a:latin typeface="Arial"/>
                <a:cs typeface="Arial"/>
              </a:rPr>
              <a:t>M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281772" y="3450361"/>
            <a:ext cx="563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>
                <a:latin typeface="Arial"/>
                <a:cs typeface="Arial"/>
              </a:rPr>
              <a:t>5 </a:t>
            </a:r>
            <a:r>
              <a:rPr lang="en-US" altLang="ja-JP" sz="1200" dirty="0" err="1">
                <a:latin typeface="Arial"/>
                <a:cs typeface="Arial"/>
              </a:rPr>
              <a:t>μ</a:t>
            </a:r>
            <a:r>
              <a:rPr kumimoji="1" lang="en-US" altLang="ja-JP" sz="1200" dirty="0" err="1">
                <a:latin typeface="Arial"/>
                <a:cs typeface="Arial"/>
              </a:rPr>
              <a:t>M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189874" y="3684918"/>
            <a:ext cx="655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>
                <a:latin typeface="Arial"/>
                <a:cs typeface="Arial"/>
              </a:rPr>
              <a:t>10 </a:t>
            </a:r>
            <a:r>
              <a:rPr lang="en-US" altLang="ja-JP" sz="1200" dirty="0" err="1">
                <a:latin typeface="Arial"/>
                <a:cs typeface="Arial"/>
              </a:rPr>
              <a:t>μ</a:t>
            </a:r>
            <a:r>
              <a:rPr kumimoji="1" lang="en-US" altLang="ja-JP" sz="1200" dirty="0" err="1">
                <a:latin typeface="Arial"/>
                <a:cs typeface="Arial"/>
              </a:rPr>
              <a:t>M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791199" y="8768063"/>
            <a:ext cx="916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/>
                <a:cs typeface="Arial"/>
              </a:rPr>
              <a:t>Figure S1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2441" y="117903"/>
            <a:ext cx="2102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Additional file 1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 rot="16200000">
            <a:off x="-821186" y="3023594"/>
            <a:ext cx="1935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Relative </a:t>
            </a:r>
            <a:r>
              <a:rPr kumimoji="1" lang="en-US" altLang="ja-JP" sz="1200" dirty="0" err="1">
                <a:latin typeface="Arial"/>
                <a:cs typeface="Arial"/>
              </a:rPr>
              <a:t>ThT</a:t>
            </a:r>
            <a:r>
              <a:rPr kumimoji="1" lang="en-US" altLang="ja-JP" sz="1200" dirty="0">
                <a:latin typeface="Arial"/>
                <a:cs typeface="Arial"/>
              </a:rPr>
              <a:t> intensity (%)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 rot="16200000">
            <a:off x="2579760" y="3035465"/>
            <a:ext cx="1935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Relative </a:t>
            </a:r>
            <a:r>
              <a:rPr kumimoji="1" lang="en-US" altLang="ja-JP" sz="1200" dirty="0" err="1">
                <a:latin typeface="Arial"/>
                <a:cs typeface="Arial"/>
              </a:rPr>
              <a:t>ThT</a:t>
            </a:r>
            <a:r>
              <a:rPr kumimoji="1" lang="en-US" altLang="ja-JP" sz="1200" dirty="0">
                <a:latin typeface="Arial"/>
                <a:cs typeface="Arial"/>
              </a:rPr>
              <a:t> intensity (%)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971400" y="4223223"/>
            <a:ext cx="1919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Incubation time (weeks)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4377933" y="4219254"/>
            <a:ext cx="1919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Incubation time (weeks)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84882" y="4791254"/>
            <a:ext cx="620015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200" b="1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Fig. S1 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Effects of minocycline on two types of insulin amyloid. Two different forms of mature insulin amyloid, toxic insulin</a:t>
            </a:r>
            <a:r>
              <a:rPr lang="en-US" altLang="ja-JP" sz="1200" b="1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fibrillar amyloid (insulin fibrils) and non-toxic insulin</a:t>
            </a:r>
            <a:r>
              <a:rPr lang="en-US" altLang="ja-JP" sz="1200" b="1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filamentous amyloid (insulin filaments), were prepared </a:t>
            </a:r>
            <a:r>
              <a:rPr lang="en-US" altLang="ja-JP" sz="1200" i="1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 vitro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as described [14, 15]. Insulin fibrils and insulin filaments (25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μM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 were incubated in 0.5 </a:t>
            </a:r>
            <a:r>
              <a:rPr lang="en-US" altLang="ja-JP" sz="1200" kern="100" dirty="0">
                <a:latin typeface="Segoe UI Symbol" panose="020B0502040204020203" pitchFamily="34" charset="0"/>
                <a:ea typeface="ＭＳ 明朝" panose="02020609040205080304" pitchFamily="17" charset="-128"/>
                <a:cs typeface="Segoe UI Symbol" panose="020B0502040204020203" pitchFamily="34" charset="0"/>
              </a:rPr>
              <a:t>✕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PBS buffer with or without minocycline (1, 5, and 10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μM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 at 37℃ using a thermal cycler. For the Thioflavin T (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ThT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 assay, insulin samples (5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μM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 at various time intervals (0, 1, and 3 weeks) were prepared in a PBS buffer including 5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μM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ThT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 The samples were excited at 420 nm, and the emission fluorescence intensities at 490 nm were recorded. The fluorescence intensity of 5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μM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ThT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in a PBS solution was used for background subtraction.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ThT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intensities of each sample without incubation were normalized as 100%. All measurements were performed using a Tecan microplate reader. The samples were assayed in triplicate, and the average of the three values is presented.</a:t>
            </a:r>
            <a:endParaRPr lang="ja-JP" altLang="ja-JP" sz="105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42879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251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</vt:lpstr>
      <vt:lpstr>Segoe UI Symbol</vt:lpstr>
      <vt:lpstr>Times New Roman</vt:lpstr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TAMOTSU ZAKO</dc:creator>
  <cp:lastModifiedBy>永瀬 晃正</cp:lastModifiedBy>
  <cp:revision>34</cp:revision>
  <dcterms:created xsi:type="dcterms:W3CDTF">2017-05-12T09:59:01Z</dcterms:created>
  <dcterms:modified xsi:type="dcterms:W3CDTF">2019-03-14T06:31:41Z</dcterms:modified>
</cp:coreProperties>
</file>