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256" r:id="rId3"/>
    <p:sldId id="30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776">
          <p15:clr>
            <a:srgbClr val="A4A3A4"/>
          </p15:clr>
        </p15:guide>
        <p15:guide id="3" pos="2880">
          <p15:clr>
            <a:srgbClr val="A4A3A4"/>
          </p15:clr>
        </p15:guide>
        <p15:guide id="4" orient="horz" pos="3264">
          <p15:clr>
            <a:srgbClr val="A4A3A4"/>
          </p15:clr>
        </p15:guide>
        <p15:guide id="5" orient="horz" pos="240">
          <p15:clr>
            <a:srgbClr val="A4A3A4"/>
          </p15:clr>
        </p15:guide>
        <p15:guide id="6" pos="336">
          <p15:clr>
            <a:srgbClr val="A4A3A4"/>
          </p15:clr>
        </p15:guide>
        <p15:guide id="7" pos="54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21" d="100"/>
          <a:sy n="121" d="100"/>
        </p:scale>
        <p:origin x="1236" y="108"/>
      </p:cViewPr>
      <p:guideLst>
        <p:guide orient="horz" pos="2160"/>
        <p:guide orient="horz" pos="1776"/>
        <p:guide pos="2880"/>
        <p:guide orient="horz" pos="3264"/>
        <p:guide orient="horz" pos="240"/>
        <p:guide pos="336"/>
        <p:guide pos="54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59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122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17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3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5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58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87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23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0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83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1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3643E-72B1-4158-8B5A-9D2CBB89923E}" type="datetimeFigureOut">
              <a:rPr lang="en-US" smtClean="0"/>
              <a:pPr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23E3D-2AA2-46E7-B967-89D13EF4CB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276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0" y="388883"/>
            <a:ext cx="8124825" cy="4770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62728" y="381000"/>
            <a:ext cx="1523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H</a:t>
            </a:r>
            <a:r>
              <a:rPr lang="en-US" sz="12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200" baseline="-25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df</a:t>
            </a:r>
            <a:r>
              <a:rPr lang="en-US" sz="12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=2)</a:t>
            </a:r>
            <a:r>
              <a:rPr lang="en-US" sz="1400" dirty="0">
                <a:solidFill>
                  <a:prstClr val="black"/>
                </a:solidFill>
              </a:rPr>
              <a:t>=25.551</a:t>
            </a:r>
          </a:p>
          <a:p>
            <a:pPr algn="ctr"/>
            <a:r>
              <a:rPr lang="en-US" sz="1400" i="1" dirty="0"/>
              <a:t>p</a:t>
            </a:r>
            <a:r>
              <a:rPr lang="en-US" sz="1400" dirty="0"/>
              <a:t>&lt;.001*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5486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(…): Box and whisker graph of MDA (</a:t>
            </a:r>
            <a:r>
              <a:rPr lang="en-US" sz="1600" dirty="0" err="1"/>
              <a:t>nmol</a:t>
            </a:r>
            <a:r>
              <a:rPr lang="en-US" sz="1600"/>
              <a:t>/ml) </a:t>
            </a:r>
            <a:r>
              <a:rPr lang="en-US" sz="1600" dirty="0"/>
              <a:t>in the studied group, the thick line in the middle of the box represents the median, the box represents the inter-quartile range (from 25</a:t>
            </a:r>
            <a:r>
              <a:rPr lang="en-US" sz="1600" baseline="30000" dirty="0"/>
              <a:t>th</a:t>
            </a:r>
            <a:r>
              <a:rPr lang="en-US" sz="1600" dirty="0"/>
              <a:t> to 75</a:t>
            </a:r>
            <a:r>
              <a:rPr lang="en-US" sz="1600" baseline="30000" dirty="0"/>
              <a:t>th</a:t>
            </a:r>
            <a:r>
              <a:rPr lang="en-US" sz="1600" dirty="0"/>
              <a:t> percentiles), the whiskers represents the minimum and maximum</a:t>
            </a:r>
            <a:r>
              <a:rPr lang="en-US" sz="16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9971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7" y="393495"/>
            <a:ext cx="8124825" cy="4788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5486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(…): Box and whisker graph of IL-1B (</a:t>
            </a:r>
            <a:r>
              <a:rPr lang="en-US" sz="1600" dirty="0" err="1"/>
              <a:t>pg</a:t>
            </a:r>
            <a:r>
              <a:rPr lang="en-US" sz="1600" dirty="0"/>
              <a:t>/ml) in the studied group, the thick line in the middle of the box represents the median, the box represents the inter-quartile range (from 25</a:t>
            </a:r>
            <a:r>
              <a:rPr lang="en-US" sz="1600" baseline="30000" dirty="0"/>
              <a:t>th</a:t>
            </a:r>
            <a:r>
              <a:rPr lang="en-US" sz="1600" dirty="0"/>
              <a:t> to 75</a:t>
            </a:r>
            <a:r>
              <a:rPr lang="en-US" sz="1600" baseline="30000" dirty="0"/>
              <a:t>th</a:t>
            </a:r>
            <a:r>
              <a:rPr lang="en-US" sz="1600" dirty="0"/>
              <a:t> percentiles), the whiskers represents the minimum and maximum</a:t>
            </a:r>
            <a:r>
              <a:rPr lang="en-US" sz="1600" i="1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728" y="381000"/>
            <a:ext cx="1523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</a:t>
            </a:r>
            <a:r>
              <a:rPr lang="en-US" sz="12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200" baseline="-25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df</a:t>
            </a:r>
            <a:r>
              <a:rPr lang="en-US" sz="12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=2)</a:t>
            </a:r>
            <a:r>
              <a:rPr lang="en-US" sz="1400" dirty="0"/>
              <a:t>=25.312</a:t>
            </a:r>
          </a:p>
          <a:p>
            <a:pPr algn="ctr"/>
            <a:r>
              <a:rPr lang="en-US" sz="1400" i="1" dirty="0"/>
              <a:t>p</a:t>
            </a:r>
            <a:r>
              <a:rPr lang="en-US" sz="1400" dirty="0"/>
              <a:t>&lt;.001*</a:t>
            </a:r>
          </a:p>
        </p:txBody>
      </p:sp>
    </p:spTree>
    <p:extLst>
      <p:ext uri="{BB962C8B-B14F-4D97-AF65-F5344CB8AC3E}">
        <p14:creationId xmlns:p14="http://schemas.microsoft.com/office/powerpoint/2010/main" val="4130811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" y="380629"/>
            <a:ext cx="8167255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54864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Figure (…): Box and whisker graph of Surface area (mm²) in the studied group, the thick line in the middle of the box represents the median, the box represents the inter-quartile range (from 25</a:t>
            </a:r>
            <a:r>
              <a:rPr lang="en-US" sz="1600" baseline="30000" dirty="0"/>
              <a:t>th</a:t>
            </a:r>
            <a:r>
              <a:rPr lang="en-US" sz="1600" dirty="0"/>
              <a:t> to 75</a:t>
            </a:r>
            <a:r>
              <a:rPr lang="en-US" sz="1600" baseline="30000" dirty="0"/>
              <a:t>th</a:t>
            </a:r>
            <a:r>
              <a:rPr lang="en-US" sz="1600" dirty="0"/>
              <a:t> percentiles), the whiskers represents the minimum and maximum</a:t>
            </a:r>
            <a:r>
              <a:rPr lang="en-US" sz="1600" i="1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2728" y="381000"/>
            <a:ext cx="1523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>
                <a:solidFill>
                  <a:prstClr val="black"/>
                </a:solidFill>
              </a:rPr>
              <a:t>H</a:t>
            </a:r>
            <a:r>
              <a:rPr lang="en-US" sz="12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200" baseline="-25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df</a:t>
            </a:r>
            <a:r>
              <a:rPr lang="en-US" sz="1200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=2</a:t>
            </a:r>
            <a:r>
              <a:rPr lang="en-US" sz="1200" baseline="-2500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n-US" sz="1400">
                <a:solidFill>
                  <a:prstClr val="black"/>
                </a:solidFill>
              </a:rPr>
              <a:t>=20.247</a:t>
            </a:r>
            <a:endParaRPr lang="en-US" sz="1400" dirty="0">
              <a:solidFill>
                <a:prstClr val="black"/>
              </a:solidFill>
            </a:endParaRPr>
          </a:p>
          <a:p>
            <a:pPr algn="ctr"/>
            <a:r>
              <a:rPr lang="en-US" sz="1400" i="1" dirty="0"/>
              <a:t>p</a:t>
            </a:r>
            <a:r>
              <a:rPr lang="en-US" sz="1400" dirty="0"/>
              <a:t>&lt;.001*</a:t>
            </a:r>
          </a:p>
        </p:txBody>
      </p:sp>
    </p:spTree>
    <p:extLst>
      <p:ext uri="{BB962C8B-B14F-4D97-AF65-F5344CB8AC3E}">
        <p14:creationId xmlns:p14="http://schemas.microsoft.com/office/powerpoint/2010/main" val="2832321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770</TotalTime>
  <Words>188</Words>
  <Application>Microsoft Office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dreams</dc:creator>
  <cp:lastModifiedBy>elsayedamr basma</cp:lastModifiedBy>
  <cp:revision>58</cp:revision>
  <dcterms:created xsi:type="dcterms:W3CDTF">2018-01-21T18:11:38Z</dcterms:created>
  <dcterms:modified xsi:type="dcterms:W3CDTF">2024-04-27T11:40:22Z</dcterms:modified>
</cp:coreProperties>
</file>