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879" userDrawn="1">
          <p15:clr>
            <a:srgbClr val="A4A3A4"/>
          </p15:clr>
        </p15:guide>
        <p15:guide id="3" pos="6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9" d="100"/>
          <a:sy n="79" d="100"/>
        </p:scale>
        <p:origin x="773" y="67"/>
      </p:cViewPr>
      <p:guideLst>
        <p:guide orient="horz" pos="2160"/>
        <p:guide pos="6879"/>
        <p:guide pos="688"/>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C4B7EB-A471-E29C-C52F-7064C908CA4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031682E-FC8E-F33B-14D4-6E3424E6D9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248D959-A4C6-1E04-72DD-00EF39EED70A}"/>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29CD0290-1839-E1D6-7C3D-8B2A3285654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75240F1-1A58-FDE3-5B56-D347A353768A}"/>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4719606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CACD78-49D6-A2A7-72CF-A642BB79828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80FE45D-7B89-A8EC-0B0B-D795B5EB28A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D2FF18-A147-4B7A-AD4A-80F784028EF3}"/>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F44E8388-C44E-176D-F325-428B73BEFB6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5D9DA7-40B5-4BB6-4527-A0246F9E33A5}"/>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397843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17B24AE-EC47-601E-389B-4C794118E6E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152031E-52C1-25BC-F4B3-48E6F7F2135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DBCAF23-7FDE-D7A7-503E-859616E51DA1}"/>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0A6FCAAD-932E-897A-7E47-3B34BC9406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66E2FC-E687-6349-FC7D-8F3BF6866CF6}"/>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9292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1E7EEC-4990-2949-F81B-8DC7B6D00D9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ECC2B46-5C23-E90B-54C1-FF5578194CD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209701D-8579-B658-A45E-3B21A6AEABEA}"/>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F6758B76-07DD-39DE-5356-8F8A43A857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779AAA8-D680-0CA1-C445-B967070A46ED}"/>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1021164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3B03E8-94F8-12E1-81E1-C1001590D2A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B060621-3AFC-FF04-138F-28E5139EFC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4E1A135-4BCA-0CA3-4665-BAB3D3481A56}"/>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FE1BFFE0-6A0B-1030-4378-008749CE643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DEB9AC-1311-6A7F-5CCC-A322E33F8197}"/>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2239385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C1D522-9C23-1EED-083C-3A27C01A964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A78A9A3-87C0-0407-24B1-98BA3A06B62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B81D1AB-7269-EC49-D38C-8A47B512820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886B09E-EDFC-1924-8A2E-9A986CAADA07}"/>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6" name="フッター プレースホルダー 5">
            <a:extLst>
              <a:ext uri="{FF2B5EF4-FFF2-40B4-BE49-F238E27FC236}">
                <a16:creationId xmlns:a16="http://schemas.microsoft.com/office/drawing/2014/main" id="{A70938F4-FB0C-2244-E7FB-DF4BCC2146F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DFEE07F-DA80-F294-73C1-728CA17DC0FB}"/>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233574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0EDB2D-CA5D-0463-7966-E0D07F14BF9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8FDCB4-5DEC-C343-55D6-97B9D75F11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57FB687-7837-3B05-B908-569290B1456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7BA74E7-FCDC-EE23-51B2-65BE7046FE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C9B3A24-5B95-9E72-80C0-EC5324D16D2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A39DB13-EE02-68C3-D787-C451F6EC638B}"/>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8" name="フッター プレースホルダー 7">
            <a:extLst>
              <a:ext uri="{FF2B5EF4-FFF2-40B4-BE49-F238E27FC236}">
                <a16:creationId xmlns:a16="http://schemas.microsoft.com/office/drawing/2014/main" id="{F2A2C78E-2E99-67F0-E03B-D765CA5B897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938528D-D581-1400-0623-DD86BE2F1421}"/>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3747761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263637-B11B-55F5-299B-E1E9400AF65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C1769DB-06AF-C168-9D6B-944C143FD8C2}"/>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4" name="フッター プレースホルダー 3">
            <a:extLst>
              <a:ext uri="{FF2B5EF4-FFF2-40B4-BE49-F238E27FC236}">
                <a16:creationId xmlns:a16="http://schemas.microsoft.com/office/drawing/2014/main" id="{E63D70A4-4C49-EAC4-2774-488590B30C7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51B25DB-0041-0F07-C586-08994F57D661}"/>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1133896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828028"/>
      </p:ext>
    </p:extLst>
  </p:cSld>
  <p:clrMapOvr>
    <a:masterClrMapping/>
  </p:clrMapOvr>
  <p:extLst>
    <p:ext uri="{DCECCB84-F9BA-43D5-87BE-67443E8EF086}">
      <p15:sldGuideLst xmlns:p15="http://schemas.microsoft.com/office/powerpoint/2012/main">
        <p15:guide id="1" orient="horz" pos="2160" userDrawn="1">
          <p15:clr>
            <a:srgbClr val="FBAE40"/>
          </p15:clr>
        </p15:guide>
        <p15:guide id="3" pos="7446" userDrawn="1">
          <p15:clr>
            <a:srgbClr val="FBAE40"/>
          </p15:clr>
        </p15:guide>
        <p15:guide id="4" pos="166" userDrawn="1">
          <p15:clr>
            <a:srgbClr val="FBAE40"/>
          </p15:clr>
        </p15:guide>
        <p15:guide id="5" orient="horz" pos="210" userDrawn="1">
          <p15:clr>
            <a:srgbClr val="FBAE40"/>
          </p15:clr>
        </p15:guide>
        <p15:guide id="6" orient="horz" pos="3929" userDrawn="1">
          <p15:clr>
            <a:srgbClr val="FBAE40"/>
          </p15:clr>
        </p15:guide>
        <p15:guide id="7" orient="horz" pos="4065" userDrawn="1">
          <p15:clr>
            <a:srgbClr val="FBAE40"/>
          </p15:clr>
        </p15:guide>
        <p15:guide id="8" pos="1935" userDrawn="1">
          <p15:clr>
            <a:srgbClr val="FBAE40"/>
          </p15:clr>
        </p15:guide>
        <p15:guide id="9" pos="7265" userDrawn="1">
          <p15:clr>
            <a:srgbClr val="FBAE40"/>
          </p15:clr>
        </p15:guide>
        <p15:guide id="12" orient="horz" pos="3521" userDrawn="1">
          <p15:clr>
            <a:srgbClr val="FBAE40"/>
          </p15:clr>
        </p15:guide>
        <p15:guide id="13" orient="horz" pos="3067" userDrawn="1">
          <p15:clr>
            <a:srgbClr val="FBAE40"/>
          </p15:clr>
        </p15:guide>
        <p15:guide id="14" pos="5586" userDrawn="1">
          <p15:clr>
            <a:srgbClr val="FBAE40"/>
          </p15:clr>
        </p15:guide>
        <p15:guide id="15" orient="horz" pos="61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964AAD-632D-358F-74A9-F688CB9320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EF2024-BF9E-A196-E1E9-CCF04F9369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DAF9014-0CA8-7575-3D24-4A2FC28CA0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E995A26-406F-5648-2CE5-ED12F903CD84}"/>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6" name="フッター プレースホルダー 5">
            <a:extLst>
              <a:ext uri="{FF2B5EF4-FFF2-40B4-BE49-F238E27FC236}">
                <a16:creationId xmlns:a16="http://schemas.microsoft.com/office/drawing/2014/main" id="{0BEDBC4E-E00B-B590-05D5-5DC57FC3E3C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5A7FE96-2A27-5CF9-54CD-56BD620ED31B}"/>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2107757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43E70C-5D6E-087A-7961-F816BEA44CD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54DF554-3D04-864D-221B-6C4CF7A1FA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1EB37C2-F2D6-3841-22BF-0ED88B28E8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966DACD-0F39-78D5-8BC8-AA06E3BB0566}"/>
              </a:ext>
            </a:extLst>
          </p:cNvPr>
          <p:cNvSpPr>
            <a:spLocks noGrp="1"/>
          </p:cNvSpPr>
          <p:nvPr>
            <p:ph type="dt" sz="half" idx="10"/>
          </p:nvPr>
        </p:nvSpPr>
        <p:spPr/>
        <p:txBody>
          <a:bodyPr/>
          <a:lstStyle/>
          <a:p>
            <a:fld id="{811E036A-5F2D-4A89-8CB3-04FD50A32C10}" type="datetimeFigureOut">
              <a:rPr kumimoji="1" lang="ja-JP" altLang="en-US" smtClean="0"/>
              <a:t>2024/6/10</a:t>
            </a:fld>
            <a:endParaRPr kumimoji="1" lang="ja-JP" altLang="en-US"/>
          </a:p>
        </p:txBody>
      </p:sp>
      <p:sp>
        <p:nvSpPr>
          <p:cNvPr id="6" name="フッター プレースホルダー 5">
            <a:extLst>
              <a:ext uri="{FF2B5EF4-FFF2-40B4-BE49-F238E27FC236}">
                <a16:creationId xmlns:a16="http://schemas.microsoft.com/office/drawing/2014/main" id="{4BB8065C-37C2-CFF1-4B82-1A779DCB7A4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DCC7DD3-1391-F2BA-83CB-2575718C855B}"/>
              </a:ext>
            </a:extLst>
          </p:cNvPr>
          <p:cNvSpPr>
            <a:spLocks noGrp="1"/>
          </p:cNvSpPr>
          <p:nvPr>
            <p:ph type="sldNum" sz="quarter" idx="12"/>
          </p:nvPr>
        </p:nvSpPr>
        <p:spPr/>
        <p:txBody>
          <a:body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312882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5426AE8-DCAD-C141-758F-1EC231214D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86D3BD-A713-78A4-55CF-69FA2AAB6A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AB3E82-9E04-ED9C-2370-FDA74ADF74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E036A-5F2D-4A89-8CB3-04FD50A32C10}" type="datetimeFigureOut">
              <a:rPr kumimoji="1" lang="ja-JP" altLang="en-US" smtClean="0"/>
              <a:t>2024/6/10</a:t>
            </a:fld>
            <a:endParaRPr kumimoji="1" lang="ja-JP" altLang="en-US"/>
          </a:p>
        </p:txBody>
      </p:sp>
      <p:sp>
        <p:nvSpPr>
          <p:cNvPr id="5" name="フッター プレースホルダー 4">
            <a:extLst>
              <a:ext uri="{FF2B5EF4-FFF2-40B4-BE49-F238E27FC236}">
                <a16:creationId xmlns:a16="http://schemas.microsoft.com/office/drawing/2014/main" id="{D1F7B1ED-B4D8-B61A-87BE-5C68CFC66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AFCD3E9-73E8-51DC-9737-D70F579854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C0525-17CF-4EDC-A291-FDB5C041279A}" type="slidenum">
              <a:rPr kumimoji="1" lang="ja-JP" altLang="en-US" smtClean="0"/>
              <a:t>‹#›</a:t>
            </a:fld>
            <a:endParaRPr kumimoji="1" lang="ja-JP" altLang="en-US"/>
          </a:p>
        </p:txBody>
      </p:sp>
    </p:spTree>
    <p:extLst>
      <p:ext uri="{BB962C8B-B14F-4D97-AF65-F5344CB8AC3E}">
        <p14:creationId xmlns:p14="http://schemas.microsoft.com/office/powerpoint/2010/main" val="647611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a:extLst>
              <a:ext uri="{FF2B5EF4-FFF2-40B4-BE49-F238E27FC236}">
                <a16:creationId xmlns:a16="http://schemas.microsoft.com/office/drawing/2014/main" id="{70FBF29B-6BF8-89F0-B552-CBF117961B4A}"/>
              </a:ext>
            </a:extLst>
          </p:cNvPr>
          <p:cNvCxnSpPr>
            <a:cxnSpLocks/>
          </p:cNvCxnSpPr>
          <p:nvPr/>
        </p:nvCxnSpPr>
        <p:spPr>
          <a:xfrm>
            <a:off x="1684892" y="1967026"/>
            <a:ext cx="0" cy="2747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AEA26CF4-E1B7-AEA0-983F-4363810F95DB}"/>
              </a:ext>
            </a:extLst>
          </p:cNvPr>
          <p:cNvCxnSpPr/>
          <p:nvPr/>
        </p:nvCxnSpPr>
        <p:spPr>
          <a:xfrm>
            <a:off x="1680240" y="2626751"/>
            <a:ext cx="44892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D095048C-985C-9A28-E48C-F38A0350DDD6}"/>
              </a:ext>
            </a:extLst>
          </p:cNvPr>
          <p:cNvSpPr/>
          <p:nvPr/>
        </p:nvSpPr>
        <p:spPr>
          <a:xfrm>
            <a:off x="2098904" y="2298134"/>
            <a:ext cx="8821509" cy="16737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7" tIns="25718" rIns="51437" bIns="25718" numCol="1" spcCol="0" rtlCol="0" fromWordArt="0" anchor="ctr" anchorCtr="0" forceAA="0" compatLnSpc="1">
            <a:prstTxWarp prst="textNoShape">
              <a:avLst/>
            </a:prstTxWarp>
            <a:noAutofit/>
          </a:bodyPr>
          <a:lstStyle/>
          <a:p>
            <a:pPr marL="265113" indent="-160338" defTabSz="457200"/>
            <a:r>
              <a:rPr lang="en-US" altLang="ja-JP" sz="1400">
                <a:solidFill>
                  <a:prstClr val="black"/>
                </a:solidFill>
                <a:latin typeface="Times New Roman" panose="02020603050405020304" pitchFamily="18" charset="0"/>
                <a:ea typeface="ＭＳ Ｐ明朝" panose="02020600040205080304" pitchFamily="18" charset="-128"/>
              </a:rPr>
              <a:t>Excluded</a:t>
            </a:r>
            <a:endParaRPr lang="en-US" altLang="ja-JP" sz="1400" dirty="0">
              <a:solidFill>
                <a:prstClr val="black"/>
              </a:solidFill>
              <a:latin typeface="Times New Roman" panose="02020603050405020304" pitchFamily="18" charset="0"/>
              <a:ea typeface="ＭＳ Ｐ明朝" panose="02020600040205080304" pitchFamily="18" charset="-128"/>
            </a:endParaRP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Non-breast cancer patient</a:t>
            </a:r>
            <a:r>
              <a:rPr lang="ja-JP" altLang="en-US" sz="1400">
                <a:solidFill>
                  <a:prstClr val="black"/>
                </a:solidFill>
                <a:latin typeface="Times New Roman" panose="02020603050405020304" pitchFamily="18" charset="0"/>
                <a:ea typeface="ＭＳ Ｐ明朝" panose="02020600040205080304" pitchFamily="18" charset="-128"/>
              </a:rPr>
              <a:t> </a:t>
            </a:r>
            <a:r>
              <a:rPr lang="en-US" altLang="ja-JP" sz="1400">
                <a:solidFill>
                  <a:prstClr val="black"/>
                </a:solidFill>
                <a:latin typeface="Times New Roman" panose="02020603050405020304" pitchFamily="18" charset="0"/>
                <a:ea typeface="ＭＳ Ｐ明朝" panose="02020600040205080304" pitchFamily="18" charset="-128"/>
              </a:rPr>
              <a:t>(n=25)</a:t>
            </a:r>
            <a:endParaRPr lang="ja-JP" altLang="en-US" sz="1400" dirty="0">
              <a:solidFill>
                <a:prstClr val="black"/>
              </a:solidFill>
              <a:latin typeface="Times New Roman" panose="02020603050405020304" pitchFamily="18" charset="0"/>
              <a:ea typeface="ＭＳ Ｐ明朝" panose="02020600040205080304" pitchFamily="18" charset="-128"/>
            </a:endParaRP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Healthcare professionals</a:t>
            </a:r>
            <a:r>
              <a:rPr lang="ja-JP" altLang="en-US" sz="1400">
                <a:solidFill>
                  <a:prstClr val="black"/>
                </a:solidFill>
                <a:latin typeface="Times New Roman" panose="02020603050405020304" pitchFamily="18" charset="0"/>
                <a:ea typeface="ＭＳ Ｐ明朝" panose="02020600040205080304" pitchFamily="18" charset="-128"/>
              </a:rPr>
              <a:t> </a:t>
            </a:r>
            <a:r>
              <a:rPr lang="en-US" altLang="ja-JP" sz="1400">
                <a:solidFill>
                  <a:prstClr val="black"/>
                </a:solidFill>
                <a:latin typeface="Times New Roman" panose="02020603050405020304" pitchFamily="18" charset="0"/>
                <a:ea typeface="ＭＳ Ｐ明朝" panose="02020600040205080304" pitchFamily="18" charset="-128"/>
              </a:rPr>
              <a:t>(n=6)</a:t>
            </a: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No prior chemotherapy, molecular targeted agents, or immune checkpoint inhibitor therapy (n=201)</a:t>
            </a: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Diagnosed before 2001 (n=7)</a:t>
            </a: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Unknown stage at diagnosis (n=8)</a:t>
            </a:r>
          </a:p>
          <a:p>
            <a:pPr marL="265113" indent="-160338" defTabSz="457200">
              <a:buFont typeface="Arial" panose="020B0604020202020204" pitchFamily="34" charset="0"/>
              <a:buChar char="•"/>
            </a:pPr>
            <a:r>
              <a:rPr lang="en-US" altLang="ja-JP" sz="1400">
                <a:solidFill>
                  <a:prstClr val="black"/>
                </a:solidFill>
                <a:latin typeface="Times New Roman" panose="02020603050405020304" pitchFamily="18" charset="0"/>
                <a:ea typeface="ＭＳ Ｐ明朝" panose="02020600040205080304" pitchFamily="18" charset="-128"/>
              </a:rPr>
              <a:t>Duplicate respondent (n=4)</a:t>
            </a:r>
            <a:endParaRPr lang="ja-JP" altLang="en-US" sz="1400" dirty="0">
              <a:solidFill>
                <a:prstClr val="black"/>
              </a:solidFill>
              <a:latin typeface="Times New Roman" panose="02020603050405020304" pitchFamily="18" charset="0"/>
              <a:ea typeface="ＭＳ Ｐ明朝" panose="02020600040205080304" pitchFamily="18" charset="-128"/>
            </a:endParaRPr>
          </a:p>
        </p:txBody>
      </p:sp>
      <p:sp>
        <p:nvSpPr>
          <p:cNvPr id="16" name="テキスト ボックス 15">
            <a:extLst>
              <a:ext uri="{FF2B5EF4-FFF2-40B4-BE49-F238E27FC236}">
                <a16:creationId xmlns:a16="http://schemas.microsoft.com/office/drawing/2014/main" id="{B624144C-E496-36A9-6A9E-46A5524ABA9B}"/>
              </a:ext>
            </a:extLst>
          </p:cNvPr>
          <p:cNvSpPr txBox="1"/>
          <p:nvPr/>
        </p:nvSpPr>
        <p:spPr>
          <a:xfrm>
            <a:off x="781050" y="6191250"/>
            <a:ext cx="3358612" cy="369332"/>
          </a:xfrm>
          <a:prstGeom prst="rect">
            <a:avLst/>
          </a:prstGeom>
          <a:noFill/>
        </p:spPr>
        <p:txBody>
          <a:bodyPr wrap="none" rtlCol="0">
            <a:spAutoFit/>
          </a:bodyPr>
          <a:lstStyle/>
          <a:p>
            <a:r>
              <a:rPr lang="en-US" altLang="ja-JP">
                <a:latin typeface="Times New Roman" panose="02020603050405020304" pitchFamily="18" charset="0"/>
                <a:cs typeface="Times New Roman" panose="02020603050405020304" pitchFamily="18" charset="0"/>
              </a:rPr>
              <a:t>Supplemental </a:t>
            </a:r>
            <a:r>
              <a:rPr kumimoji="1" lang="en-US" altLang="ja-JP">
                <a:latin typeface="Times New Roman" panose="02020603050405020304" pitchFamily="18" charset="0"/>
                <a:cs typeface="Times New Roman" panose="02020603050405020304" pitchFamily="18" charset="0"/>
              </a:rPr>
              <a:t>figure 1. Flow chart</a:t>
            </a:r>
            <a:endParaRPr kumimoji="1" lang="ja-JP" altLang="en-US">
              <a:latin typeface="Times New Roman" panose="02020603050405020304" pitchFamily="18" charset="0"/>
              <a:cs typeface="Times New Roman" panose="02020603050405020304" pitchFamily="18" charset="0"/>
            </a:endParaRPr>
          </a:p>
        </p:txBody>
      </p:sp>
      <p:sp>
        <p:nvSpPr>
          <p:cNvPr id="2" name="正方形/長方形 1">
            <a:extLst>
              <a:ext uri="{FF2B5EF4-FFF2-40B4-BE49-F238E27FC236}">
                <a16:creationId xmlns:a16="http://schemas.microsoft.com/office/drawing/2014/main" id="{C4F905AA-C621-74AD-7132-F7807CF20C88}"/>
              </a:ext>
            </a:extLst>
          </p:cNvPr>
          <p:cNvSpPr/>
          <p:nvPr/>
        </p:nvSpPr>
        <p:spPr>
          <a:xfrm>
            <a:off x="1385841" y="1506100"/>
            <a:ext cx="9534572" cy="4842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7" tIns="25718" rIns="51437" bIns="25718" numCol="1" spcCol="0" rtlCol="0" fromWordArt="0" anchor="ctr" anchorCtr="0" forceAA="0" compatLnSpc="1">
            <a:prstTxWarp prst="textNoShape">
              <a:avLst/>
            </a:prstTxWarp>
            <a:noAutofit/>
          </a:bodyPr>
          <a:lstStyle/>
          <a:p>
            <a:pPr marL="85725" defTabSz="457200"/>
            <a:r>
              <a:rPr lang="en-US" altLang="ja-JP" sz="1400">
                <a:solidFill>
                  <a:prstClr val="black"/>
                </a:solidFill>
                <a:latin typeface="Times New Roman" panose="02020603050405020304" pitchFamily="18" charset="0"/>
                <a:ea typeface="ＭＳ Ｐ明朝" panose="02020600040205080304" pitchFamily="18" charset="-128"/>
              </a:rPr>
              <a:t>Patients with breast cancer who use “Gan Plus” and “Gan Support” websites for cancer patients managed by QLife, Inc., and have consented to the handling of personal information and survey information (n=686)</a:t>
            </a:r>
            <a:endParaRPr lang="ja-JP" altLang="en-US" sz="1400" dirty="0">
              <a:solidFill>
                <a:prstClr val="black"/>
              </a:solidFill>
              <a:latin typeface="Times New Roman" panose="02020603050405020304" pitchFamily="18" charset="0"/>
              <a:ea typeface="ＭＳ Ｐ明朝" panose="02020600040205080304" pitchFamily="18" charset="-128"/>
            </a:endParaRPr>
          </a:p>
        </p:txBody>
      </p:sp>
      <p:sp>
        <p:nvSpPr>
          <p:cNvPr id="14" name="正方形/長方形 13">
            <a:extLst>
              <a:ext uri="{FF2B5EF4-FFF2-40B4-BE49-F238E27FC236}">
                <a16:creationId xmlns:a16="http://schemas.microsoft.com/office/drawing/2014/main" id="{D361D427-616B-6C4F-CBC7-3B782F3DDF08}"/>
              </a:ext>
            </a:extLst>
          </p:cNvPr>
          <p:cNvSpPr/>
          <p:nvPr/>
        </p:nvSpPr>
        <p:spPr>
          <a:xfrm>
            <a:off x="1385842" y="4268678"/>
            <a:ext cx="9534571" cy="4842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7" tIns="25718" rIns="51437" bIns="25718" numCol="1" spcCol="0" rtlCol="0" fromWordArt="0" anchor="ctr" anchorCtr="0" forceAA="0" compatLnSpc="1">
            <a:prstTxWarp prst="textNoShape">
              <a:avLst/>
            </a:prstTxWarp>
            <a:noAutofit/>
          </a:bodyPr>
          <a:lstStyle/>
          <a:p>
            <a:pPr marL="85725" defTabSz="457200"/>
            <a:r>
              <a:rPr lang="en-US" altLang="ja-JP" sz="1400">
                <a:solidFill>
                  <a:prstClr val="black"/>
                </a:solidFill>
                <a:latin typeface="Times New Roman" panose="02020603050405020304" pitchFamily="18" charset="0"/>
                <a:ea typeface="ＭＳ Ｐ明朝" panose="02020600040205080304" pitchFamily="18" charset="-128"/>
              </a:rPr>
              <a:t>Respondents included in the analysis (n=435)</a:t>
            </a:r>
            <a:endParaRPr lang="ja-JP" altLang="en-US" sz="1400" dirty="0">
              <a:solidFill>
                <a:prstClr val="black"/>
              </a:solidFill>
              <a:latin typeface="Times New Roman" panose="02020603050405020304" pitchFamily="18" charset="0"/>
              <a:ea typeface="ＭＳ Ｐ明朝" panose="02020600040205080304" pitchFamily="18" charset="-128"/>
            </a:endParaRPr>
          </a:p>
        </p:txBody>
      </p:sp>
    </p:spTree>
    <p:extLst>
      <p:ext uri="{BB962C8B-B14F-4D97-AF65-F5344CB8AC3E}">
        <p14:creationId xmlns:p14="http://schemas.microsoft.com/office/powerpoint/2010/main" val="14485718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6350">
          <a:solidFill>
            <a:schemeClr val="tx1"/>
          </a:solidFill>
        </a:ln>
      </a:spPr>
      <a:bodyPr rtlCol="0" anchor="ctr"/>
      <a:lstStyle>
        <a:defPPr algn="ctr">
          <a:defRPr kumimoji="1"/>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6414</TotalTime>
  <Words>116</Words>
  <Application>Microsoft Office PowerPoint</Application>
  <PresentationFormat>ワイド画面</PresentationFormat>
  <Paragraphs>10</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AMY</dc:creator>
  <cp:lastModifiedBy>AMY</cp:lastModifiedBy>
  <cp:revision>123</cp:revision>
  <dcterms:created xsi:type="dcterms:W3CDTF">2023-06-14T00:09:13Z</dcterms:created>
  <dcterms:modified xsi:type="dcterms:W3CDTF">2024-06-10T05:20:07Z</dcterms:modified>
</cp:coreProperties>
</file>