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67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43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obako, Naohisa" userId="196fb100-96df-4fbe-8edd-191e79d10785" providerId="ADAL" clId="{5D151DE4-DA44-4440-B157-7C6D4BA84C25}"/>
    <pc:docChg chg="custSel modSld">
      <pc:chgData name="Shobako, Naohisa" userId="196fb100-96df-4fbe-8edd-191e79d10785" providerId="ADAL" clId="{5D151DE4-DA44-4440-B157-7C6D4BA84C25}" dt="2025-10-03T06:40:05.995" v="32" actId="1037"/>
      <pc:docMkLst>
        <pc:docMk/>
      </pc:docMkLst>
      <pc:sldChg chg="delSp modSp mod">
        <pc:chgData name="Shobako, Naohisa" userId="196fb100-96df-4fbe-8edd-191e79d10785" providerId="ADAL" clId="{5D151DE4-DA44-4440-B157-7C6D4BA84C25}" dt="2025-10-03T06:40:05.995" v="32" actId="1037"/>
        <pc:sldMkLst>
          <pc:docMk/>
          <pc:sldMk cId="4174026356" sldId="263"/>
        </pc:sldMkLst>
        <pc:spChg chg="del mod">
          <ac:chgData name="Shobako, Naohisa" userId="196fb100-96df-4fbe-8edd-191e79d10785" providerId="ADAL" clId="{5D151DE4-DA44-4440-B157-7C6D4BA84C25}" dt="2025-10-03T06:39:52.196" v="4" actId="478"/>
          <ac:spMkLst>
            <pc:docMk/>
            <pc:sldMk cId="4174026356" sldId="263"/>
            <ac:spMk id="2" creationId="{49423D24-D3B1-CE48-EE99-3EA99BA3F25F}"/>
          </ac:spMkLst>
        </pc:spChg>
        <pc:spChg chg="mod">
          <ac:chgData name="Shobako, Naohisa" userId="196fb100-96df-4fbe-8edd-191e79d10785" providerId="ADAL" clId="{5D151DE4-DA44-4440-B157-7C6D4BA84C25}" dt="2025-10-03T06:40:05.995" v="32" actId="1037"/>
          <ac:spMkLst>
            <pc:docMk/>
            <pc:sldMk cId="4174026356" sldId="263"/>
            <ac:spMk id="19" creationId="{00B6F0C0-BFF8-31AA-8138-9B711AEA0151}"/>
          </ac:spMkLst>
        </pc:spChg>
      </pc:sldChg>
    </pc:docChg>
  </pc:docChgLst>
  <pc:docChgLst>
    <pc:chgData name="Iimura, Jun" userId="2504b0ef-51c8-4f54-b6a3-28ed3d0575d7" providerId="ADAL" clId="{A07B4700-D18E-407F-AF18-E7F268471F44}"/>
    <pc:docChg chg="modSld">
      <pc:chgData name="Iimura, Jun" userId="2504b0ef-51c8-4f54-b6a3-28ed3d0575d7" providerId="ADAL" clId="{A07B4700-D18E-407F-AF18-E7F268471F44}" dt="2025-10-01T09:48:56.998" v="21" actId="113"/>
      <pc:docMkLst>
        <pc:docMk/>
      </pc:docMkLst>
      <pc:sldChg chg="modSp mod">
        <pc:chgData name="Iimura, Jun" userId="2504b0ef-51c8-4f54-b6a3-28ed3d0575d7" providerId="ADAL" clId="{A07B4700-D18E-407F-AF18-E7F268471F44}" dt="2025-10-01T09:48:56.998" v="21" actId="113"/>
        <pc:sldMkLst>
          <pc:docMk/>
          <pc:sldMk cId="4174026356" sldId="263"/>
        </pc:sldMkLst>
        <pc:spChg chg="mod">
          <ac:chgData name="Iimura, Jun" userId="2504b0ef-51c8-4f54-b6a3-28ed3d0575d7" providerId="ADAL" clId="{A07B4700-D18E-407F-AF18-E7F268471F44}" dt="2025-10-01T09:48:56.998" v="21" actId="113"/>
          <ac:spMkLst>
            <pc:docMk/>
            <pc:sldMk cId="4174026356" sldId="263"/>
            <ac:spMk id="2" creationId="{49423D24-D3B1-CE48-EE99-3EA99BA3F25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nissinfoodsholdings.sharepoint.com/sites/NHD.NBDD-02.Research/Shared%20Documents/02.%20Research/05.%20&#35542;&#25991;&#21270;/&#22899;&#24615;&#35430;&#39443;/tab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nissinfoodsholdings.sharepoint.com/sites/NHD.NBDD-02.Research/Shared%20Documents/02.%20Research/05.%20&#35542;&#25991;&#21270;/&#22899;&#24615;&#35430;&#39443;/tabl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nissinfoodsholdings.sharepoint.com/sites/NHD.NBDD-02.Research/Shared%20Documents/02.%20Research/05.%20&#35542;&#25991;&#21270;/&#22899;&#24615;&#35430;&#39443;/tabl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nissinfoodsholdings.sharepoint.com/sites/NHD.NBDD-02.Research/Shared%20Documents/02.%20Research/05.%20&#35542;&#25991;&#21270;/&#22899;&#24615;&#35430;&#39443;/tabl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nissinfoodsholdings.sharepoint.com/sites/NHD.NBDD-02.Research/Shared%20Documents/02.%20Research/05.%20&#35542;&#25991;&#21270;/&#22899;&#24615;&#35430;&#39443;/tabl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nissinfoodsholdings.sharepoint.com/sites/NHD.NBDD-02.Research/Shared%20Documents/02.%20Research/05.%20&#35542;&#25991;&#21270;/&#22899;&#24615;&#35430;&#39443;/tabl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nissinfoodsholdings.sharepoint.com/sites/NHD.NBDD-02.Research/Shared%20Documents/02.%20Research/05.%20&#35542;&#25991;&#21270;/&#22899;&#24615;&#35430;&#39443;/tabl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94777955257066"/>
          <c:y val="4.5473369466914111E-2"/>
          <c:w val="0.72035170557550321"/>
          <c:h val="0.84973302304425014"/>
        </c:manualLayout>
      </c:layout>
      <c:lineChart>
        <c:grouping val="standard"/>
        <c:varyColors val="0"/>
        <c:ser>
          <c:idx val="0"/>
          <c:order val="0"/>
          <c:tx>
            <c:strRef>
              <c:f>唾液パラ作図!$A$51</c:f>
              <c:strCache>
                <c:ptCount val="1"/>
                <c:pt idx="0">
                  <c:v>Habitual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minus"/>
            <c:errValType val="cust"/>
            <c:noEndCap val="0"/>
            <c:plus>
              <c:numRef>
                <c:f>唾液パラ作図!$B$55:$E$55</c:f>
                <c:numCache>
                  <c:formatCode>General</c:formatCode>
                  <c:ptCount val="4"/>
                  <c:pt idx="0">
                    <c:v>29.185199999999998</c:v>
                  </c:pt>
                  <c:pt idx="1">
                    <c:v>26.195799999999998</c:v>
                  </c:pt>
                  <c:pt idx="2">
                    <c:v>22.116499999999998</c:v>
                  </c:pt>
                  <c:pt idx="3">
                    <c:v>24.2089</c:v>
                  </c:pt>
                </c:numCache>
              </c:numRef>
            </c:plus>
            <c:minus>
              <c:numRef>
                <c:f>唾液パラ作図!$B$56:$E$56</c:f>
                <c:numCache>
                  <c:formatCode>General</c:formatCode>
                  <c:ptCount val="4"/>
                  <c:pt idx="0">
                    <c:v>24.7942</c:v>
                  </c:pt>
                  <c:pt idx="1">
                    <c:v>25.8385</c:v>
                  </c:pt>
                  <c:pt idx="2">
                    <c:v>25.060199999999998</c:v>
                  </c:pt>
                  <c:pt idx="3">
                    <c:v>26.1478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唾液パラ作図!$B$51:$E$51</c:f>
              <c:numCache>
                <c:formatCode>0.0000_ </c:formatCode>
                <c:ptCount val="4"/>
                <c:pt idx="0">
                  <c:v>250.1558</c:v>
                </c:pt>
                <c:pt idx="1">
                  <c:v>227.54069999999999</c:v>
                </c:pt>
                <c:pt idx="2">
                  <c:v>231.31610000000001</c:v>
                </c:pt>
                <c:pt idx="3">
                  <c:v>198.85919999999999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6C-41E7-92B6-88288907B0EC}"/>
            </c:ext>
          </c:extLst>
        </c:ser>
        <c:ser>
          <c:idx val="1"/>
          <c:order val="1"/>
          <c:tx>
            <c:strRef>
              <c:f>唾液パラ作図!$A$52</c:f>
              <c:strCache>
                <c:ptCount val="1"/>
                <c:pt idx="0">
                  <c:v>Opti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plus"/>
            <c:errValType val="cust"/>
            <c:noEndCap val="0"/>
            <c:plus>
              <c:numRef>
                <c:f>唾液パラ作図!$B$56:$E$56</c:f>
                <c:numCache>
                  <c:formatCode>General</c:formatCode>
                  <c:ptCount val="4"/>
                  <c:pt idx="0">
                    <c:v>24.7942</c:v>
                  </c:pt>
                  <c:pt idx="1">
                    <c:v>25.8385</c:v>
                  </c:pt>
                  <c:pt idx="2">
                    <c:v>25.060199999999998</c:v>
                  </c:pt>
                  <c:pt idx="3">
                    <c:v>26.1478</c:v>
                  </c:pt>
                </c:numCache>
              </c:numRef>
            </c:plus>
            <c:minus>
              <c:numRef>
                <c:f>唾液パラ作図!$B$56:$E$56</c:f>
                <c:numCache>
                  <c:formatCode>General</c:formatCode>
                  <c:ptCount val="4"/>
                  <c:pt idx="0">
                    <c:v>24.7942</c:v>
                  </c:pt>
                  <c:pt idx="1">
                    <c:v>25.8385</c:v>
                  </c:pt>
                  <c:pt idx="2">
                    <c:v>25.060199999999998</c:v>
                  </c:pt>
                  <c:pt idx="3">
                    <c:v>26.1478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唾液パラ作図!$B$52:$E$52</c:f>
              <c:numCache>
                <c:formatCode>0.0000_ </c:formatCode>
                <c:ptCount val="4"/>
                <c:pt idx="0">
                  <c:v>219.89779999999999</c:v>
                </c:pt>
                <c:pt idx="1">
                  <c:v>210.0103</c:v>
                </c:pt>
                <c:pt idx="2">
                  <c:v>212.21190000000001</c:v>
                </c:pt>
                <c:pt idx="3">
                  <c:v>223.8845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6C-41E7-92B6-88288907B0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5379071"/>
        <c:axId val="1095394911"/>
      </c:lineChart>
      <c:catAx>
        <c:axId val="1095379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095394911"/>
        <c:crosses val="autoZero"/>
        <c:auto val="1"/>
        <c:lblAlgn val="ctr"/>
        <c:lblOffset val="100"/>
        <c:noMultiLvlLbl val="0"/>
      </c:catAx>
      <c:valAx>
        <c:axId val="10953949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pg/mL</a:t>
                </a:r>
                <a:endParaRPr lang="ja-JP" alt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 altLang="en-US"/>
            </a:p>
          </c:txPr>
        </c:title>
        <c:numFmt formatCode="0_ " sourceLinked="0"/>
        <c:majorTickMark val="out"/>
        <c:minorTickMark val="none"/>
        <c:tickLblPos val="nextTo"/>
        <c:spPr>
          <a:noFill/>
          <a:ln w="381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5379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851749579934385"/>
          <c:y val="0.66831513301707735"/>
          <c:w val="0.30414383037888226"/>
          <c:h val="0.162214626098906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612030147966277"/>
          <c:y val="4.5473369466914111E-2"/>
          <c:w val="0.71717946379209907"/>
          <c:h val="0.84973302304425014"/>
        </c:manualLayout>
      </c:layout>
      <c:lineChart>
        <c:grouping val="standard"/>
        <c:varyColors val="0"/>
        <c:ser>
          <c:idx val="0"/>
          <c:order val="0"/>
          <c:tx>
            <c:strRef>
              <c:f>唾液パラ作図!$A$11</c:f>
              <c:strCache>
                <c:ptCount val="1"/>
                <c:pt idx="0">
                  <c:v>Habitual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minus"/>
            <c:errValType val="cust"/>
            <c:noEndCap val="0"/>
            <c:plus>
              <c:numRef>
                <c:f>唾液パラ作図!$H$15:$K$15</c:f>
                <c:numCache>
                  <c:formatCode>General</c:formatCode>
                  <c:ptCount val="4"/>
                  <c:pt idx="0">
                    <c:v>8.1486999999999998</c:v>
                  </c:pt>
                  <c:pt idx="1">
                    <c:v>14.987500000000001</c:v>
                  </c:pt>
                  <c:pt idx="2">
                    <c:v>13.805899999999999</c:v>
                  </c:pt>
                  <c:pt idx="3">
                    <c:v>8.6637000000000004</c:v>
                  </c:pt>
                </c:numCache>
              </c:numRef>
            </c:plus>
            <c:minus>
              <c:numRef>
                <c:f>唾液パラ作図!$H$15:$K$15</c:f>
                <c:numCache>
                  <c:formatCode>General</c:formatCode>
                  <c:ptCount val="4"/>
                  <c:pt idx="0">
                    <c:v>8.1486999999999998</c:v>
                  </c:pt>
                  <c:pt idx="1">
                    <c:v>14.987500000000001</c:v>
                  </c:pt>
                  <c:pt idx="2">
                    <c:v>13.805899999999999</c:v>
                  </c:pt>
                  <c:pt idx="3">
                    <c:v>8.6637000000000004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唾液パラ作図!$H$11:$K$11</c:f>
              <c:numCache>
                <c:formatCode>General</c:formatCode>
                <c:ptCount val="4"/>
                <c:pt idx="0">
                  <c:v>125.9509</c:v>
                </c:pt>
                <c:pt idx="1">
                  <c:v>139.41909999999999</c:v>
                </c:pt>
                <c:pt idx="2">
                  <c:v>130.88720000000001</c:v>
                </c:pt>
                <c:pt idx="3">
                  <c:v>119.1897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34-4E2A-9DA6-3405A8EE71B2}"/>
            </c:ext>
          </c:extLst>
        </c:ser>
        <c:ser>
          <c:idx val="1"/>
          <c:order val="1"/>
          <c:tx>
            <c:strRef>
              <c:f>唾液パラ作図!$A$12</c:f>
              <c:strCache>
                <c:ptCount val="1"/>
                <c:pt idx="0">
                  <c:v>Opti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plus"/>
            <c:errValType val="cust"/>
            <c:noEndCap val="0"/>
            <c:plus>
              <c:numRef>
                <c:f>唾液パラ作図!$H$16:$K$16</c:f>
                <c:numCache>
                  <c:formatCode>General</c:formatCode>
                  <c:ptCount val="4"/>
                  <c:pt idx="0">
                    <c:v>7.7744</c:v>
                  </c:pt>
                  <c:pt idx="1">
                    <c:v>7.6519000000000004</c:v>
                  </c:pt>
                  <c:pt idx="2">
                    <c:v>8.0112000000000005</c:v>
                  </c:pt>
                  <c:pt idx="3">
                    <c:v>9.0876999999999999</c:v>
                  </c:pt>
                </c:numCache>
              </c:numRef>
            </c:plus>
            <c:minus>
              <c:numRef>
                <c:f>唾液パラ作図!$H$16:$K$16</c:f>
                <c:numCache>
                  <c:formatCode>General</c:formatCode>
                  <c:ptCount val="4"/>
                  <c:pt idx="0">
                    <c:v>7.7744</c:v>
                  </c:pt>
                  <c:pt idx="1">
                    <c:v>7.6519000000000004</c:v>
                  </c:pt>
                  <c:pt idx="2">
                    <c:v>8.0112000000000005</c:v>
                  </c:pt>
                  <c:pt idx="3">
                    <c:v>9.0876999999999999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唾液パラ作図!$H$12:$K$12</c:f>
              <c:numCache>
                <c:formatCode>General</c:formatCode>
                <c:ptCount val="4"/>
                <c:pt idx="0">
                  <c:v>124.087</c:v>
                </c:pt>
                <c:pt idx="1">
                  <c:v>125.92019999999999</c:v>
                </c:pt>
                <c:pt idx="2">
                  <c:v>133.01929999999999</c:v>
                </c:pt>
                <c:pt idx="3">
                  <c:v>123.63200000000001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F34-4E2A-9DA6-3405A8EE7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5379071"/>
        <c:axId val="1095394911"/>
      </c:lineChart>
      <c:catAx>
        <c:axId val="1095379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095394911"/>
        <c:crosses val="autoZero"/>
        <c:auto val="1"/>
        <c:lblAlgn val="ctr"/>
        <c:lblOffset val="100"/>
        <c:noMultiLvlLbl val="0"/>
      </c:catAx>
      <c:valAx>
        <c:axId val="10953949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pg/mL</a:t>
                </a:r>
                <a:endParaRPr lang="ja-JP" alt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 altLang="en-US"/>
            </a:p>
          </c:txPr>
        </c:title>
        <c:numFmt formatCode="0_ " sourceLinked="0"/>
        <c:majorTickMark val="out"/>
        <c:minorTickMark val="none"/>
        <c:tickLblPos val="nextTo"/>
        <c:spPr>
          <a:noFill/>
          <a:ln w="381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5379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125295737104373"/>
          <c:y val="0.66409824743158075"/>
          <c:w val="0.32367762933786531"/>
          <c:h val="0.162214626098906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94047842864246"/>
          <c:y val="4.5473369466914111E-2"/>
          <c:w val="0.70535928684311922"/>
          <c:h val="0.84973302304425014"/>
        </c:manualLayout>
      </c:layout>
      <c:lineChart>
        <c:grouping val="standard"/>
        <c:varyColors val="0"/>
        <c:ser>
          <c:idx val="0"/>
          <c:order val="0"/>
          <c:tx>
            <c:strRef>
              <c:f>唾液パラ作図!$A$51</c:f>
              <c:strCache>
                <c:ptCount val="1"/>
                <c:pt idx="0">
                  <c:v>Habitual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minus"/>
            <c:errValType val="cust"/>
            <c:noEndCap val="0"/>
            <c:plus>
              <c:numRef>
                <c:f>唾液パラ作図!$H$55:$K$55</c:f>
                <c:numCache>
                  <c:formatCode>General</c:formatCode>
                  <c:ptCount val="4"/>
                  <c:pt idx="0">
                    <c:v>15.263199999999999</c:v>
                  </c:pt>
                  <c:pt idx="1">
                    <c:v>15.0458</c:v>
                  </c:pt>
                  <c:pt idx="2">
                    <c:v>10.584099999999999</c:v>
                  </c:pt>
                  <c:pt idx="3">
                    <c:v>7.9638</c:v>
                  </c:pt>
                </c:numCache>
              </c:numRef>
            </c:plus>
            <c:minus>
              <c:numRef>
                <c:f>唾液パラ作図!$H$55:$K$55</c:f>
                <c:numCache>
                  <c:formatCode>General</c:formatCode>
                  <c:ptCount val="4"/>
                  <c:pt idx="0">
                    <c:v>15.263199999999999</c:v>
                  </c:pt>
                  <c:pt idx="1">
                    <c:v>15.0458</c:v>
                  </c:pt>
                  <c:pt idx="2">
                    <c:v>10.584099999999999</c:v>
                  </c:pt>
                  <c:pt idx="3">
                    <c:v>7.9638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唾液パラ作図!$H$51:$K$51</c:f>
              <c:numCache>
                <c:formatCode>0.0000_ </c:formatCode>
                <c:ptCount val="4"/>
                <c:pt idx="0">
                  <c:v>144.4468</c:v>
                </c:pt>
                <c:pt idx="1">
                  <c:v>145.42230000000001</c:v>
                </c:pt>
                <c:pt idx="2">
                  <c:v>136.86009999999999</c:v>
                </c:pt>
                <c:pt idx="3">
                  <c:v>120.44499999999999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8F-417A-BB53-E8CBE5874912}"/>
            </c:ext>
          </c:extLst>
        </c:ser>
        <c:ser>
          <c:idx val="1"/>
          <c:order val="1"/>
          <c:tx>
            <c:strRef>
              <c:f>唾液パラ作図!$A$52</c:f>
              <c:strCache>
                <c:ptCount val="1"/>
                <c:pt idx="0">
                  <c:v>Opti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plus"/>
            <c:errValType val="cust"/>
            <c:noEndCap val="0"/>
            <c:plus>
              <c:numRef>
                <c:f>唾液パラ作図!$H$56:$K$56</c:f>
                <c:numCache>
                  <c:formatCode>General</c:formatCode>
                  <c:ptCount val="4"/>
                  <c:pt idx="0">
                    <c:v>7.9932999999999996</c:v>
                  </c:pt>
                  <c:pt idx="1">
                    <c:v>8.1218000000000004</c:v>
                  </c:pt>
                  <c:pt idx="2">
                    <c:v>8.2376000000000005</c:v>
                  </c:pt>
                  <c:pt idx="3">
                    <c:v>9.3163</c:v>
                  </c:pt>
                </c:numCache>
              </c:numRef>
            </c:plus>
            <c:minus>
              <c:numRef>
                <c:f>唾液パラ作図!$H$56:$K$56</c:f>
                <c:numCache>
                  <c:formatCode>General</c:formatCode>
                  <c:ptCount val="4"/>
                  <c:pt idx="0">
                    <c:v>7.9932999999999996</c:v>
                  </c:pt>
                  <c:pt idx="1">
                    <c:v>8.1218000000000004</c:v>
                  </c:pt>
                  <c:pt idx="2">
                    <c:v>8.2376000000000005</c:v>
                  </c:pt>
                  <c:pt idx="3">
                    <c:v>9.3163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唾液パラ作図!$H$52:$K$52</c:f>
              <c:numCache>
                <c:formatCode>0.0000_ </c:formatCode>
                <c:ptCount val="4"/>
                <c:pt idx="0">
                  <c:v>127.34869999999999</c:v>
                </c:pt>
                <c:pt idx="1">
                  <c:v>129.45310000000001</c:v>
                </c:pt>
                <c:pt idx="2">
                  <c:v>136.9308</c:v>
                </c:pt>
                <c:pt idx="3">
                  <c:v>131.91839999999999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28F-417A-BB53-E8CBE5874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5379071"/>
        <c:axId val="1095394911"/>
      </c:lineChart>
      <c:catAx>
        <c:axId val="1095379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095394911"/>
        <c:crosses val="autoZero"/>
        <c:auto val="1"/>
        <c:lblAlgn val="ctr"/>
        <c:lblOffset val="100"/>
        <c:noMultiLvlLbl val="0"/>
      </c:catAx>
      <c:valAx>
        <c:axId val="10953949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pg/mL</a:t>
                </a:r>
                <a:endParaRPr lang="ja-JP" alt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 altLang="en-US"/>
            </a:p>
          </c:txPr>
        </c:title>
        <c:numFmt formatCode="0_ " sourceLinked="0"/>
        <c:majorTickMark val="out"/>
        <c:minorTickMark val="none"/>
        <c:tickLblPos val="nextTo"/>
        <c:spPr>
          <a:noFill/>
          <a:ln w="381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5379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352269194757417"/>
          <c:y val="0.66831516134709501"/>
          <c:w val="0.33845285052408991"/>
          <c:h val="0.162214626098906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40354829013555"/>
          <c:y val="4.5473369466914111E-2"/>
          <c:w val="0.73926429172415709"/>
          <c:h val="0.84973302304425014"/>
        </c:manualLayout>
      </c:layout>
      <c:lineChart>
        <c:grouping val="standard"/>
        <c:varyColors val="0"/>
        <c:ser>
          <c:idx val="0"/>
          <c:order val="0"/>
          <c:tx>
            <c:strRef>
              <c:f>唾液パラ作図!$A$11</c:f>
              <c:strCache>
                <c:ptCount val="1"/>
                <c:pt idx="0">
                  <c:v>Habitual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minus"/>
            <c:errValType val="cust"/>
            <c:noEndCap val="0"/>
            <c:plus>
              <c:numRef>
                <c:f>唾液パラ作図!$B$15:$E$15</c:f>
                <c:numCache>
                  <c:formatCode>General</c:formatCode>
                  <c:ptCount val="4"/>
                  <c:pt idx="0">
                    <c:v>38.5931</c:v>
                  </c:pt>
                  <c:pt idx="1">
                    <c:v>48.655099999999997</c:v>
                  </c:pt>
                  <c:pt idx="2">
                    <c:v>55.788800000000002</c:v>
                  </c:pt>
                  <c:pt idx="3">
                    <c:v>48.445799999999998</c:v>
                  </c:pt>
                </c:numCache>
              </c:numRef>
            </c:plus>
            <c:minus>
              <c:numRef>
                <c:f>唾液パラ作図!$B$15:$E$15</c:f>
                <c:numCache>
                  <c:formatCode>General</c:formatCode>
                  <c:ptCount val="4"/>
                  <c:pt idx="0">
                    <c:v>38.5931</c:v>
                  </c:pt>
                  <c:pt idx="1">
                    <c:v>48.655099999999997</c:v>
                  </c:pt>
                  <c:pt idx="2">
                    <c:v>55.788800000000002</c:v>
                  </c:pt>
                  <c:pt idx="3">
                    <c:v>48.445799999999998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'Fig4'!$B$2:$E$2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唾液パラ作図!$B$11:$E$11</c:f>
              <c:numCache>
                <c:formatCode>0.0000_ </c:formatCode>
                <c:ptCount val="4"/>
                <c:pt idx="0">
                  <c:v>394.67079999999999</c:v>
                </c:pt>
                <c:pt idx="1">
                  <c:v>400.74209999999999</c:v>
                </c:pt>
                <c:pt idx="2">
                  <c:v>411.85559999999998</c:v>
                </c:pt>
                <c:pt idx="3">
                  <c:v>360.64729999999997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E9B-4C71-84D5-1CCE915AFF4B}"/>
            </c:ext>
          </c:extLst>
        </c:ser>
        <c:ser>
          <c:idx val="1"/>
          <c:order val="1"/>
          <c:tx>
            <c:strRef>
              <c:f>唾液パラ作図!$A$12</c:f>
              <c:strCache>
                <c:ptCount val="1"/>
                <c:pt idx="0">
                  <c:v>Opti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plus"/>
            <c:errValType val="cust"/>
            <c:noEndCap val="0"/>
            <c:plus>
              <c:numRef>
                <c:f>唾液パラ作図!$B$16:$E$16</c:f>
                <c:numCache>
                  <c:formatCode>General</c:formatCode>
                  <c:ptCount val="4"/>
                  <c:pt idx="0">
                    <c:v>50.7102</c:v>
                  </c:pt>
                  <c:pt idx="1">
                    <c:v>48.366100000000003</c:v>
                  </c:pt>
                  <c:pt idx="2">
                    <c:v>48.035200000000003</c:v>
                  </c:pt>
                  <c:pt idx="3">
                    <c:v>56.172800000000002</c:v>
                  </c:pt>
                </c:numCache>
              </c:numRef>
            </c:plus>
            <c:minus>
              <c:numRef>
                <c:f>唾液パラ作図!$B$16:$E$16</c:f>
                <c:numCache>
                  <c:formatCode>General</c:formatCode>
                  <c:ptCount val="4"/>
                  <c:pt idx="0">
                    <c:v>50.7102</c:v>
                  </c:pt>
                  <c:pt idx="1">
                    <c:v>48.366100000000003</c:v>
                  </c:pt>
                  <c:pt idx="2">
                    <c:v>48.035200000000003</c:v>
                  </c:pt>
                  <c:pt idx="3">
                    <c:v>56.172800000000002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'Fig4'!$B$2:$E$2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唾液パラ作図!$B$12:$E$12</c:f>
              <c:numCache>
                <c:formatCode>General</c:formatCode>
                <c:ptCount val="4"/>
                <c:pt idx="0">
                  <c:v>379.27140000000003</c:v>
                </c:pt>
                <c:pt idx="1">
                  <c:v>335.58370000000002</c:v>
                </c:pt>
                <c:pt idx="2">
                  <c:v>421.0899</c:v>
                </c:pt>
                <c:pt idx="3">
                  <c:v>401.80349999999999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E9B-4C71-84D5-1CCE915AFF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5379071"/>
        <c:axId val="1095394911"/>
      </c:lineChart>
      <c:catAx>
        <c:axId val="1095379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095394911"/>
        <c:crosses val="autoZero"/>
        <c:auto val="1"/>
        <c:lblAlgn val="ctr"/>
        <c:lblOffset val="100"/>
        <c:noMultiLvlLbl val="0"/>
      </c:catAx>
      <c:valAx>
        <c:axId val="10953949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pg/mL</a:t>
                </a:r>
                <a:endParaRPr lang="ja-JP" alt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 altLang="en-US"/>
            </a:p>
          </c:txPr>
        </c:title>
        <c:numFmt formatCode="0_ " sourceLinked="0"/>
        <c:majorTickMark val="out"/>
        <c:minorTickMark val="none"/>
        <c:tickLblPos val="nextTo"/>
        <c:spPr>
          <a:noFill/>
          <a:ln w="381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5379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156262863668349"/>
          <c:y val="0.66417907045211177"/>
          <c:w val="0.29723816663226288"/>
          <c:h val="0.162214626098906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10924156183314"/>
          <c:y val="4.5473369466914111E-2"/>
          <c:w val="0.7821904398844971"/>
          <c:h val="0.84973302304425014"/>
        </c:manualLayout>
      </c:layout>
      <c:lineChart>
        <c:grouping val="standard"/>
        <c:varyColors val="0"/>
        <c:ser>
          <c:idx val="0"/>
          <c:order val="0"/>
          <c:tx>
            <c:strRef>
              <c:f>唾液パラ作図!$A$11</c:f>
              <c:strCache>
                <c:ptCount val="1"/>
                <c:pt idx="0">
                  <c:v>Habitual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plus"/>
            <c:errValType val="cust"/>
            <c:noEndCap val="0"/>
            <c:plus>
              <c:numRef>
                <c:f>唾液パラ作図!$N$15:$Q$15</c:f>
                <c:numCache>
                  <c:formatCode>General</c:formatCode>
                  <c:ptCount val="4"/>
                  <c:pt idx="0">
                    <c:v>0.1176</c:v>
                  </c:pt>
                  <c:pt idx="1">
                    <c:v>0.1106</c:v>
                  </c:pt>
                  <c:pt idx="2">
                    <c:v>8.6900000000000005E-2</c:v>
                  </c:pt>
                  <c:pt idx="3">
                    <c:v>8.2100000000000006E-2</c:v>
                  </c:pt>
                </c:numCache>
              </c:numRef>
            </c:plus>
            <c:minus>
              <c:numRef>
                <c:f>唾液パラ作図!$N$15:$Q$15</c:f>
                <c:numCache>
                  <c:formatCode>General</c:formatCode>
                  <c:ptCount val="4"/>
                  <c:pt idx="0">
                    <c:v>0.1176</c:v>
                  </c:pt>
                  <c:pt idx="1">
                    <c:v>0.1106</c:v>
                  </c:pt>
                  <c:pt idx="2">
                    <c:v>8.6900000000000005E-2</c:v>
                  </c:pt>
                  <c:pt idx="3">
                    <c:v>8.2100000000000006E-2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唾液パラ作図!$N$11:$Q$11</c:f>
              <c:numCache>
                <c:formatCode>0.0000_ </c:formatCode>
                <c:ptCount val="4"/>
                <c:pt idx="0">
                  <c:v>1.6156999999999999</c:v>
                </c:pt>
                <c:pt idx="1">
                  <c:v>1.631</c:v>
                </c:pt>
                <c:pt idx="2">
                  <c:v>1.4335</c:v>
                </c:pt>
                <c:pt idx="3">
                  <c:v>1.4232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6A-48CB-A844-CFDE860BDF3F}"/>
            </c:ext>
          </c:extLst>
        </c:ser>
        <c:ser>
          <c:idx val="1"/>
          <c:order val="1"/>
          <c:tx>
            <c:strRef>
              <c:f>唾液パラ作図!$A$12</c:f>
              <c:strCache>
                <c:ptCount val="1"/>
                <c:pt idx="0">
                  <c:v>Opti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minus"/>
            <c:errValType val="cust"/>
            <c:noEndCap val="0"/>
            <c:plus>
              <c:numRef>
                <c:f>唾液パラ作図!$N$16:$Q$16</c:f>
                <c:numCache>
                  <c:formatCode>General</c:formatCode>
                  <c:ptCount val="4"/>
                  <c:pt idx="0">
                    <c:v>8.0100000000000005E-2</c:v>
                  </c:pt>
                  <c:pt idx="1">
                    <c:v>6.4899999999999999E-2</c:v>
                  </c:pt>
                  <c:pt idx="2">
                    <c:v>6.59E-2</c:v>
                  </c:pt>
                  <c:pt idx="3">
                    <c:v>8.3199999999999996E-2</c:v>
                  </c:pt>
                </c:numCache>
              </c:numRef>
            </c:plus>
            <c:minus>
              <c:numRef>
                <c:f>唾液パラ作図!$N$16:$Q$16</c:f>
                <c:numCache>
                  <c:formatCode>General</c:formatCode>
                  <c:ptCount val="4"/>
                  <c:pt idx="0">
                    <c:v>8.0100000000000005E-2</c:v>
                  </c:pt>
                  <c:pt idx="1">
                    <c:v>6.4899999999999999E-2</c:v>
                  </c:pt>
                  <c:pt idx="2">
                    <c:v>6.59E-2</c:v>
                  </c:pt>
                  <c:pt idx="3">
                    <c:v>8.3199999999999996E-2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唾液パラ作図!$N$12:$Q$12</c:f>
              <c:numCache>
                <c:formatCode>0.0000_ </c:formatCode>
                <c:ptCount val="4"/>
                <c:pt idx="0">
                  <c:v>1.2895000000000001</c:v>
                </c:pt>
                <c:pt idx="1">
                  <c:v>1.2647999999999999</c:v>
                </c:pt>
                <c:pt idx="2">
                  <c:v>1.2874000000000001</c:v>
                </c:pt>
                <c:pt idx="3">
                  <c:v>1.3452999999999999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76A-48CB-A844-CFDE860BDF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5379071"/>
        <c:axId val="1095394911"/>
      </c:lineChart>
      <c:catAx>
        <c:axId val="1095379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095394911"/>
        <c:crosses val="autoZero"/>
        <c:auto val="1"/>
        <c:lblAlgn val="ctr"/>
        <c:lblOffset val="100"/>
        <c:noMultiLvlLbl val="0"/>
      </c:catAx>
      <c:valAx>
        <c:axId val="10953949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pg/mL</a:t>
                </a:r>
                <a:endParaRPr lang="ja-JP" alt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 altLang="en-US"/>
            </a:p>
          </c:txPr>
        </c:title>
        <c:numFmt formatCode="0.0_ " sourceLinked="0"/>
        <c:majorTickMark val="out"/>
        <c:minorTickMark val="none"/>
        <c:tickLblPos val="nextTo"/>
        <c:spPr>
          <a:noFill/>
          <a:ln w="381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5379071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02954561720365"/>
          <c:y val="0.66831517359039572"/>
          <c:w val="0.2797045438279635"/>
          <c:h val="0.162214626098906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10924156183314"/>
          <c:y val="4.5473369466914111E-2"/>
          <c:w val="0.77566992736276386"/>
          <c:h val="0.8125534045919075"/>
        </c:manualLayout>
      </c:layout>
      <c:lineChart>
        <c:grouping val="standard"/>
        <c:varyColors val="0"/>
        <c:ser>
          <c:idx val="0"/>
          <c:order val="0"/>
          <c:tx>
            <c:strRef>
              <c:f>唾液パラ作図!$A$51</c:f>
              <c:strCache>
                <c:ptCount val="1"/>
                <c:pt idx="0">
                  <c:v>Habitual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plus"/>
            <c:errValType val="cust"/>
            <c:noEndCap val="0"/>
            <c:plus>
              <c:numRef>
                <c:f>唾液パラ作図!$N$55:$Q$55</c:f>
                <c:numCache>
                  <c:formatCode>General</c:formatCode>
                  <c:ptCount val="4"/>
                  <c:pt idx="0">
                    <c:v>0.14779999999999999</c:v>
                  </c:pt>
                  <c:pt idx="1">
                    <c:v>0.13120000000000001</c:v>
                  </c:pt>
                  <c:pt idx="2">
                    <c:v>7.3800000000000004E-2</c:v>
                  </c:pt>
                  <c:pt idx="3">
                    <c:v>7.8899999999999998E-2</c:v>
                  </c:pt>
                </c:numCache>
              </c:numRef>
            </c:plus>
            <c:minus>
              <c:numRef>
                <c:f>唾液パラ作図!$N$55:$Q$55</c:f>
                <c:numCache>
                  <c:formatCode>General</c:formatCode>
                  <c:ptCount val="4"/>
                  <c:pt idx="0">
                    <c:v>0.14779999999999999</c:v>
                  </c:pt>
                  <c:pt idx="1">
                    <c:v>0.13120000000000001</c:v>
                  </c:pt>
                  <c:pt idx="2">
                    <c:v>7.3800000000000004E-2</c:v>
                  </c:pt>
                  <c:pt idx="3">
                    <c:v>7.8899999999999998E-2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唾液パラ作図!$N$51:$Q$51</c:f>
              <c:numCache>
                <c:formatCode>0.0000_ </c:formatCode>
                <c:ptCount val="4"/>
                <c:pt idx="0">
                  <c:v>1.5345</c:v>
                </c:pt>
                <c:pt idx="1">
                  <c:v>1.5079</c:v>
                </c:pt>
                <c:pt idx="2">
                  <c:v>1.4365000000000001</c:v>
                </c:pt>
                <c:pt idx="3">
                  <c:v>1.3237000000000001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56-489B-AEDE-BF8CB69DC776}"/>
            </c:ext>
          </c:extLst>
        </c:ser>
        <c:ser>
          <c:idx val="1"/>
          <c:order val="1"/>
          <c:tx>
            <c:strRef>
              <c:f>唾液パラ作図!$A$52</c:f>
              <c:strCache>
                <c:ptCount val="1"/>
                <c:pt idx="0">
                  <c:v>Opti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minus"/>
            <c:errValType val="cust"/>
            <c:noEndCap val="0"/>
            <c:plus>
              <c:numRef>
                <c:f>唾液パラ作図!$N$56:$Q$56</c:f>
                <c:numCache>
                  <c:formatCode>General</c:formatCode>
                  <c:ptCount val="4"/>
                  <c:pt idx="0">
                    <c:v>6.7500000000000004E-2</c:v>
                  </c:pt>
                  <c:pt idx="1">
                    <c:v>0.123</c:v>
                  </c:pt>
                  <c:pt idx="2">
                    <c:v>6.6500000000000004E-2</c:v>
                  </c:pt>
                  <c:pt idx="3">
                    <c:v>8.9099999999999999E-2</c:v>
                  </c:pt>
                </c:numCache>
              </c:numRef>
            </c:plus>
            <c:minus>
              <c:numRef>
                <c:f>唾液パラ作図!$N$56:$Q$56</c:f>
                <c:numCache>
                  <c:formatCode>General</c:formatCode>
                  <c:ptCount val="4"/>
                  <c:pt idx="0">
                    <c:v>6.7500000000000004E-2</c:v>
                  </c:pt>
                  <c:pt idx="1">
                    <c:v>0.123</c:v>
                  </c:pt>
                  <c:pt idx="2">
                    <c:v>6.6500000000000004E-2</c:v>
                  </c:pt>
                  <c:pt idx="3">
                    <c:v>8.9099999999999999E-2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唾液パラ作図!$N$52:$Q$52</c:f>
              <c:numCache>
                <c:formatCode>0.0000_ </c:formatCode>
                <c:ptCount val="4"/>
                <c:pt idx="0">
                  <c:v>1.1227</c:v>
                </c:pt>
                <c:pt idx="1">
                  <c:v>1.2648999999999999</c:v>
                </c:pt>
                <c:pt idx="2">
                  <c:v>1.2064999999999999</c:v>
                </c:pt>
                <c:pt idx="3">
                  <c:v>1.2430000000000001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256-489B-AEDE-BF8CB69DC7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5379071"/>
        <c:axId val="1095394911"/>
      </c:lineChart>
      <c:catAx>
        <c:axId val="1095379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095394911"/>
        <c:crosses val="autoZero"/>
        <c:auto val="1"/>
        <c:lblAlgn val="ctr"/>
        <c:lblOffset val="100"/>
        <c:noMultiLvlLbl val="0"/>
      </c:catAx>
      <c:valAx>
        <c:axId val="1095394911"/>
        <c:scaling>
          <c:orientation val="minMax"/>
          <c:max val="2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pg/mL</a:t>
                </a:r>
                <a:endParaRPr lang="ja-JP" alt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 altLang="en-US"/>
            </a:p>
          </c:txPr>
        </c:title>
        <c:numFmt formatCode="0.0_ " sourceLinked="0"/>
        <c:majorTickMark val="out"/>
        <c:minorTickMark val="none"/>
        <c:tickLblPos val="nextTo"/>
        <c:spPr>
          <a:noFill/>
          <a:ln w="381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5379071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888182651867313"/>
          <c:y val="0.66831517359039572"/>
          <c:w val="0.30593355984068327"/>
          <c:h val="0.162214626098906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10924156183314"/>
          <c:y val="4.5473369466914111E-2"/>
          <c:w val="0.7821904398844971"/>
          <c:h val="0.84973302304425014"/>
        </c:manualLayout>
      </c:layout>
      <c:lineChart>
        <c:grouping val="standard"/>
        <c:varyColors val="0"/>
        <c:ser>
          <c:idx val="0"/>
          <c:order val="0"/>
          <c:tx>
            <c:strRef>
              <c:f>allopregnanolone!$A$11</c:f>
              <c:strCache>
                <c:ptCount val="1"/>
                <c:pt idx="0">
                  <c:v>Habitual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minus"/>
            <c:errValType val="cust"/>
            <c:noEndCap val="0"/>
            <c:plus>
              <c:numRef>
                <c:f>allopregnanolone!$B$11:$E$11</c:f>
                <c:numCache>
                  <c:formatCode>General</c:formatCode>
                  <c:ptCount val="4"/>
                  <c:pt idx="0">
                    <c:v>61.83</c:v>
                  </c:pt>
                  <c:pt idx="1">
                    <c:v>66.83</c:v>
                  </c:pt>
                  <c:pt idx="2">
                    <c:v>65.180000000000007</c:v>
                  </c:pt>
                  <c:pt idx="3">
                    <c:v>55.35</c:v>
                  </c:pt>
                </c:numCache>
              </c:numRef>
            </c:plus>
            <c:minus>
              <c:numRef>
                <c:f>allopregnanolone!$B$11:$E$11</c:f>
                <c:numCache>
                  <c:formatCode>General</c:formatCode>
                  <c:ptCount val="4"/>
                  <c:pt idx="0">
                    <c:v>61.83</c:v>
                  </c:pt>
                  <c:pt idx="1">
                    <c:v>66.83</c:v>
                  </c:pt>
                  <c:pt idx="2">
                    <c:v>65.180000000000007</c:v>
                  </c:pt>
                  <c:pt idx="3">
                    <c:v>55.35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allopregnanolone!$B$7:$E$7</c:f>
              <c:numCache>
                <c:formatCode>0.00_ </c:formatCode>
                <c:ptCount val="4"/>
                <c:pt idx="0">
                  <c:v>452.11</c:v>
                </c:pt>
                <c:pt idx="1">
                  <c:v>419.07</c:v>
                </c:pt>
                <c:pt idx="2">
                  <c:v>532.16</c:v>
                </c:pt>
                <c:pt idx="3">
                  <c:v>394.39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B8-437A-BEC2-DEE399CA4142}"/>
            </c:ext>
          </c:extLst>
        </c:ser>
        <c:ser>
          <c:idx val="1"/>
          <c:order val="1"/>
          <c:tx>
            <c:strRef>
              <c:f>allopregnanolone!$A$12</c:f>
              <c:strCache>
                <c:ptCount val="1"/>
                <c:pt idx="0">
                  <c:v>Opti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plus"/>
            <c:errValType val="cust"/>
            <c:noEndCap val="0"/>
            <c:plus>
              <c:numRef>
                <c:f>allopregnanolone!$B$12:$E$12</c:f>
                <c:numCache>
                  <c:formatCode>General</c:formatCode>
                  <c:ptCount val="4"/>
                  <c:pt idx="0">
                    <c:v>79.430000000000007</c:v>
                  </c:pt>
                  <c:pt idx="1">
                    <c:v>61.33</c:v>
                  </c:pt>
                  <c:pt idx="2">
                    <c:v>69.03</c:v>
                  </c:pt>
                  <c:pt idx="3">
                    <c:v>63.75</c:v>
                  </c:pt>
                </c:numCache>
              </c:numRef>
            </c:plus>
            <c:minus>
              <c:numRef>
                <c:f>allopregnanolone!$B$12:$E$12</c:f>
                <c:numCache>
                  <c:formatCode>General</c:formatCode>
                  <c:ptCount val="4"/>
                  <c:pt idx="0">
                    <c:v>79.430000000000007</c:v>
                  </c:pt>
                  <c:pt idx="1">
                    <c:v>61.33</c:v>
                  </c:pt>
                  <c:pt idx="2">
                    <c:v>69.03</c:v>
                  </c:pt>
                  <c:pt idx="3">
                    <c:v>63.75</c:v>
                  </c:pt>
                </c:numCache>
              </c:numRef>
            </c:minus>
            <c:spPr>
              <a:noFill/>
              <a:ln w="317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[1]作図用!$B$2:$E$2</c:f>
              <c:strCache>
                <c:ptCount val="4"/>
                <c:pt idx="0">
                  <c:v>Pre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strCache>
            </c:strRef>
          </c:cat>
          <c:val>
            <c:numRef>
              <c:f>allopregnanolone!$B$8:$E$8</c:f>
              <c:numCache>
                <c:formatCode>0.00_ </c:formatCode>
                <c:ptCount val="4"/>
                <c:pt idx="0">
                  <c:v>550.66</c:v>
                </c:pt>
                <c:pt idx="1">
                  <c:v>393.23</c:v>
                </c:pt>
                <c:pt idx="2">
                  <c:v>492.2</c:v>
                </c:pt>
                <c:pt idx="3">
                  <c:v>417.32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EB8-437A-BEC2-DEE399CA41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5379071"/>
        <c:axId val="1095394911"/>
      </c:lineChart>
      <c:catAx>
        <c:axId val="1095379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095394911"/>
        <c:crosses val="autoZero"/>
        <c:auto val="1"/>
        <c:lblAlgn val="ctr"/>
        <c:lblOffset val="100"/>
        <c:noMultiLvlLbl val="0"/>
      </c:catAx>
      <c:valAx>
        <c:axId val="10953949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pg/mL</a:t>
                </a:r>
                <a:endParaRPr lang="ja-JP" alt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 altLang="en-US"/>
            </a:p>
          </c:txPr>
        </c:title>
        <c:numFmt formatCode="0_ " sourceLinked="0"/>
        <c:majorTickMark val="out"/>
        <c:minorTickMark val="none"/>
        <c:tickLblPos val="nextTo"/>
        <c:spPr>
          <a:noFill/>
          <a:ln w="381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5379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170257515807183"/>
          <c:y val="0.5854938856490941"/>
          <c:w val="0.33998348280356522"/>
          <c:h val="0.240164062086421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FB5D1-B50A-48CA-B94B-6F0C17CD7BC1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17E32-3B12-4581-8C99-1BEAD9EE75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81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7F881-7A8F-4D63-BC36-AE3A93F2D1F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805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940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48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699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3749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8472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440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975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757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7435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941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000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364227-8485-423B-8EE1-77FF691CA9E7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B46BB0-5529-466C-8307-D12CF8089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874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2014E70-1F76-5DE4-644E-2FBA8F999E4D}"/>
              </a:ext>
            </a:extLst>
          </p:cNvPr>
          <p:cNvSpPr txBox="1"/>
          <p:nvPr/>
        </p:nvSpPr>
        <p:spPr>
          <a:xfrm>
            <a:off x="0" y="-2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図 5" descr="プラスチックの容器に分けられた食べ物&#10;&#10;AI 生成コンテンツは誤りを含む可能性があります。">
            <a:extLst>
              <a:ext uri="{FF2B5EF4-FFF2-40B4-BE49-F238E27FC236}">
                <a16:creationId xmlns:a16="http://schemas.microsoft.com/office/drawing/2014/main" id="{75A281EE-8E70-C064-47A7-612145C96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76" y="423582"/>
            <a:ext cx="8579224" cy="643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9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C5BC5B7-1C88-DCF9-BABE-B936F26054A4}"/>
              </a:ext>
            </a:extLst>
          </p:cNvPr>
          <p:cNvSpPr txBox="1"/>
          <p:nvPr/>
        </p:nvSpPr>
        <p:spPr>
          <a:xfrm>
            <a:off x="38097" y="31369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</a:p>
        </p:txBody>
      </p:sp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095C9862-3123-4FDE-B9B0-7CBB846BD3A9}"/>
              </a:ext>
            </a:extLst>
          </p:cNvPr>
          <p:cNvGraphicFramePr>
            <a:graphicFrameLocks/>
          </p:cNvGraphicFramePr>
          <p:nvPr/>
        </p:nvGraphicFramePr>
        <p:xfrm>
          <a:off x="4502582" y="326066"/>
          <a:ext cx="4314207" cy="333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23C8C1C-3D14-42D2-5801-2D757265FC15}"/>
              </a:ext>
            </a:extLst>
          </p:cNvPr>
          <p:cNvSpPr txBox="1"/>
          <p:nvPr/>
        </p:nvSpPr>
        <p:spPr>
          <a:xfrm>
            <a:off x="3609546" y="-17939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(A: Progesterone 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0AECF89-D446-27D5-090D-0A06DD3D4F08}"/>
              </a:ext>
            </a:extLst>
          </p:cNvPr>
          <p:cNvSpPr txBox="1"/>
          <p:nvPr/>
        </p:nvSpPr>
        <p:spPr>
          <a:xfrm>
            <a:off x="1731449" y="2547096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(21day)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2BE3E70-3BD6-5A58-4414-701140C87525}"/>
              </a:ext>
            </a:extLst>
          </p:cNvPr>
          <p:cNvSpPr txBox="1"/>
          <p:nvPr/>
        </p:nvSpPr>
        <p:spPr>
          <a:xfrm>
            <a:off x="6087168" y="2633377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(menstrual)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19B42E11-3551-EB6B-0AAD-EED7BC5F916D}"/>
              </a:ext>
            </a:extLst>
          </p:cNvPr>
          <p:cNvGraphicFramePr>
            <a:graphicFrameLocks/>
          </p:cNvGraphicFramePr>
          <p:nvPr/>
        </p:nvGraphicFramePr>
        <p:xfrm>
          <a:off x="1" y="3789270"/>
          <a:ext cx="4297736" cy="3011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グラフ 9">
            <a:extLst>
              <a:ext uri="{FF2B5EF4-FFF2-40B4-BE49-F238E27FC236}">
                <a16:creationId xmlns:a16="http://schemas.microsoft.com/office/drawing/2014/main" id="{7F1649D6-729C-66ED-353F-C01440F56497}"/>
              </a:ext>
            </a:extLst>
          </p:cNvPr>
          <p:cNvGraphicFramePr>
            <a:graphicFrameLocks/>
          </p:cNvGraphicFramePr>
          <p:nvPr/>
        </p:nvGraphicFramePr>
        <p:xfrm>
          <a:off x="4631111" y="3808319"/>
          <a:ext cx="4297736" cy="2948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560509D-5049-0584-01DF-BBCBB2FE885B}"/>
              </a:ext>
            </a:extLst>
          </p:cNvPr>
          <p:cNvSpPr txBox="1"/>
          <p:nvPr/>
        </p:nvSpPr>
        <p:spPr>
          <a:xfrm>
            <a:off x="3609546" y="3486691"/>
            <a:ext cx="1937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(B: Testosterone)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F72E6C1-39F3-7298-6CC5-1E7A4F0E69F7}"/>
              </a:ext>
            </a:extLst>
          </p:cNvPr>
          <p:cNvSpPr txBox="1"/>
          <p:nvPr/>
        </p:nvSpPr>
        <p:spPr>
          <a:xfrm>
            <a:off x="1732575" y="582370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(21day)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D49A98F-5DE7-2BB7-984A-455478162F83}"/>
              </a:ext>
            </a:extLst>
          </p:cNvPr>
          <p:cNvSpPr txBox="1"/>
          <p:nvPr/>
        </p:nvSpPr>
        <p:spPr>
          <a:xfrm>
            <a:off x="5954944" y="583378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(menstrual)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グラフ 22">
            <a:extLst>
              <a:ext uri="{FF2B5EF4-FFF2-40B4-BE49-F238E27FC236}">
                <a16:creationId xmlns:a16="http://schemas.microsoft.com/office/drawing/2014/main" id="{CAA428F3-A47F-4FCA-BD1D-10FB2552F44B}"/>
              </a:ext>
            </a:extLst>
          </p:cNvPr>
          <p:cNvGraphicFramePr>
            <a:graphicFrameLocks/>
          </p:cNvGraphicFramePr>
          <p:nvPr/>
        </p:nvGraphicFramePr>
        <p:xfrm>
          <a:off x="155742" y="449442"/>
          <a:ext cx="4141995" cy="307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19746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8D520EE-5D88-F2F9-B3CB-69E8D2816314}"/>
              </a:ext>
            </a:extLst>
          </p:cNvPr>
          <p:cNvSpPr txBox="1"/>
          <p:nvPr/>
        </p:nvSpPr>
        <p:spPr>
          <a:xfrm>
            <a:off x="3572562" y="50657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(C: </a:t>
            </a:r>
            <a:r>
              <a:rPr kumimoji="1" lang="el-GR" altLang="ja-JP" dirty="0">
                <a:latin typeface="Arial" panose="020B0604020202020204" pitchFamily="34" charset="0"/>
                <a:cs typeface="Arial" panose="020B0604020202020204" pitchFamily="34" charset="0"/>
              </a:rPr>
              <a:t>17β-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Estradiol)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グラフ 9">
            <a:extLst>
              <a:ext uri="{FF2B5EF4-FFF2-40B4-BE49-F238E27FC236}">
                <a16:creationId xmlns:a16="http://schemas.microsoft.com/office/drawing/2014/main" id="{1FCB99F8-35A0-42D6-A30B-62D23F40B200}"/>
              </a:ext>
            </a:extLst>
          </p:cNvPr>
          <p:cNvGraphicFramePr>
            <a:graphicFrameLocks/>
          </p:cNvGraphicFramePr>
          <p:nvPr/>
        </p:nvGraphicFramePr>
        <p:xfrm>
          <a:off x="86892" y="445088"/>
          <a:ext cx="4275558" cy="305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53B34F89-F377-4EEA-BD84-B6ADC299D214}"/>
              </a:ext>
            </a:extLst>
          </p:cNvPr>
          <p:cNvGraphicFramePr>
            <a:graphicFrameLocks/>
          </p:cNvGraphicFramePr>
          <p:nvPr/>
        </p:nvGraphicFramePr>
        <p:xfrm>
          <a:off x="5010150" y="445089"/>
          <a:ext cx="3952875" cy="305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86997E-D29A-B84D-7A16-29E25680C05C}"/>
              </a:ext>
            </a:extLst>
          </p:cNvPr>
          <p:cNvSpPr txBox="1"/>
          <p:nvPr/>
        </p:nvSpPr>
        <p:spPr>
          <a:xfrm>
            <a:off x="1360205" y="246306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(21day)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AB0726A-1115-86FB-920A-9471AB8D346A}"/>
              </a:ext>
            </a:extLst>
          </p:cNvPr>
          <p:cNvSpPr txBox="1"/>
          <p:nvPr/>
        </p:nvSpPr>
        <p:spPr>
          <a:xfrm>
            <a:off x="6016763" y="2463062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(menstrual)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33D258D-FD64-CCAC-4841-BF6AD73ED2D9}"/>
              </a:ext>
            </a:extLst>
          </p:cNvPr>
          <p:cNvSpPr txBox="1"/>
          <p:nvPr/>
        </p:nvSpPr>
        <p:spPr>
          <a:xfrm>
            <a:off x="38097" y="31369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kumimoji="1"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</a:p>
        </p:txBody>
      </p:sp>
      <p:graphicFrame>
        <p:nvGraphicFramePr>
          <p:cNvPr id="22" name="グラフ 21">
            <a:extLst>
              <a:ext uri="{FF2B5EF4-FFF2-40B4-BE49-F238E27FC236}">
                <a16:creationId xmlns:a16="http://schemas.microsoft.com/office/drawing/2014/main" id="{82BA2574-34EA-4477-908E-17A166C2EE8A}"/>
              </a:ext>
            </a:extLst>
          </p:cNvPr>
          <p:cNvGraphicFramePr>
            <a:graphicFrameLocks/>
          </p:cNvGraphicFramePr>
          <p:nvPr/>
        </p:nvGraphicFramePr>
        <p:xfrm>
          <a:off x="72266" y="4146471"/>
          <a:ext cx="4937884" cy="2606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75270B2-DA94-DCAD-91F4-8E0C32DFFE98}"/>
              </a:ext>
            </a:extLst>
          </p:cNvPr>
          <p:cNvSpPr txBox="1"/>
          <p:nvPr/>
        </p:nvSpPr>
        <p:spPr>
          <a:xfrm>
            <a:off x="1211954" y="3853159"/>
            <a:ext cx="284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(D: Allopregnanolone)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0AF4607-FDDC-767F-DCBA-AF44E4927655}"/>
              </a:ext>
            </a:extLst>
          </p:cNvPr>
          <p:cNvSpPr txBox="1"/>
          <p:nvPr/>
        </p:nvSpPr>
        <p:spPr>
          <a:xfrm>
            <a:off x="1342482" y="5783976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(21day)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026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497ed4-b0a4-4083-b990-b2e28a1527f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E1E29A96E62BA45A587EAB0D8BC1757" ma:contentTypeVersion="15" ma:contentTypeDescription="新しいドキュメントを作成します。" ma:contentTypeScope="" ma:versionID="9d57a32a55346606bc61d21751397281">
  <xsd:schema xmlns:xsd="http://www.w3.org/2001/XMLSchema" xmlns:xs="http://www.w3.org/2001/XMLSchema" xmlns:p="http://schemas.microsoft.com/office/2006/metadata/properties" xmlns:ns2="9e497ed4-b0a4-4083-b990-b2e28a1527fd" xmlns:ns3="cb20513a-3ddd-4bbc-a063-7f0798988bce" targetNamespace="http://schemas.microsoft.com/office/2006/metadata/properties" ma:root="true" ma:fieldsID="487d493a6c313cc2783fd3110f0c8c56" ns2:_="" ns3:_="">
    <xsd:import namespace="9e497ed4-b0a4-4083-b990-b2e28a1527fd"/>
    <xsd:import namespace="cb20513a-3ddd-4bbc-a063-7f0798988b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497ed4-b0a4-4083-b990-b2e28a1527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97c1b2d0-12f7-486c-b24e-a691ead2f5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20513a-3ddd-4bbc-a063-7f0798988bce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3098EF-4A6C-4809-B396-B704CC7215F3}">
  <ds:schemaRefs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cb20513a-3ddd-4bbc-a063-7f0798988bce"/>
    <ds:schemaRef ds:uri="9e497ed4-b0a4-4083-b990-b2e28a1527fd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FDAE019-915D-4671-A751-6A2564CE30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29BD4A-4D0A-4263-815D-7DBB26957B99}"/>
</file>

<file path=docMetadata/LabelInfo.xml><?xml version="1.0" encoding="utf-8"?>
<clbl:labelList xmlns:clbl="http://schemas.microsoft.com/office/2020/mipLabelMetadata">
  <clbl:label id="{e3167095-d9ae-4571-b286-548aae8037d4}" enabled="0" method="" siteId="{e3167095-d9ae-4571-b286-548aae8037d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3224</TotalTime>
  <Words>73</Words>
  <Application>Microsoft Office PowerPoint</Application>
  <PresentationFormat>画面に合わせる (4:3)</PresentationFormat>
  <Paragraphs>22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游ゴシック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Shobako, Naohisa</dc:creator>
  <cp:lastModifiedBy>Shobako, Naohisa</cp:lastModifiedBy>
  <cp:revision>3</cp:revision>
  <dcterms:created xsi:type="dcterms:W3CDTF">2025-09-22T04:57:49Z</dcterms:created>
  <dcterms:modified xsi:type="dcterms:W3CDTF">2025-12-23T05:13:22Z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0x010100BE1E29A96E62BA45A587EAB0D8BC1757</vt:lpwstr>
  </property>
  <property fmtid="{D5CDD505-2E9C-101B-9397-08002B2CF9AE}" pid="3" name="MediaServiceImageTags">
    <vt:lpwstr/>
  </property>
</Properties>
</file>