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sldIdLst>
    <p:sldId id="276" r:id="rId5"/>
    <p:sldId id="275" r:id="rId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C3737D-FDCD-2C7A-2B08-1945789C1DBF}" name="Takahashi, Shoko" initials="ST" userId="S::shoko.takahashi@organon.com::9ede699a-4c0a-4fd2-ba71-e2a2bf9ad296" providerId="AD"/>
  <p188:author id="{C63FF6A5-B63B-126D-414B-CF1A3E11F724}" name="Keishi Mori" initials="KM" userId="Keishi Mori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754" autoAdjust="0"/>
    <p:restoredTop sz="96327" autoAdjust="0"/>
  </p:normalViewPr>
  <p:slideViewPr>
    <p:cSldViewPr snapToGrid="0">
      <p:cViewPr varScale="1">
        <p:scale>
          <a:sx n="59" d="100"/>
          <a:sy n="59" d="100"/>
        </p:scale>
        <p:origin x="12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moko Murata" userId="c95d6ff51f404537" providerId="LiveId" clId="{525A91B0-C1AD-43D3-83F1-C7FC51547FDD}"/>
    <pc:docChg chg="modSld">
      <pc:chgData name="Momoko Murata" userId="c95d6ff51f404537" providerId="LiveId" clId="{525A91B0-C1AD-43D3-83F1-C7FC51547FDD}" dt="2026-05-08T01:54:44.123" v="15" actId="27918"/>
      <pc:docMkLst>
        <pc:docMk/>
      </pc:docMkLst>
      <pc:sldChg chg="modSp mod">
        <pc:chgData name="Momoko Murata" userId="c95d6ff51f404537" providerId="LiveId" clId="{525A91B0-C1AD-43D3-83F1-C7FC51547FDD}" dt="2026-05-08T01:54:44.123" v="15" actId="27918"/>
        <pc:sldMkLst>
          <pc:docMk/>
          <pc:sldMk cId="3105270336" sldId="275"/>
        </pc:sldMkLst>
        <pc:spChg chg="mod">
          <ac:chgData name="Momoko Murata" userId="c95d6ff51f404537" providerId="LiveId" clId="{525A91B0-C1AD-43D3-83F1-C7FC51547FDD}" dt="2026-05-08T01:50:04.177" v="11"/>
          <ac:spMkLst>
            <pc:docMk/>
            <pc:sldMk cId="3105270336" sldId="275"/>
            <ac:spMk id="20" creationId="{5D4AB8F3-B902-3EE9-B115-75B675EA6593}"/>
          </ac:spMkLst>
        </pc:spChg>
      </pc:sldChg>
      <pc:sldChg chg="modSp mod">
        <pc:chgData name="Momoko Murata" userId="c95d6ff51f404537" providerId="LiveId" clId="{525A91B0-C1AD-43D3-83F1-C7FC51547FDD}" dt="2026-05-08T01:49:56.457" v="5" actId="20577"/>
        <pc:sldMkLst>
          <pc:docMk/>
          <pc:sldMk cId="1257294409" sldId="276"/>
        </pc:sldMkLst>
        <pc:spChg chg="mod">
          <ac:chgData name="Momoko Murata" userId="c95d6ff51f404537" providerId="LiveId" clId="{525A91B0-C1AD-43D3-83F1-C7FC51547FDD}" dt="2026-05-08T01:49:56.457" v="5" actId="20577"/>
          <ac:spMkLst>
            <pc:docMk/>
            <pc:sldMk cId="1257294409" sldId="276"/>
            <ac:spMk id="4" creationId="{CBC62F3A-BB4E-FE7A-7C5D-582B818367AC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infoshidocojp.sharepoint.com/sites/Shido.inc/Shared%20Documents/&#21463;&#35351;&#26696;&#20214;/Organon_DeSC&#35542;&#25991;/11.&#35542;&#25991;&#25237;&#31295;/3.&#20351;&#29992;&#22259;&#34920;&#20316;&#25104;/&#12467;&#12500;&#12540;Topline%20QOL%20&#20316;&#22259;20251108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infoshidocojp.sharepoint.com/sites/Shido.inc/Shared%20Documents/&#21463;&#35351;&#26696;&#20214;/Organon_DeSC&#35542;&#25991;/11.&#35542;&#25991;&#25237;&#31295;/3.&#20351;&#29992;&#22259;&#34920;&#20316;&#25104;/&#12467;&#12500;&#12540;Topline%20QOL%20&#20316;&#22259;20251108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ja-JP" sz="1400" b="0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dirty="0"/>
              <a:t>EQ-5D-5L utility value</a:t>
            </a:r>
            <a:endParaRPr lang="ja-JP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ja-JP" sz="1400" b="0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ja-JP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ACCC2761-17EB-423C-81F8-BCB5F473B691}" type="CELLRANGE">
                      <a:rPr lang="en-US" altLang="ja-JP"/>
                      <a:pPr/>
                      <a:t>[CELLRANGE]</a:t>
                    </a:fld>
                    <a:endParaRPr lang="ja-JP" altLang="en-US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2A30-4A43-A4F6-0535F6E75D1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0C653BFE-90D8-4E6E-90D3-8FAF9C9F596C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2A30-4A43-A4F6-0535F6E75D1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0CD5B622-940C-4618-8BC8-A219802A480B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2A30-4A43-A4F6-0535F6E75D1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1201079E-FA43-46BF-93AE-4F6525A28539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2A30-4A43-A4F6-0535F6E75D1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360DDFC7-6810-4BAD-9A50-42FB99C709A0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2A30-4A43-A4F6-0535F6E75D1D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C4D5080A-603E-45F3-AB0B-3A875C111C10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2A30-4A43-A4F6-0535F6E75D1D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8AA69958-CF2D-4A53-8EAC-71D60812F746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2A30-4A43-A4F6-0535F6E75D1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ja-JP"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ja-JP"/>
              </a:p>
            </c:txPr>
            <c:dLblPos val="inBase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errBars>
            <c:errBarType val="plus"/>
            <c:errValType val="cust"/>
            <c:noEndCap val="0"/>
            <c:plus>
              <c:numRef>
                <c:f>'治療別　EQ-5D-5L (4)'!$Y$3:$Y$12</c:f>
                <c:numCache>
                  <c:formatCode>General</c:formatCode>
                  <c:ptCount val="10"/>
                  <c:pt idx="0">
                    <c:v>9.8207431536479501E-3</c:v>
                  </c:pt>
                  <c:pt idx="1">
                    <c:v>2.6054056541658294E-2</c:v>
                  </c:pt>
                  <c:pt idx="2">
                    <c:v>2.0345777186823635E-2</c:v>
                  </c:pt>
                  <c:pt idx="3">
                    <c:v>1.2013760543799525E-2</c:v>
                  </c:pt>
                  <c:pt idx="4">
                    <c:v>6.7255846591601151E-3</c:v>
                  </c:pt>
                  <c:pt idx="5">
                    <c:v>5.9595989308917309E-3</c:v>
                  </c:pt>
                  <c:pt idx="6">
                    <c:v>6.1611703458541254E-3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'治療別　EQ-5D-5L (4)'!$W$3:$W$9</c:f>
              <c:strCache>
                <c:ptCount val="7"/>
                <c:pt idx="0">
                  <c:v>Analgesic agents only</c:v>
                </c:pt>
                <c:pt idx="1">
                  <c:v>LNG-IUS</c:v>
                </c:pt>
                <c:pt idx="2">
                  <c:v>Kampo Medicine only</c:v>
                </c:pt>
                <c:pt idx="3">
                  <c:v>Progestin</c:v>
                </c:pt>
                <c:pt idx="4">
                  <c:v>No intervention</c:v>
                </c:pt>
                <c:pt idx="5">
                  <c:v>Low-dose estrogen progestin only</c:v>
                </c:pt>
                <c:pt idx="6">
                  <c:v>Individuals without medical records</c:v>
                </c:pt>
              </c:strCache>
            </c:strRef>
          </c:cat>
          <c:val>
            <c:numRef>
              <c:f>'治療別　EQ-5D-5L (4)'!$X$3:$X$9</c:f>
              <c:numCache>
                <c:formatCode>0.00_ </c:formatCode>
                <c:ptCount val="7"/>
                <c:pt idx="0" formatCode="0.000_ ">
                  <c:v>0.8737144</c:v>
                </c:pt>
                <c:pt idx="1">
                  <c:v>0.87468420000000002</c:v>
                </c:pt>
                <c:pt idx="2" formatCode="0.000_ ">
                  <c:v>0.87638439999999995</c:v>
                </c:pt>
                <c:pt idx="3">
                  <c:v>0.89340819999999999</c:v>
                </c:pt>
                <c:pt idx="4" formatCode="0.000_ ">
                  <c:v>0.90374359999999998</c:v>
                </c:pt>
                <c:pt idx="5">
                  <c:v>0.90447469999999996</c:v>
                </c:pt>
                <c:pt idx="6" formatCode="0.000_ ">
                  <c:v>0.92057120000000003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'治療別　EQ-5D-5L (4)'!$Z$3:$Z$12</c15:f>
                <c15:dlblRangeCache>
                  <c:ptCount val="10"/>
                  <c:pt idx="0">
                    <c:v>0.874(n=130)</c:v>
                  </c:pt>
                  <c:pt idx="1">
                    <c:v>0.875(n=33)</c:v>
                  </c:pt>
                  <c:pt idx="2">
                    <c:v>0.876(n=63)</c:v>
                  </c:pt>
                  <c:pt idx="3">
                    <c:v>0.893(n=94)</c:v>
                  </c:pt>
                  <c:pt idx="4">
                    <c:v>0.904(n=251)</c:v>
                  </c:pt>
                  <c:pt idx="5">
                    <c:v>0.904(n=269)</c:v>
                  </c:pt>
                  <c:pt idx="6">
                    <c:v>0.921(n=245)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2A30-4A43-A4F6-0535F6E75D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104043407"/>
        <c:axId val="1104040047"/>
      </c:barChart>
      <c:catAx>
        <c:axId val="110404340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1104040047"/>
        <c:crosses val="autoZero"/>
        <c:auto val="1"/>
        <c:lblAlgn val="ctr"/>
        <c:lblOffset val="100"/>
        <c:noMultiLvlLbl val="0"/>
      </c:catAx>
      <c:valAx>
        <c:axId val="1104040047"/>
        <c:scaling>
          <c:orientation val="minMax"/>
          <c:min val="0"/>
        </c:scaling>
        <c:delete val="0"/>
        <c:axPos val="b"/>
        <c:numFmt formatCode="0.0_ 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11040434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ja-JP" sz="1680" b="0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/>
              <a:t>EQ-5D-5L VAS</a:t>
            </a:r>
            <a:endParaRPr lang="ja-JP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1680" b="0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ja-JP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342129AB-E4D4-47C7-97F6-9F024A92DAFD}" type="CELLRANGE">
                      <a:rPr lang="en-US" altLang="ja-JP"/>
                      <a:pPr/>
                      <a:t>[CELLRANGE]</a:t>
                    </a:fld>
                    <a:endParaRPr lang="ja-JP" altLang="en-US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562A-4C2E-8217-1D7D45304C8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436CAB09-6C40-48C5-9396-62582B59223B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562A-4C2E-8217-1D7D45304C8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EC7FC75B-3478-4A46-99D5-DE0F4E01BBC1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562A-4C2E-8217-1D7D45304C84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AAB216C4-D2AE-43CF-9BDD-8294303F5613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562A-4C2E-8217-1D7D45304C84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8585F250-8EDD-403A-B0C9-6933E4E91E6C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562A-4C2E-8217-1D7D45304C84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1DFB2964-4D71-43C6-937D-D69E5210B9A5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562A-4C2E-8217-1D7D45304C84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FC3A1ACC-6015-4D38-98C7-08180B3E215E}" type="CELLRANGE">
                      <a:rPr lang="ja-JP" altLang="en-US"/>
                      <a:pPr/>
                      <a:t>[CELLRANGE]</a:t>
                    </a:fld>
                    <a:endParaRPr lang="ja-JP" altLang="en-US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562A-4C2E-8217-1D7D45304C8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ja-JP"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ja-JP"/>
              </a:p>
            </c:txPr>
            <c:dLblPos val="inBase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errBars>
            <c:errBarType val="plus"/>
            <c:errValType val="cust"/>
            <c:noEndCap val="0"/>
            <c:plus>
              <c:numRef>
                <c:f>'治療別　EQ-5D-5L (3)'!$Y$3:$Y$12</c:f>
                <c:numCache>
                  <c:formatCode>General</c:formatCode>
                  <c:ptCount val="10"/>
                  <c:pt idx="0">
                    <c:v>2.5684385390868645</c:v>
                  </c:pt>
                  <c:pt idx="1">
                    <c:v>3.2551754087345275</c:v>
                  </c:pt>
                  <c:pt idx="2">
                    <c:v>1.7544217127369273</c:v>
                  </c:pt>
                  <c:pt idx="3">
                    <c:v>1.131704563008336</c:v>
                  </c:pt>
                  <c:pt idx="4">
                    <c:v>1.1116784661061698</c:v>
                  </c:pt>
                  <c:pt idx="5">
                    <c:v>1.9321217503936408</c:v>
                  </c:pt>
                  <c:pt idx="6">
                    <c:v>1.0629874448463497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'治療別　EQ-5D-5L (3)'!$W$3:$W$9</c:f>
              <c:strCache>
                <c:ptCount val="7"/>
                <c:pt idx="0">
                  <c:v>Kampo Medicine only</c:v>
                </c:pt>
                <c:pt idx="1">
                  <c:v>LNG-IUS</c:v>
                </c:pt>
                <c:pt idx="2">
                  <c:v>Analgesic agents only</c:v>
                </c:pt>
                <c:pt idx="3">
                  <c:v>No intervention</c:v>
                </c:pt>
                <c:pt idx="4">
                  <c:v>Low-dose estrogen progestin only</c:v>
                </c:pt>
                <c:pt idx="5">
                  <c:v>Progestin</c:v>
                </c:pt>
                <c:pt idx="6">
                  <c:v>Individuals without medical records</c:v>
                </c:pt>
              </c:strCache>
            </c:strRef>
          </c:cat>
          <c:val>
            <c:numRef>
              <c:f>'治療別　EQ-5D-5L (3)'!$X$3:$X$9</c:f>
              <c:numCache>
                <c:formatCode>0.00_ </c:formatCode>
                <c:ptCount val="7"/>
                <c:pt idx="0" formatCode="0.0_ ">
                  <c:v>71.196079999999995</c:v>
                </c:pt>
                <c:pt idx="1">
                  <c:v>71.666669999999996</c:v>
                </c:pt>
                <c:pt idx="2" formatCode="0.0_ ">
                  <c:v>72.227720000000005</c:v>
                </c:pt>
                <c:pt idx="3" formatCode="0.0_ ">
                  <c:v>74.022220000000004</c:v>
                </c:pt>
                <c:pt idx="4">
                  <c:v>74.481480000000005</c:v>
                </c:pt>
                <c:pt idx="5">
                  <c:v>75.418599999999998</c:v>
                </c:pt>
                <c:pt idx="6" formatCode="0.0_ ">
                  <c:v>76.490290000000002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'治療別　EQ-5D-5L (3)'!$Z$3:$Z$12</c15:f>
                <c15:dlblRangeCache>
                  <c:ptCount val="10"/>
                  <c:pt idx="0">
                    <c:v>71.2(n=51)</c:v>
                  </c:pt>
                  <c:pt idx="1">
                    <c:v>71.7(n=30)</c:v>
                  </c:pt>
                  <c:pt idx="2">
                    <c:v>72.2(n=101)</c:v>
                  </c:pt>
                  <c:pt idx="3">
                    <c:v>74(n=180)</c:v>
                  </c:pt>
                  <c:pt idx="4">
                    <c:v>74.5(n=216)</c:v>
                  </c:pt>
                  <c:pt idx="5">
                    <c:v>75.4(n=86)</c:v>
                  </c:pt>
                  <c:pt idx="6">
                    <c:v>76.5(n=206)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562A-4C2E-8217-1D7D45304C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104043407"/>
        <c:axId val="1104040047"/>
      </c:barChart>
      <c:catAx>
        <c:axId val="110404340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1104040047"/>
        <c:crosses val="autoZero"/>
        <c:auto val="1"/>
        <c:lblAlgn val="ctr"/>
        <c:lblOffset val="100"/>
        <c:noMultiLvlLbl val="0"/>
      </c:catAx>
      <c:valAx>
        <c:axId val="1104040047"/>
        <c:scaling>
          <c:orientation val="minMax"/>
          <c:min val="0"/>
        </c:scaling>
        <c:delete val="0"/>
        <c:axPos val="b"/>
        <c:numFmt formatCode="0_ 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11040434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45CE4D-6C29-4405-BC1D-B950F5D31D47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93F07B-D022-49E7-AB2C-7D023070D8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4308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2766066-C270-9E10-27D8-0D735F01CA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44C65FD-4BBE-FA54-2266-B50C4093AA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3E39FC8-C861-DA1F-0B4C-71DB357CC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3202C-6A74-4196-85F7-CC6956B8B751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22BBE3D-CAFD-D665-3B88-886CDC9D3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766E2D0-927C-2FAD-B7CF-47A605A6C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F868-F5D6-452A-9357-1ECDE52604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7746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858E0CC-CBA1-5D2E-4DFA-6A9FB2325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BDC4D7A-7203-4221-AC09-E1C88D0CF2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162FD6D-ACE2-D43A-6438-81E99EFA2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3202C-6A74-4196-85F7-CC6956B8B751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C70827B-E416-2CA8-D7DE-AFAC92A4E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9A6F461-0825-26E5-011F-8E24EBC44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F868-F5D6-452A-9357-1ECDE52604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5083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F8D471E4-2AA6-9576-3F43-70E81250B5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25A43BB-09DC-A4B6-2BF6-B07B4410BF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FBA8AE4-0AB4-B10C-E000-CB119CE55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3202C-6A74-4196-85F7-CC6956B8B751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2F1C3FB-DD2F-E3B1-31E2-8D4107A75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C25EB5B-F5E3-E3FA-5AA5-B427C42D7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F868-F5D6-452A-9357-1ECDE52604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2618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830266D-4E26-2297-771D-A6B1BD88D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4876304-7AAC-C7BE-377B-2B8ABDAC36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27B0A66-5CAC-475B-367B-CF506B358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3202C-6A74-4196-85F7-CC6956B8B751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6D747A3-EC82-F37E-25AB-8BF8388F4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6DE37E3-D2D2-B189-08E6-950CF84A2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F868-F5D6-452A-9357-1ECDE52604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6295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B0583A6-B060-D005-D6DA-57D07DE94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5103180-9E8E-6ADB-1781-0BD310D6E5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CEC8343-3A61-B08E-CCCD-7532775A6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3202C-6A74-4196-85F7-CC6956B8B751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BF095B5-74E3-0D03-603A-073294EDD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DC9E7E0-B416-7C86-66A1-A67F3BB53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F868-F5D6-452A-9357-1ECDE52604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8056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5C92F57-D697-ADA4-0ECC-5503BB5B4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16554A6-6A29-D431-4214-672EA23A69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F7FA9FC-C533-9F0A-DA91-1DFC609789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23A9D2E-80D1-6C6E-314F-902B1D0F5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3202C-6A74-4196-85F7-CC6956B8B751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4B84BAE-1B5D-8332-18BC-C4F977899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BCFA52A-8D55-817E-82D8-3E6AEDBB3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F868-F5D6-452A-9357-1ECDE52604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4953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44CDD3-72BB-4624-14E5-EEEEF80FC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CFCDDFF-DCF0-DC13-52C5-D6629A4A8F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5A89BAC-6B0D-7FCC-FCB7-D37E7B2B15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6DAD2F0-6CA1-5A1E-F307-3C841D2118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79B6A3DB-7FC2-B465-EC93-A6088F9C43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9ED938A-3C52-3D61-F2A8-7B1F59445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3202C-6A74-4196-85F7-CC6956B8B751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01F28C5-128E-F80E-66E0-1B54F55C0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A75E2B04-8D87-918E-760F-03C8E0939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F868-F5D6-452A-9357-1ECDE52604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3363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806BCF-EA02-2A94-E7DD-618C28655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4BB84189-BAD6-B38B-76BF-0AC42E0A1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3202C-6A74-4196-85F7-CC6956B8B751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E205D7A-5D8E-E479-866D-528AED889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009B7CF-04F9-4F72-307B-F7F524345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F868-F5D6-452A-9357-1ECDE52604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1444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9A692518-EBC6-7A8F-5569-6AA74C3D8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3202C-6A74-4196-85F7-CC6956B8B751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9867E8ED-9C0A-3F3B-BAA3-05B08A750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05BBE4D-AC24-0F54-28EA-96D310CBE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F868-F5D6-452A-9357-1ECDE52604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906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443CBB-441C-58CE-DA63-4B9FCBE6E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91BA6F7-204E-7655-0394-74A4577121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731B00B-45E6-C36B-782E-F0D96D8A86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98DB36A-25F8-ADD9-5E61-BEF3F3180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3202C-6A74-4196-85F7-CC6956B8B751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4BC8AD1-E5F4-BE6B-2457-441CD0A02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F2DDC10-205B-3C3F-79A2-3226573D7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F868-F5D6-452A-9357-1ECDE52604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1478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6F4D0BE-D20E-1355-4282-B0E2BDD50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D2BD746D-AEA0-9DA9-B202-16639AD376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80C1C2A-DDC8-CE43-949F-8685E946B6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B41428E-8363-31A3-F6D0-1A7147BE3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3202C-6A74-4196-85F7-CC6956B8B751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3A25BB5-CCB1-52FD-99DA-7283E36E4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D7E1A81-9C8B-74E4-DC04-4CD3482C1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F868-F5D6-452A-9357-1ECDE52604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0155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D156C7E4-B27B-3FEC-3DD4-9222D2D82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05ED2BD-4E27-BCC2-6468-9F3C0D2164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78281A5-4256-12CA-A53D-0DCD1B8498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53202C-6A74-4196-85F7-CC6956B8B751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2448F26-2361-7855-FC41-F1F193C7E4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C4EE280-BCAD-4A9D-36FC-4B512DA463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9BF868-F5D6-452A-9357-1ECDE52604AB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FAB5F74-D56C-535F-BC2A-ABE1A7F9BEA0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3500" y="63500"/>
            <a:ext cx="1400175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ja-JP" altLang="en-US" sz="1200">
                <a:solidFill>
                  <a:srgbClr val="00B294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[Organon] Proprietary</a:t>
            </a:r>
          </a:p>
        </p:txBody>
      </p:sp>
    </p:spTree>
    <p:extLst>
      <p:ext uri="{BB962C8B-B14F-4D97-AF65-F5344CB8AC3E}">
        <p14:creationId xmlns:p14="http://schemas.microsoft.com/office/powerpoint/2010/main" val="1947559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BC62F3A-BB4E-FE7A-7C5D-582B818367AC}"/>
              </a:ext>
            </a:extLst>
          </p:cNvPr>
          <p:cNvSpPr txBox="1"/>
          <p:nvPr/>
        </p:nvSpPr>
        <p:spPr>
          <a:xfrm>
            <a:off x="-1" y="0"/>
            <a:ext cx="12137293" cy="312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ja-JP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Supplementary Material 10-a. </a:t>
            </a:r>
            <a:r>
              <a:rPr lang="en-US" altLang="ja-JP" sz="1400" dirty="0">
                <a:latin typeface="Times New Roman" panose="02020603050405020304" pitchFamily="18" charset="0"/>
                <a:ea typeface="ＭＳ Ｐゴシック" panose="020B0600070205080204" pitchFamily="50" charset="-128"/>
              </a:rPr>
              <a:t>EQ-5D-5L utility value </a:t>
            </a:r>
            <a:r>
              <a:rPr lang="en-US" altLang="ja-JP" sz="1400" dirty="0">
                <a:effectLst/>
                <a:latin typeface="Times New Roman" panose="02020603050405020304" pitchFamily="18" charset="0"/>
                <a:ea typeface="ＭＳ Ｐゴシック" panose="020B0600070205080204" pitchFamily="50" charset="-128"/>
              </a:rPr>
              <a:t>by Treatment for dysmenorrhea (Control/reference group: individuals without medical records)</a:t>
            </a:r>
            <a:r>
              <a:rPr lang="en-US" altLang="ja-JP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endParaRPr lang="en-US" altLang="ja-JP" sz="1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graphicFrame>
        <p:nvGraphicFramePr>
          <p:cNvPr id="6" name="グラフ 5">
            <a:extLst>
              <a:ext uri="{FF2B5EF4-FFF2-40B4-BE49-F238E27FC236}">
                <a16:creationId xmlns:a16="http://schemas.microsoft.com/office/drawing/2014/main" id="{69837D87-93DC-41F2-A947-0ABD33532D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3387462"/>
              </p:ext>
            </p:extLst>
          </p:nvPr>
        </p:nvGraphicFramePr>
        <p:xfrm>
          <a:off x="1797539" y="531446"/>
          <a:ext cx="8643815" cy="57951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6F8EC4A-A18C-C732-A6ED-38C5BF019DC9}"/>
              </a:ext>
            </a:extLst>
          </p:cNvPr>
          <p:cNvSpPr txBox="1"/>
          <p:nvPr/>
        </p:nvSpPr>
        <p:spPr>
          <a:xfrm>
            <a:off x="7789069" y="6211669"/>
            <a:ext cx="44606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are presented as the mean ± standard error.</a:t>
            </a:r>
          </a:p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*p&lt;0.05, **p&lt;0.001 vs. individuals without medical records, the Student’s </a:t>
            </a:r>
            <a:r>
              <a:rPr lang="en-US" altLang="ja-JP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-test.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3E3D944-EBA6-93EC-9F3B-2362043FDCE0}"/>
              </a:ext>
            </a:extLst>
          </p:cNvPr>
          <p:cNvSpPr txBox="1"/>
          <p:nvPr/>
        </p:nvSpPr>
        <p:spPr>
          <a:xfrm>
            <a:off x="9732151" y="3372650"/>
            <a:ext cx="287258" cy="475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＊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C244BBA7-01BA-5D11-2D2A-56E92C88AE8D}"/>
              </a:ext>
            </a:extLst>
          </p:cNvPr>
          <p:cNvSpPr txBox="1"/>
          <p:nvPr/>
        </p:nvSpPr>
        <p:spPr>
          <a:xfrm>
            <a:off x="9732151" y="4087758"/>
            <a:ext cx="287258" cy="475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＊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726E636F-A9DB-A877-F57C-0FCF9067C236}"/>
              </a:ext>
            </a:extLst>
          </p:cNvPr>
          <p:cNvSpPr txBox="1"/>
          <p:nvPr/>
        </p:nvSpPr>
        <p:spPr>
          <a:xfrm>
            <a:off x="9732151" y="4772282"/>
            <a:ext cx="287258" cy="475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＊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CE716207-3FAB-513A-9DE2-8730D1198D4D}"/>
              </a:ext>
            </a:extLst>
          </p:cNvPr>
          <p:cNvSpPr txBox="1"/>
          <p:nvPr/>
        </p:nvSpPr>
        <p:spPr>
          <a:xfrm>
            <a:off x="9732151" y="5491975"/>
            <a:ext cx="3898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kumimoji="1" lang="ja-JP" alt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＊＊</a:t>
            </a:r>
          </a:p>
        </p:txBody>
      </p:sp>
    </p:spTree>
    <p:extLst>
      <p:ext uri="{BB962C8B-B14F-4D97-AF65-F5344CB8AC3E}">
        <p14:creationId xmlns:p14="http://schemas.microsoft.com/office/powerpoint/2010/main" val="1257294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グラフ 5">
            <a:extLst>
              <a:ext uri="{FF2B5EF4-FFF2-40B4-BE49-F238E27FC236}">
                <a16:creationId xmlns:a16="http://schemas.microsoft.com/office/drawing/2014/main" id="{C4394534-CCC7-431B-A64E-8F89A3CC13F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0848738"/>
              </p:ext>
            </p:extLst>
          </p:nvPr>
        </p:nvGraphicFramePr>
        <p:xfrm>
          <a:off x="1758462" y="578338"/>
          <a:ext cx="8667261" cy="57208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04E9E3B-913D-D3A6-F178-62C7493C22EC}"/>
              </a:ext>
            </a:extLst>
          </p:cNvPr>
          <p:cNvSpPr txBox="1"/>
          <p:nvPr/>
        </p:nvSpPr>
        <p:spPr>
          <a:xfrm>
            <a:off x="7789069" y="6211669"/>
            <a:ext cx="44606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are presented as the mean ± standard error.</a:t>
            </a:r>
          </a:p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*p&lt;0.05 vs. individuals without medical records, the Student’s </a:t>
            </a:r>
            <a:r>
              <a:rPr lang="en-US" altLang="ja-JP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-test.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9BE5170-6D0C-72F3-2CC8-D54B4D28B965}"/>
              </a:ext>
            </a:extLst>
          </p:cNvPr>
          <p:cNvSpPr txBox="1"/>
          <p:nvPr/>
        </p:nvSpPr>
        <p:spPr>
          <a:xfrm>
            <a:off x="9224151" y="4084528"/>
            <a:ext cx="287258" cy="475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＊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D23F1C5E-7510-572C-5EC4-B9DE30B15E66}"/>
              </a:ext>
            </a:extLst>
          </p:cNvPr>
          <p:cNvSpPr txBox="1"/>
          <p:nvPr/>
        </p:nvSpPr>
        <p:spPr>
          <a:xfrm>
            <a:off x="9224151" y="5479574"/>
            <a:ext cx="287258" cy="475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＊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5D4AB8F3-B902-3EE9-B115-75B675EA6593}"/>
              </a:ext>
            </a:extLst>
          </p:cNvPr>
          <p:cNvSpPr txBox="1"/>
          <p:nvPr/>
        </p:nvSpPr>
        <p:spPr>
          <a:xfrm>
            <a:off x="-1" y="0"/>
            <a:ext cx="12137293" cy="312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ja-JP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Supplementary Material 10-b. </a:t>
            </a:r>
            <a:r>
              <a:rPr lang="en-US" altLang="ja-JP" sz="1400" dirty="0">
                <a:latin typeface="Times New Roman" panose="02020603050405020304" pitchFamily="18" charset="0"/>
                <a:ea typeface="ＭＳ Ｐゴシック" panose="020B0600070205080204" pitchFamily="50" charset="-128"/>
              </a:rPr>
              <a:t>EQ-5D-5L utility value </a:t>
            </a:r>
            <a:r>
              <a:rPr lang="en-US" altLang="ja-JP" sz="1400" dirty="0">
                <a:effectLst/>
                <a:latin typeface="Times New Roman" panose="02020603050405020304" pitchFamily="18" charset="0"/>
                <a:ea typeface="ＭＳ Ｐゴシック" panose="020B0600070205080204" pitchFamily="50" charset="-128"/>
              </a:rPr>
              <a:t>by Treatment for dysmenorrhea (Control/reference group: individuals without medical records)</a:t>
            </a:r>
            <a:r>
              <a:rPr lang="en-US" altLang="ja-JP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endParaRPr lang="en-US" altLang="ja-JP" sz="1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5270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ccf6406-ea61-4476-82c6-9cafc33ab0ba" xsi:nil="true"/>
    <lcf76f155ced4ddcb4097134ff3c332f xmlns="653e1d76-69df-41d2-8bca-f31a7135bebc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403D1E89CF833C4DBEF8ACBC5C02843C" ma:contentTypeVersion="13" ma:contentTypeDescription="新しいドキュメントを作成します。" ma:contentTypeScope="" ma:versionID="85178e63575b30616516e39073b152bf">
  <xsd:schema xmlns:xsd="http://www.w3.org/2001/XMLSchema" xmlns:xs="http://www.w3.org/2001/XMLSchema" xmlns:p="http://schemas.microsoft.com/office/2006/metadata/properties" xmlns:ns2="653e1d76-69df-41d2-8bca-f31a7135bebc" xmlns:ns3="5ccf6406-ea61-4476-82c6-9cafc33ab0ba" targetNamespace="http://schemas.microsoft.com/office/2006/metadata/properties" ma:root="true" ma:fieldsID="00f8fa92fb5f28c1c0cd18281664affc" ns2:_="" ns3:_="">
    <xsd:import namespace="653e1d76-69df-41d2-8bca-f31a7135bebc"/>
    <xsd:import namespace="5ccf6406-ea61-4476-82c6-9cafc33ab0b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3e1d76-69df-41d2-8bca-f31a7135beb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画像タグ" ma:readOnly="false" ma:fieldId="{5cf76f15-5ced-4ddc-b409-7134ff3c332f}" ma:taxonomyMulti="true" ma:sspId="7ca4c39f-d413-4741-b131-4c793d8b3c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cf6406-ea61-4476-82c6-9cafc33ab0ba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5c1cfc1b-4c30-4a15-9731-12bfb05125db}" ma:internalName="TaxCatchAll" ma:showField="CatchAllData" ma:web="5ccf6406-ea61-4476-82c6-9cafc33ab0b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6DBA06B-0E1F-4B10-9C01-A547FEFF7C69}">
  <ds:schemaRefs>
    <ds:schemaRef ds:uri="http://schemas.microsoft.com/office/2006/metadata/properties"/>
    <ds:schemaRef ds:uri="http://schemas.microsoft.com/office/infopath/2007/PartnerControls"/>
    <ds:schemaRef ds:uri="5ccf6406-ea61-4476-82c6-9cafc33ab0ba"/>
    <ds:schemaRef ds:uri="653e1d76-69df-41d2-8bca-f31a7135bebc"/>
    <ds:schemaRef ds:uri="f343b73a-f23a-436a-b204-75f1b8dbe47e"/>
    <ds:schemaRef ds:uri="874fe6bb-344c-4685-ba81-54568f4a5e51"/>
  </ds:schemaRefs>
</ds:datastoreItem>
</file>

<file path=customXml/itemProps2.xml><?xml version="1.0" encoding="utf-8"?>
<ds:datastoreItem xmlns:ds="http://schemas.openxmlformats.org/officeDocument/2006/customXml" ds:itemID="{372E836E-B05B-47DD-9F74-5BF7513C4B9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53e1d76-69df-41d2-8bca-f31a7135bebc"/>
    <ds:schemaRef ds:uri="5ccf6406-ea61-4476-82c6-9cafc33ab0b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225C026-8601-4C86-968C-BC95746992F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2284</TotalTime>
  <Words>113</Words>
  <PresentationFormat>Widescreen</PresentationFormat>
  <Paragraphs>16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游ゴシック</vt:lpstr>
      <vt:lpstr>游ゴシック Light</vt:lpstr>
      <vt:lpstr>游明朝</vt:lpstr>
      <vt:lpstr>Arial</vt:lpstr>
      <vt:lpstr>Calibri</vt:lpstr>
      <vt:lpstr>Montserrat</vt:lpstr>
      <vt:lpstr>Times New Roman</vt:lpstr>
      <vt:lpstr>Office テーマ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cp:keywords/>
  <dc:description/>
  <dcterms:created xsi:type="dcterms:W3CDTF">2025-07-20T12:10:12Z</dcterms:created>
  <dcterms:modified xsi:type="dcterms:W3CDTF">2026-05-08T01:54:59Z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HeaderLocations">
    <vt:lpwstr>Office テーマ:8</vt:lpwstr>
  </property>
  <property fmtid="{D5CDD505-2E9C-101B-9397-08002B2CF9AE}" pid="3" name="ClassificationContentMarkingHeaderText">
    <vt:lpwstr>[Organon] Proprietary</vt:lpwstr>
  </property>
  <property fmtid="{D5CDD505-2E9C-101B-9397-08002B2CF9AE}" pid="4" name="MSIP_Label_9e5572be-d5bb-4f9b-88a4-df12000c467e_Enabled">
    <vt:lpwstr>true</vt:lpwstr>
  </property>
  <property fmtid="{D5CDD505-2E9C-101B-9397-08002B2CF9AE}" pid="5" name="MSIP_Label_9e5572be-d5bb-4f9b-88a4-df12000c467e_SetDate">
    <vt:lpwstr>2025-07-27T02:10:25Z</vt:lpwstr>
  </property>
  <property fmtid="{D5CDD505-2E9C-101B-9397-08002B2CF9AE}" pid="6" name="MSIP_Label_9e5572be-d5bb-4f9b-88a4-df12000c467e_Method">
    <vt:lpwstr>Privileged</vt:lpwstr>
  </property>
  <property fmtid="{D5CDD505-2E9C-101B-9397-08002B2CF9AE}" pid="7" name="MSIP_Label_9e5572be-d5bb-4f9b-88a4-df12000c467e_Name">
    <vt:lpwstr>English - Proprietary</vt:lpwstr>
  </property>
  <property fmtid="{D5CDD505-2E9C-101B-9397-08002B2CF9AE}" pid="8" name="MSIP_Label_9e5572be-d5bb-4f9b-88a4-df12000c467e_SiteId">
    <vt:lpwstr>484a70d1-caaf-4a03-a477-1cbe688304af</vt:lpwstr>
  </property>
  <property fmtid="{D5CDD505-2E9C-101B-9397-08002B2CF9AE}" pid="9" name="MSIP_Label_9e5572be-d5bb-4f9b-88a4-df12000c467e_ActionId">
    <vt:lpwstr>d59cdd78-2226-4377-886a-5bde4c29b7ea</vt:lpwstr>
  </property>
  <property fmtid="{D5CDD505-2E9C-101B-9397-08002B2CF9AE}" pid="10" name="MSIP_Label_9e5572be-d5bb-4f9b-88a4-df12000c467e_ContentBits">
    <vt:lpwstr>1</vt:lpwstr>
  </property>
  <property fmtid="{D5CDD505-2E9C-101B-9397-08002B2CF9AE}" pid="11" name="MSIP_Label_9e5572be-d5bb-4f9b-88a4-df12000c467e_Tag">
    <vt:lpwstr>10, 0, 1, 1</vt:lpwstr>
  </property>
  <property fmtid="{D5CDD505-2E9C-101B-9397-08002B2CF9AE}" pid="12" name="_AdHocReviewCycleID">
    <vt:i4>-1648291770</vt:i4>
  </property>
  <property fmtid="{D5CDD505-2E9C-101B-9397-08002B2CF9AE}" pid="13" name="_NewReviewCycle">
    <vt:lpwstr/>
  </property>
  <property fmtid="{D5CDD505-2E9C-101B-9397-08002B2CF9AE}" pid="14" name="_EmailSubject">
    <vt:lpwstr>[外部] Re: DeSC論文案ver1.0ご確認のお願い</vt:lpwstr>
  </property>
  <property fmtid="{D5CDD505-2E9C-101B-9397-08002B2CF9AE}" pid="15" name="_AuthorEmail">
    <vt:lpwstr>shoko.takahashi@organon.com</vt:lpwstr>
  </property>
  <property fmtid="{D5CDD505-2E9C-101B-9397-08002B2CF9AE}" pid="16" name="_AuthorEmailDisplayName">
    <vt:lpwstr>Takahashi, Shoko</vt:lpwstr>
  </property>
  <property fmtid="{D5CDD505-2E9C-101B-9397-08002B2CF9AE}" pid="17" name="ContentTypeId">
    <vt:lpwstr>0x010100403D1E89CF833C4DBEF8ACBC5C02843C</vt:lpwstr>
  </property>
  <property fmtid="{D5CDD505-2E9C-101B-9397-08002B2CF9AE}" pid="18" name="MediaServiceImageTags">
    <vt:lpwstr/>
  </property>
</Properties>
</file>