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73" r:id="rId5"/>
    <p:sldId id="274"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C3737D-FDCD-2C7A-2B08-1945789C1DBF}" name="Takahashi, Shoko" initials="ST" userId="S::shoko.takahashi@organon.com::9ede699a-4c0a-4fd2-ba71-e2a2bf9ad296" providerId="AD"/>
  <p188:author id="{C63FF6A5-B63B-126D-414B-CF1A3E11F724}" name="Keishi Mori" initials="KM" userId="Keishi Mori"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754" autoAdjust="0"/>
    <p:restoredTop sz="96327" autoAdjust="0"/>
  </p:normalViewPr>
  <p:slideViewPr>
    <p:cSldViewPr snapToGrid="0">
      <p:cViewPr varScale="1">
        <p:scale>
          <a:sx n="59" d="100"/>
          <a:sy n="59" d="100"/>
        </p:scale>
        <p:origin x="12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moko Murata" userId="c95d6ff51f404537" providerId="LiveId" clId="{525A91B0-C1AD-43D3-83F1-C7FC51547FDD}"/>
    <pc:docChg chg="modSld">
      <pc:chgData name="Momoko Murata" userId="c95d6ff51f404537" providerId="LiveId" clId="{525A91B0-C1AD-43D3-83F1-C7FC51547FDD}" dt="2026-05-08T01:40:16.217" v="5" actId="20577"/>
      <pc:docMkLst>
        <pc:docMk/>
      </pc:docMkLst>
      <pc:sldChg chg="modSp mod">
        <pc:chgData name="Momoko Murata" userId="c95d6ff51f404537" providerId="LiveId" clId="{525A91B0-C1AD-43D3-83F1-C7FC51547FDD}" dt="2026-05-08T01:40:09.363" v="3" actId="20577"/>
        <pc:sldMkLst>
          <pc:docMk/>
          <pc:sldMk cId="3152932642" sldId="273"/>
        </pc:sldMkLst>
        <pc:spChg chg="mod">
          <ac:chgData name="Momoko Murata" userId="c95d6ff51f404537" providerId="LiveId" clId="{525A91B0-C1AD-43D3-83F1-C7FC51547FDD}" dt="2026-05-08T01:40:09.363" v="3" actId="20577"/>
          <ac:spMkLst>
            <pc:docMk/>
            <pc:sldMk cId="3152932642" sldId="273"/>
            <ac:spMk id="4" creationId="{CBC62F3A-BB4E-FE7A-7C5D-582B818367AC}"/>
          </ac:spMkLst>
        </pc:spChg>
      </pc:sldChg>
      <pc:sldChg chg="modSp mod">
        <pc:chgData name="Momoko Murata" userId="c95d6ff51f404537" providerId="LiveId" clId="{525A91B0-C1AD-43D3-83F1-C7FC51547FDD}" dt="2026-05-08T01:40:16.217" v="5" actId="20577"/>
        <pc:sldMkLst>
          <pc:docMk/>
          <pc:sldMk cId="1397464769" sldId="274"/>
        </pc:sldMkLst>
        <pc:spChg chg="mod">
          <ac:chgData name="Momoko Murata" userId="c95d6ff51f404537" providerId="LiveId" clId="{525A91B0-C1AD-43D3-83F1-C7FC51547FDD}" dt="2026-05-08T01:40:16.217" v="5" actId="20577"/>
          <ac:spMkLst>
            <pc:docMk/>
            <pc:sldMk cId="1397464769" sldId="274"/>
            <ac:spMk id="2" creationId="{36025354-E7A2-20D9-9BF5-C094E573F45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infoshidocojp.sharepoint.com/sites/Shido.inc/Shared%20Documents/&#21463;&#35351;&#26696;&#20214;/Organon_DeSC&#35542;&#25991;/11.&#35542;&#25991;&#25237;&#31295;/3.&#20351;&#29992;&#22259;&#34920;&#20316;&#25104;/Topline%20QOL%20&#20316;&#22259;SE&#35336;&#31639;&#24335;&#27531;&#12375;EQ5D5L&#36861;&#2115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infoshidocojp.sharepoint.com/sites/Shido.inc/Shared%20Documents/&#21463;&#35351;&#26696;&#20214;/Organon_DeSC&#35542;&#25991;/11.&#35542;&#25991;&#25237;&#31295;/3.&#20351;&#29992;&#22259;&#34920;&#20316;&#25104;/Topline%20QOL%20&#20316;&#22259;SE&#35336;&#31639;&#24335;&#27531;&#12375;EQ5D5L&#36861;&#2115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962600404328146"/>
          <c:y val="6.6851851851851857E-2"/>
          <c:w val="0.52409056773254314"/>
          <c:h val="0.89275619714202392"/>
        </c:manualLayout>
      </c:layout>
      <c:barChart>
        <c:barDir val="bar"/>
        <c:grouping val="clustered"/>
        <c:varyColors val="0"/>
        <c:ser>
          <c:idx val="0"/>
          <c:order val="0"/>
          <c:tx>
            <c:strRef>
              <c:f>'疾患別EQ-5D (2)SEグラフEN'!$E$5</c:f>
              <c:strCache>
                <c:ptCount val="1"/>
                <c:pt idx="0">
                  <c:v>罹患</c:v>
                </c:pt>
              </c:strCache>
            </c:strRef>
          </c:tx>
          <c:spPr>
            <a:solidFill>
              <a:schemeClr val="bg1">
                <a:lumMod val="85000"/>
              </a:schemeClr>
            </a:solidFill>
            <a:ln>
              <a:solidFill>
                <a:schemeClr val="tx1"/>
              </a:solidFill>
            </a:ln>
            <a:effectLst/>
          </c:spPr>
          <c:invertIfNegative val="0"/>
          <c:dLbls>
            <c:dLbl>
              <c:idx val="0"/>
              <c:tx>
                <c:rich>
                  <a:bodyPr/>
                  <a:lstStyle/>
                  <a:p>
                    <a:fld id="{113A00A7-D29F-41A2-981F-52EB86216EBA}" type="CELLRANGE">
                      <a:rPr lang="en-US" altLang="ja-JP"/>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94FC-4904-ACC1-45FB6DF0F483}"/>
                </c:ext>
              </c:extLst>
            </c:dLbl>
            <c:dLbl>
              <c:idx val="1"/>
              <c:tx>
                <c:rich>
                  <a:bodyPr/>
                  <a:lstStyle/>
                  <a:p>
                    <a:fld id="{80F46DE8-73BA-4B94-9F8B-5CA6E4F62C48}"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4FC-4904-ACC1-45FB6DF0F483}"/>
                </c:ext>
              </c:extLst>
            </c:dLbl>
            <c:dLbl>
              <c:idx val="2"/>
              <c:tx>
                <c:rich>
                  <a:bodyPr/>
                  <a:lstStyle/>
                  <a:p>
                    <a:fld id="{B3E368D9-65CF-4C4F-B5C6-F076F02A6E67}"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94FC-4904-ACC1-45FB6DF0F483}"/>
                </c:ext>
              </c:extLst>
            </c:dLbl>
            <c:dLbl>
              <c:idx val="3"/>
              <c:tx>
                <c:rich>
                  <a:bodyPr/>
                  <a:lstStyle/>
                  <a:p>
                    <a:fld id="{071160CE-0614-42B8-9B23-4FE77343BB4A}"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4FC-4904-ACC1-45FB6DF0F483}"/>
                </c:ext>
              </c:extLst>
            </c:dLbl>
            <c:dLbl>
              <c:idx val="4"/>
              <c:tx>
                <c:rich>
                  <a:bodyPr/>
                  <a:lstStyle/>
                  <a:p>
                    <a:fld id="{DC65B9BA-6B43-485C-B0BB-DDC9375836D2}"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94FC-4904-ACC1-45FB6DF0F483}"/>
                </c:ext>
              </c:extLst>
            </c:dLbl>
            <c:dLbl>
              <c:idx val="5"/>
              <c:tx>
                <c:rich>
                  <a:bodyPr/>
                  <a:lstStyle/>
                  <a:p>
                    <a:fld id="{BA1344FC-F4EC-4145-B106-9023623E6287}"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94FC-4904-ACC1-45FB6DF0F483}"/>
                </c:ext>
              </c:extLst>
            </c:dLbl>
            <c:dLbl>
              <c:idx val="6"/>
              <c:tx>
                <c:rich>
                  <a:bodyPr/>
                  <a:lstStyle/>
                  <a:p>
                    <a:fld id="{E353AF92-B25E-417F-A0F5-F80E9EA0D775}"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94FC-4904-ACC1-45FB6DF0F483}"/>
                </c:ext>
              </c:extLst>
            </c:dLbl>
            <c:dLbl>
              <c:idx val="7"/>
              <c:tx>
                <c:rich>
                  <a:bodyPr/>
                  <a:lstStyle/>
                  <a:p>
                    <a:fld id="{4ACBC57B-0BB6-4694-8AD9-EBBF4CBAC0D0}"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4FC-4904-ACC1-45FB6DF0F483}"/>
                </c:ext>
              </c:extLst>
            </c:dLbl>
            <c:dLbl>
              <c:idx val="8"/>
              <c:tx>
                <c:rich>
                  <a:bodyPr/>
                  <a:lstStyle/>
                  <a:p>
                    <a:fld id="{1E6FBF54-80CE-4438-9EE8-0C76C684972B}"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94FC-4904-ACC1-45FB6DF0F483}"/>
                </c:ext>
              </c:extLst>
            </c:dLbl>
            <c:dLbl>
              <c:idx val="9"/>
              <c:tx>
                <c:rich>
                  <a:bodyPr/>
                  <a:lstStyle/>
                  <a:p>
                    <a:fld id="{259FBAC9-177A-4534-BF4B-E29B7A7CB63E}"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4FC-4904-ACC1-45FB6DF0F483}"/>
                </c:ext>
              </c:extLst>
            </c:dLbl>
            <c:dLbl>
              <c:idx val="10"/>
              <c:tx>
                <c:rich>
                  <a:bodyPr/>
                  <a:lstStyle/>
                  <a:p>
                    <a:fld id="{0392CF03-587A-4BB3-A6E0-D4F144EFCCDF}"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94FC-4904-ACC1-45FB6DF0F483}"/>
                </c:ext>
              </c:extLst>
            </c:dLbl>
            <c:dLbl>
              <c:idx val="11"/>
              <c:tx>
                <c:rich>
                  <a:bodyPr/>
                  <a:lstStyle/>
                  <a:p>
                    <a:fld id="{4AD26423-8B28-43C7-A69C-889D887A7DFD}"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94FC-4904-ACC1-45FB6DF0F483}"/>
                </c:ext>
              </c:extLst>
            </c:dLbl>
            <c:dLbl>
              <c:idx val="12"/>
              <c:tx>
                <c:rich>
                  <a:bodyPr/>
                  <a:lstStyle/>
                  <a:p>
                    <a:fld id="{DA4B61BE-A80F-4016-9441-B9D3615F8EBF}"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94FC-4904-ACC1-45FB6DF0F483}"/>
                </c:ext>
              </c:extLst>
            </c:dLbl>
            <c:dLbl>
              <c:idx val="13"/>
              <c:tx>
                <c:rich>
                  <a:bodyPr/>
                  <a:lstStyle/>
                  <a:p>
                    <a:fld id="{0C86DF8D-0CC6-43C8-A022-8DC0DC1EC190}"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94FC-4904-ACC1-45FB6DF0F483}"/>
                </c:ext>
              </c:extLst>
            </c:dLbl>
            <c:dLbl>
              <c:idx val="14"/>
              <c:tx>
                <c:rich>
                  <a:bodyPr/>
                  <a:lstStyle/>
                  <a:p>
                    <a:fld id="{2DCDBC28-DFBC-4F5C-A974-37DB2B7A345D}"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94FC-4904-ACC1-45FB6DF0F483}"/>
                </c:ext>
              </c:extLst>
            </c:dLbl>
            <c:dLbl>
              <c:idx val="15"/>
              <c:tx>
                <c:rich>
                  <a:bodyPr/>
                  <a:lstStyle/>
                  <a:p>
                    <a:fld id="{E452762D-69FF-4041-A925-91E7076682B9}"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94FC-4904-ACC1-45FB6DF0F483}"/>
                </c:ext>
              </c:extLst>
            </c:dLbl>
            <c:dLbl>
              <c:idx val="16"/>
              <c:tx>
                <c:rich>
                  <a:bodyPr/>
                  <a:lstStyle/>
                  <a:p>
                    <a:fld id="{972E8867-CB72-4F05-BF8A-500BE1169A9D}"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94FC-4904-ACC1-45FB6DF0F483}"/>
                </c:ext>
              </c:extLst>
            </c:dLbl>
            <c:spPr>
              <a:noFill/>
              <a:ln>
                <a:noFill/>
              </a:ln>
              <a:effectLst/>
            </c:spPr>
            <c:txPr>
              <a:bodyPr rot="0" spcFirstLastPara="1" vertOverflow="ellipsis" vert="horz" wrap="square" anchor="ctr" anchorCtr="1"/>
              <a:lstStyle/>
              <a:p>
                <a:pPr>
                  <a:defRPr lang="ja-JP"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ja-JP"/>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errBars>
            <c:errBarType val="plus"/>
            <c:errValType val="cust"/>
            <c:noEndCap val="0"/>
            <c:plus>
              <c:numRef>
                <c:f>'疾患別EQ-5D (2)SEグラフEN'!$G$6:$G$22</c:f>
                <c:numCache>
                  <c:formatCode>General</c:formatCode>
                  <c:ptCount val="17"/>
                  <c:pt idx="0">
                    <c:v>6.1611703458541254E-3</c:v>
                  </c:pt>
                  <c:pt idx="1">
                    <c:v>1.1166711832493036E-3</c:v>
                  </c:pt>
                  <c:pt idx="2">
                    <c:v>1.8650158014579597E-3</c:v>
                  </c:pt>
                  <c:pt idx="3">
                    <c:v>6.8229498105370828E-3</c:v>
                  </c:pt>
                  <c:pt idx="4">
                    <c:v>4.2230811152693453E-3</c:v>
                  </c:pt>
                  <c:pt idx="5">
                    <c:v>3.6877382609941853E-3</c:v>
                  </c:pt>
                  <c:pt idx="6">
                    <c:v>3.4260450521310221E-3</c:v>
                  </c:pt>
                  <c:pt idx="7">
                    <c:v>3.5217155838924751E-3</c:v>
                  </c:pt>
                  <c:pt idx="8">
                    <c:v>1.2474330065398302E-2</c:v>
                  </c:pt>
                  <c:pt idx="9">
                    <c:v>3.6856110953138806E-3</c:v>
                  </c:pt>
                  <c:pt idx="10">
                    <c:v>4.7240437295235421E-3</c:v>
                  </c:pt>
                  <c:pt idx="11">
                    <c:v>3.3755434526480167E-3</c:v>
                  </c:pt>
                  <c:pt idx="12">
                    <c:v>5.7631500897352929E-3</c:v>
                  </c:pt>
                  <c:pt idx="13">
                    <c:v>3.0725388932623396E-3</c:v>
                  </c:pt>
                  <c:pt idx="14">
                    <c:v>1.1289720634305646E-2</c:v>
                  </c:pt>
                  <c:pt idx="15">
                    <c:v>1.0320203498545722E-2</c:v>
                  </c:pt>
                  <c:pt idx="16">
                    <c:v>5.1815234192149348E-3</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'疾患別EQ-5D (2)SEグラフEN'!$D$6:$D$22</c:f>
              <c:strCache>
                <c:ptCount val="17"/>
                <c:pt idx="0">
                  <c:v>No medical records </c:v>
                </c:pt>
                <c:pt idx="1">
                  <c:v>With medical records </c:v>
                </c:pt>
                <c:pt idx="2">
                  <c:v>Allergic rhinitis </c:v>
                </c:pt>
                <c:pt idx="3">
                  <c:v>Malignant tumor </c:v>
                </c:pt>
                <c:pt idx="4">
                  <c:v>Thyroid disorder </c:v>
                </c:pt>
                <c:pt idx="5">
                  <c:v>Dysmenorrhea </c:v>
                </c:pt>
                <c:pt idx="6">
                  <c:v>Respiratory disease (including asthma) </c:v>
                </c:pt>
                <c:pt idx="7">
                  <c:v>Constipation </c:v>
                </c:pt>
                <c:pt idx="8">
                  <c:v>Conditions related to premenstrual syndrome </c:v>
                </c:pt>
                <c:pt idx="9">
                  <c:v>Headache (non-migraine) </c:v>
                </c:pt>
                <c:pt idx="10">
                  <c:v>Cardiovascular disease </c:v>
                </c:pt>
                <c:pt idx="11">
                  <c:v>Low back pain </c:v>
                </c:pt>
                <c:pt idx="12">
                  <c:v>Migraine </c:v>
                </c:pt>
                <c:pt idx="13">
                  <c:v>Mental disorders (including depression and schizophrenia) </c:v>
                </c:pt>
                <c:pt idx="14">
                  <c:v>Diabetes mellitus </c:v>
                </c:pt>
                <c:pt idx="15">
                  <c:v>Collagen disease </c:v>
                </c:pt>
                <c:pt idx="16">
                  <c:v>Sleep disorder </c:v>
                </c:pt>
              </c:strCache>
            </c:strRef>
          </c:cat>
          <c:val>
            <c:numRef>
              <c:f>'疾患別EQ-5D (2)SEグラフEN'!$E$6:$E$22</c:f>
              <c:numCache>
                <c:formatCode>0.000_ </c:formatCode>
                <c:ptCount val="17"/>
                <c:pt idx="0">
                  <c:v>0.92057120000000003</c:v>
                </c:pt>
                <c:pt idx="1">
                  <c:v>0.90744309999999995</c:v>
                </c:pt>
                <c:pt idx="2">
                  <c:v>0.89995460000000005</c:v>
                </c:pt>
                <c:pt idx="3">
                  <c:v>0.89686279999999996</c:v>
                </c:pt>
                <c:pt idx="4">
                  <c:v>0.89509819999999995</c:v>
                </c:pt>
                <c:pt idx="5">
                  <c:v>0.89174739999999997</c:v>
                </c:pt>
                <c:pt idx="6">
                  <c:v>0.89060709999999998</c:v>
                </c:pt>
                <c:pt idx="7">
                  <c:v>0.88866789999999996</c:v>
                </c:pt>
                <c:pt idx="8">
                  <c:v>0.88636110000000001</c:v>
                </c:pt>
                <c:pt idx="9">
                  <c:v>0.88080610000000004</c:v>
                </c:pt>
                <c:pt idx="10">
                  <c:v>0.87980349999999996</c:v>
                </c:pt>
                <c:pt idx="11">
                  <c:v>0.87933539999999999</c:v>
                </c:pt>
                <c:pt idx="12">
                  <c:v>0.87879569999999996</c:v>
                </c:pt>
                <c:pt idx="13">
                  <c:v>0.87531309999999996</c:v>
                </c:pt>
                <c:pt idx="14">
                  <c:v>0.8703303</c:v>
                </c:pt>
                <c:pt idx="15">
                  <c:v>0.85057329999999998</c:v>
                </c:pt>
                <c:pt idx="16">
                  <c:v>0.84852729999999998</c:v>
                </c:pt>
              </c:numCache>
            </c:numRef>
          </c:val>
          <c:extLst>
            <c:ext xmlns:c15="http://schemas.microsoft.com/office/drawing/2012/chart" uri="{02D57815-91ED-43cb-92C2-25804820EDAC}">
              <c15:datalabelsRange>
                <c15:f>'疾患別EQ-5D (2)SEグラフEN'!$I$6:$I$22</c15:f>
                <c15:dlblRangeCache>
                  <c:ptCount val="17"/>
                  <c:pt idx="0">
                    <c:v>0.921 (n=245)</c:v>
                  </c:pt>
                  <c:pt idx="1">
                    <c:v>0.907 (n=8990)</c:v>
                  </c:pt>
                  <c:pt idx="2">
                    <c:v>0.9 (n=3332)</c:v>
                  </c:pt>
                  <c:pt idx="3">
                    <c:v>0.897 (n=287)</c:v>
                  </c:pt>
                  <c:pt idx="4">
                    <c:v>0.895 (n=747)</c:v>
                  </c:pt>
                  <c:pt idx="5">
                    <c:v>0.892 (n=956)</c:v>
                  </c:pt>
                  <c:pt idx="6">
                    <c:v>0.891 (n=1119)</c:v>
                  </c:pt>
                  <c:pt idx="7">
                    <c:v>0.889 (n=1279)</c:v>
                  </c:pt>
                  <c:pt idx="8">
                    <c:v>0.886 (n=80)</c:v>
                  </c:pt>
                  <c:pt idx="9">
                    <c:v>0.881 (n=1149)</c:v>
                  </c:pt>
                  <c:pt idx="10">
                    <c:v>0.88 (n=639)</c:v>
                  </c:pt>
                  <c:pt idx="11">
                    <c:v>0.879 (n=1175)</c:v>
                  </c:pt>
                  <c:pt idx="12">
                    <c:v>0.879 (n=402)</c:v>
                  </c:pt>
                  <c:pt idx="13">
                    <c:v>0.875 (n=1659)</c:v>
                  </c:pt>
                  <c:pt idx="14">
                    <c:v>0.87 (n=135)</c:v>
                  </c:pt>
                  <c:pt idx="15">
                    <c:v>0.851 (n=172)</c:v>
                  </c:pt>
                  <c:pt idx="16">
                    <c:v>0.849 (n=692)</c:v>
                  </c:pt>
                </c15:dlblRangeCache>
              </c15:datalabelsRange>
            </c:ext>
            <c:ext xmlns:c16="http://schemas.microsoft.com/office/drawing/2014/chart" uri="{C3380CC4-5D6E-409C-BE32-E72D297353CC}">
              <c16:uniqueId val="{00000011-94FC-4904-ACC1-45FB6DF0F483}"/>
            </c:ext>
          </c:extLst>
        </c:ser>
        <c:dLbls>
          <c:showLegendKey val="0"/>
          <c:showVal val="0"/>
          <c:showCatName val="0"/>
          <c:showSerName val="0"/>
          <c:showPercent val="0"/>
          <c:showBubbleSize val="0"/>
        </c:dLbls>
        <c:gapWidth val="50"/>
        <c:axId val="1066947920"/>
        <c:axId val="1066945520"/>
      </c:barChart>
      <c:catAx>
        <c:axId val="1066947920"/>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ja-JP"/>
          </a:p>
        </c:txPr>
        <c:crossAx val="1066945520"/>
        <c:crosses val="autoZero"/>
        <c:auto val="1"/>
        <c:lblAlgn val="ctr"/>
        <c:lblOffset val="100"/>
        <c:noMultiLvlLbl val="0"/>
      </c:catAx>
      <c:valAx>
        <c:axId val="1066945520"/>
        <c:scaling>
          <c:orientation val="minMax"/>
          <c:min val="0"/>
        </c:scaling>
        <c:delete val="0"/>
        <c:axPos val="b"/>
        <c:numFmt formatCode="0.0_ " sourceLinked="0"/>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ja-JP"/>
          </a:p>
        </c:txPr>
        <c:crossAx val="10669479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68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US" altLang="ja-JP" dirty="0"/>
              <a:t> </a:t>
            </a:r>
            <a:endParaRPr lang="ja-JP" dirty="0"/>
          </a:p>
        </c:rich>
      </c:tx>
      <c:overlay val="0"/>
      <c:spPr>
        <a:noFill/>
        <a:ln>
          <a:noFill/>
        </a:ln>
        <a:effectLst/>
      </c:spPr>
      <c:txPr>
        <a:bodyPr rot="0" spcFirstLastPara="1" vertOverflow="ellipsis" vert="horz" wrap="square" anchor="ctr" anchorCtr="1"/>
        <a:lstStyle/>
        <a:p>
          <a:pPr>
            <a:defRPr lang="ja-JP" sz="168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ja-JP"/>
        </a:p>
      </c:txPr>
    </c:title>
    <c:autoTitleDeleted val="0"/>
    <c:plotArea>
      <c:layout/>
      <c:barChart>
        <c:barDir val="bar"/>
        <c:grouping val="clustered"/>
        <c:varyColors val="0"/>
        <c:ser>
          <c:idx val="0"/>
          <c:order val="0"/>
          <c:tx>
            <c:strRef>
              <c:f>'疾患別EQ-5D VAS (2)SEグラフEN'!$E$4</c:f>
              <c:strCache>
                <c:ptCount val="1"/>
                <c:pt idx="0">
                  <c:v>罹患</c:v>
                </c:pt>
              </c:strCache>
            </c:strRef>
          </c:tx>
          <c:spPr>
            <a:solidFill>
              <a:schemeClr val="bg1">
                <a:lumMod val="85000"/>
              </a:schemeClr>
            </a:solidFill>
            <a:ln>
              <a:solidFill>
                <a:schemeClr val="tx1"/>
              </a:solidFill>
            </a:ln>
            <a:effectLst/>
          </c:spPr>
          <c:invertIfNegative val="0"/>
          <c:dLbls>
            <c:dLbl>
              <c:idx val="0"/>
              <c:tx>
                <c:rich>
                  <a:bodyPr/>
                  <a:lstStyle/>
                  <a:p>
                    <a:fld id="{2B673B16-AACF-4086-8EFC-B503B6F1C7CF}" type="CELLRANGE">
                      <a:rPr lang="en-US" altLang="ja-JP"/>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B565-4301-B95B-34173AC51664}"/>
                </c:ext>
              </c:extLst>
            </c:dLbl>
            <c:dLbl>
              <c:idx val="1"/>
              <c:tx>
                <c:rich>
                  <a:bodyPr/>
                  <a:lstStyle/>
                  <a:p>
                    <a:fld id="{803AAA93-5D37-4727-BDD9-8B46950B59F3}"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B565-4301-B95B-34173AC51664}"/>
                </c:ext>
              </c:extLst>
            </c:dLbl>
            <c:dLbl>
              <c:idx val="2"/>
              <c:tx>
                <c:rich>
                  <a:bodyPr/>
                  <a:lstStyle/>
                  <a:p>
                    <a:fld id="{85DE3073-DA14-4F13-B77F-47EF0F5EE941}"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B565-4301-B95B-34173AC51664}"/>
                </c:ext>
              </c:extLst>
            </c:dLbl>
            <c:dLbl>
              <c:idx val="3"/>
              <c:tx>
                <c:rich>
                  <a:bodyPr/>
                  <a:lstStyle/>
                  <a:p>
                    <a:fld id="{7C8C7AA2-9333-47BB-8509-C9252990992E}"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B565-4301-B95B-34173AC51664}"/>
                </c:ext>
              </c:extLst>
            </c:dLbl>
            <c:dLbl>
              <c:idx val="4"/>
              <c:tx>
                <c:rich>
                  <a:bodyPr/>
                  <a:lstStyle/>
                  <a:p>
                    <a:fld id="{F1C93986-CAE9-49F0-945E-BB2962AE951F}"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B565-4301-B95B-34173AC51664}"/>
                </c:ext>
              </c:extLst>
            </c:dLbl>
            <c:dLbl>
              <c:idx val="5"/>
              <c:tx>
                <c:rich>
                  <a:bodyPr/>
                  <a:lstStyle/>
                  <a:p>
                    <a:fld id="{F3D58A73-0FA1-4599-9F41-F63A2AACE771}"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B565-4301-B95B-34173AC51664}"/>
                </c:ext>
              </c:extLst>
            </c:dLbl>
            <c:dLbl>
              <c:idx val="6"/>
              <c:tx>
                <c:rich>
                  <a:bodyPr/>
                  <a:lstStyle/>
                  <a:p>
                    <a:fld id="{B687A8AE-5BB0-4D6D-9172-142F831E5C91}"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B565-4301-B95B-34173AC51664}"/>
                </c:ext>
              </c:extLst>
            </c:dLbl>
            <c:dLbl>
              <c:idx val="7"/>
              <c:tx>
                <c:rich>
                  <a:bodyPr/>
                  <a:lstStyle/>
                  <a:p>
                    <a:fld id="{4FB288A9-F2CB-4371-B0A1-873A8AC9C34D}"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B565-4301-B95B-34173AC51664}"/>
                </c:ext>
              </c:extLst>
            </c:dLbl>
            <c:dLbl>
              <c:idx val="8"/>
              <c:tx>
                <c:rich>
                  <a:bodyPr/>
                  <a:lstStyle/>
                  <a:p>
                    <a:fld id="{ECB0317C-B2B0-4668-80D6-A6011726E11F}"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B565-4301-B95B-34173AC51664}"/>
                </c:ext>
              </c:extLst>
            </c:dLbl>
            <c:dLbl>
              <c:idx val="9"/>
              <c:tx>
                <c:rich>
                  <a:bodyPr/>
                  <a:lstStyle/>
                  <a:p>
                    <a:fld id="{0E4E9F7B-F666-4B80-ADAB-97F1D8880E3A}"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B565-4301-B95B-34173AC51664}"/>
                </c:ext>
              </c:extLst>
            </c:dLbl>
            <c:dLbl>
              <c:idx val="10"/>
              <c:tx>
                <c:rich>
                  <a:bodyPr/>
                  <a:lstStyle/>
                  <a:p>
                    <a:fld id="{50FC9C1F-CAB3-496C-BD79-0D7752652DA2}"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B565-4301-B95B-34173AC51664}"/>
                </c:ext>
              </c:extLst>
            </c:dLbl>
            <c:dLbl>
              <c:idx val="11"/>
              <c:tx>
                <c:rich>
                  <a:bodyPr/>
                  <a:lstStyle/>
                  <a:p>
                    <a:fld id="{B1F7ED3A-A616-4678-8948-4524586B6893}"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B565-4301-B95B-34173AC51664}"/>
                </c:ext>
              </c:extLst>
            </c:dLbl>
            <c:dLbl>
              <c:idx val="12"/>
              <c:tx>
                <c:rich>
                  <a:bodyPr/>
                  <a:lstStyle/>
                  <a:p>
                    <a:fld id="{3A684B88-833B-4744-A3E3-E179AA40CB78}"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B565-4301-B95B-34173AC51664}"/>
                </c:ext>
              </c:extLst>
            </c:dLbl>
            <c:dLbl>
              <c:idx val="13"/>
              <c:tx>
                <c:rich>
                  <a:bodyPr/>
                  <a:lstStyle/>
                  <a:p>
                    <a:fld id="{C40A09A4-964E-4253-A019-73250AC04E00}"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B565-4301-B95B-34173AC51664}"/>
                </c:ext>
              </c:extLst>
            </c:dLbl>
            <c:dLbl>
              <c:idx val="14"/>
              <c:tx>
                <c:rich>
                  <a:bodyPr/>
                  <a:lstStyle/>
                  <a:p>
                    <a:fld id="{7B438ABB-88DD-4C33-BE4D-93D4C1CD2A8D}"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B565-4301-B95B-34173AC51664}"/>
                </c:ext>
              </c:extLst>
            </c:dLbl>
            <c:dLbl>
              <c:idx val="15"/>
              <c:tx>
                <c:rich>
                  <a:bodyPr/>
                  <a:lstStyle/>
                  <a:p>
                    <a:fld id="{A741D29C-1511-4A89-B386-5147C6B56604}"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B565-4301-B95B-34173AC51664}"/>
                </c:ext>
              </c:extLst>
            </c:dLbl>
            <c:dLbl>
              <c:idx val="16"/>
              <c:tx>
                <c:rich>
                  <a:bodyPr/>
                  <a:lstStyle/>
                  <a:p>
                    <a:fld id="{9F541176-D392-476F-8F5A-71BC71E407A3}" type="CELLRANGE">
                      <a:rPr lang="ja-JP" altLang="en-US"/>
                      <a:pPr/>
                      <a:t>[CELLRANGE]</a:t>
                    </a:fld>
                    <a:endParaRPr lang="ja-JP" altLang="en-US"/>
                  </a:p>
                </c:rich>
              </c:tx>
              <c:dLblPos val="inBase"/>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B565-4301-B95B-34173AC51664}"/>
                </c:ext>
              </c:extLst>
            </c:dLbl>
            <c:spPr>
              <a:noFill/>
              <a:ln>
                <a:noFill/>
              </a:ln>
              <a:effectLst/>
            </c:spPr>
            <c:txPr>
              <a:bodyPr rot="0" spcFirstLastPara="1" vertOverflow="ellipsis" vert="horz" wrap="square" anchor="ctr" anchorCtr="1"/>
              <a:lstStyle/>
              <a:p>
                <a:pPr>
                  <a:defRPr lang="ja-JP"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ja-JP"/>
              </a:p>
            </c:txPr>
            <c:dLblPos val="inBase"/>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errBars>
            <c:errBarType val="plus"/>
            <c:errValType val="cust"/>
            <c:noEndCap val="0"/>
            <c:plus>
              <c:numRef>
                <c:f>'疾患別EQ-5D VAS (2)SEグラフEN'!$G$5:$G$21</c:f>
                <c:numCache>
                  <c:formatCode>General</c:formatCode>
                  <c:ptCount val="17"/>
                  <c:pt idx="0">
                    <c:v>1.0629874448463497</c:v>
                  </c:pt>
                  <c:pt idx="1">
                    <c:v>0.18377181854233865</c:v>
                  </c:pt>
                  <c:pt idx="2">
                    <c:v>1.1161113734781607</c:v>
                  </c:pt>
                  <c:pt idx="3">
                    <c:v>0.30569141997810462</c:v>
                  </c:pt>
                  <c:pt idx="4">
                    <c:v>0.63802362483701935</c:v>
                  </c:pt>
                  <c:pt idx="5">
                    <c:v>2.0627272527505136</c:v>
                  </c:pt>
                  <c:pt idx="6">
                    <c:v>0.54100849605002399</c:v>
                  </c:pt>
                  <c:pt idx="7">
                    <c:v>0.51831759807357825</c:v>
                  </c:pt>
                  <c:pt idx="8">
                    <c:v>0.76709116952602185</c:v>
                  </c:pt>
                  <c:pt idx="9">
                    <c:v>0.61382932494485121</c:v>
                  </c:pt>
                  <c:pt idx="10">
                    <c:v>0.57225444476157983</c:v>
                  </c:pt>
                  <c:pt idx="11">
                    <c:v>1.2513118757180954</c:v>
                  </c:pt>
                  <c:pt idx="12">
                    <c:v>0.55081734648792213</c:v>
                  </c:pt>
                  <c:pt idx="13">
                    <c:v>1.6858136566211834</c:v>
                  </c:pt>
                  <c:pt idx="14">
                    <c:v>0.93615495095895784</c:v>
                  </c:pt>
                  <c:pt idx="15">
                    <c:v>0.49490641884641651</c:v>
                  </c:pt>
                  <c:pt idx="16">
                    <c:v>0.838848813900962</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'疾患別EQ-5D VAS (2)SEグラフEN'!$C$5:$C$21</c:f>
              <c:strCache>
                <c:ptCount val="17"/>
                <c:pt idx="0">
                  <c:v>No medical records </c:v>
                </c:pt>
                <c:pt idx="1">
                  <c:v>With medical records </c:v>
                </c:pt>
                <c:pt idx="2">
                  <c:v>Malignant tumor </c:v>
                </c:pt>
                <c:pt idx="3">
                  <c:v>Allergic rhinitis </c:v>
                </c:pt>
                <c:pt idx="4">
                  <c:v>Thyroid disorder </c:v>
                </c:pt>
                <c:pt idx="5">
                  <c:v>Conditions related to premenstrual syndrome </c:v>
                </c:pt>
                <c:pt idx="6">
                  <c:v>Respiratory disease (including asthma) </c:v>
                </c:pt>
                <c:pt idx="7">
                  <c:v>Constipation </c:v>
                </c:pt>
                <c:pt idx="8">
                  <c:v>Cardiovascular disease </c:v>
                </c:pt>
                <c:pt idx="9">
                  <c:v>Dysmenorrhea </c:v>
                </c:pt>
                <c:pt idx="10">
                  <c:v>Headache (non-migraine) </c:v>
                </c:pt>
                <c:pt idx="11">
                  <c:v>Collagen disease </c:v>
                </c:pt>
                <c:pt idx="12">
                  <c:v>Low back pain </c:v>
                </c:pt>
                <c:pt idx="13">
                  <c:v>Diabetes mellitus </c:v>
                </c:pt>
                <c:pt idx="14">
                  <c:v>Migraine </c:v>
                </c:pt>
                <c:pt idx="15">
                  <c:v>Mental disorders (including depression and schizophrenia) </c:v>
                </c:pt>
                <c:pt idx="16">
                  <c:v>Sleep disorder </c:v>
                </c:pt>
              </c:strCache>
            </c:strRef>
          </c:cat>
          <c:val>
            <c:numRef>
              <c:f>'疾患別EQ-5D VAS (2)SEグラフEN'!$E$5:$E$21</c:f>
              <c:numCache>
                <c:formatCode>0.0_ </c:formatCode>
                <c:ptCount val="17"/>
                <c:pt idx="0">
                  <c:v>76.490290000000002</c:v>
                </c:pt>
                <c:pt idx="1">
                  <c:v>75.83305</c:v>
                </c:pt>
                <c:pt idx="2">
                  <c:v>75.397260000000003</c:v>
                </c:pt>
                <c:pt idx="3">
                  <c:v>74.983630000000005</c:v>
                </c:pt>
                <c:pt idx="4">
                  <c:v>74.922030000000007</c:v>
                </c:pt>
                <c:pt idx="5">
                  <c:v>74.238100000000003</c:v>
                </c:pt>
                <c:pt idx="6">
                  <c:v>73.952650000000006</c:v>
                </c:pt>
                <c:pt idx="7">
                  <c:v>73.874750000000006</c:v>
                </c:pt>
                <c:pt idx="8">
                  <c:v>73.858000000000004</c:v>
                </c:pt>
                <c:pt idx="9">
                  <c:v>73.539919999999995</c:v>
                </c:pt>
                <c:pt idx="10">
                  <c:v>73.188130000000001</c:v>
                </c:pt>
                <c:pt idx="11">
                  <c:v>73.131389999999996</c:v>
                </c:pt>
                <c:pt idx="12">
                  <c:v>73.11206</c:v>
                </c:pt>
                <c:pt idx="13">
                  <c:v>72.640780000000007</c:v>
                </c:pt>
                <c:pt idx="14">
                  <c:v>72.630430000000004</c:v>
                </c:pt>
                <c:pt idx="15">
                  <c:v>72.039630000000002</c:v>
                </c:pt>
                <c:pt idx="16">
                  <c:v>68.877589999999998</c:v>
                </c:pt>
              </c:numCache>
            </c:numRef>
          </c:val>
          <c:extLst>
            <c:ext xmlns:c15="http://schemas.microsoft.com/office/drawing/2012/chart" uri="{02D57815-91ED-43cb-92C2-25804820EDAC}">
              <c15:datalabelsRange>
                <c15:f>'疾患別EQ-5D VAS (2)SEグラフEN'!$I$5:$I$21</c15:f>
                <c15:dlblRangeCache>
                  <c:ptCount val="17"/>
                  <c:pt idx="0">
                    <c:v>76.5 (n=206)</c:v>
                  </c:pt>
                  <c:pt idx="1">
                    <c:v>75.8 (n=7146)</c:v>
                  </c:pt>
                  <c:pt idx="2">
                    <c:v>75.4 (n=219)</c:v>
                  </c:pt>
                  <c:pt idx="3">
                    <c:v>75 (n=2627)</c:v>
                  </c:pt>
                  <c:pt idx="4">
                    <c:v>74.9 (n=590)</c:v>
                  </c:pt>
                  <c:pt idx="5">
                    <c:v>74.2 (n=63)</c:v>
                  </c:pt>
                  <c:pt idx="6">
                    <c:v>74 (n=887)</c:v>
                  </c:pt>
                  <c:pt idx="7">
                    <c:v>73.9 (n=1006)</c:v>
                  </c:pt>
                  <c:pt idx="8">
                    <c:v>73.9 (n=500)</c:v>
                  </c:pt>
                  <c:pt idx="9">
                    <c:v>73.5 (n=755)</c:v>
                  </c:pt>
                  <c:pt idx="10">
                    <c:v>73.2 (n=893)</c:v>
                  </c:pt>
                  <c:pt idx="11">
                    <c:v>73.1 (n=137)</c:v>
                  </c:pt>
                  <c:pt idx="12">
                    <c:v>73.1 (n=937)</c:v>
                  </c:pt>
                  <c:pt idx="13">
                    <c:v>72.6 (n=103)</c:v>
                  </c:pt>
                  <c:pt idx="14">
                    <c:v>72.6 (n=322)</c:v>
                  </c:pt>
                  <c:pt idx="15">
                    <c:v>72 (n=1287)</c:v>
                  </c:pt>
                  <c:pt idx="16">
                    <c:v>68.9 (n=531)</c:v>
                  </c:pt>
                </c15:dlblRangeCache>
              </c15:datalabelsRange>
            </c:ext>
            <c:ext xmlns:c16="http://schemas.microsoft.com/office/drawing/2014/chart" uri="{C3380CC4-5D6E-409C-BE32-E72D297353CC}">
              <c16:uniqueId val="{00000011-B565-4301-B95B-34173AC51664}"/>
            </c:ext>
          </c:extLst>
        </c:ser>
        <c:dLbls>
          <c:showLegendKey val="0"/>
          <c:showVal val="0"/>
          <c:showCatName val="0"/>
          <c:showSerName val="0"/>
          <c:showPercent val="0"/>
          <c:showBubbleSize val="0"/>
        </c:dLbls>
        <c:gapWidth val="50"/>
        <c:axId val="754215152"/>
        <c:axId val="754203152"/>
      </c:barChart>
      <c:catAx>
        <c:axId val="754215152"/>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ja-JP"/>
          </a:p>
        </c:txPr>
        <c:crossAx val="754203152"/>
        <c:crosses val="autoZero"/>
        <c:auto val="1"/>
        <c:lblAlgn val="ctr"/>
        <c:lblOffset val="100"/>
        <c:noMultiLvlLbl val="0"/>
      </c:catAx>
      <c:valAx>
        <c:axId val="754203152"/>
        <c:scaling>
          <c:orientation val="minMax"/>
          <c:min val="0"/>
        </c:scaling>
        <c:delete val="0"/>
        <c:axPos val="b"/>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lang="ja-JP"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ja-JP"/>
          </a:p>
        </c:txPr>
        <c:crossAx val="754215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45CE4D-6C29-4405-BC1D-B950F5D31D47}" type="datetimeFigureOut">
              <a:rPr kumimoji="1" lang="ja-JP" altLang="en-US" smtClean="0"/>
              <a:t>2026/5/8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3F07B-D022-49E7-AB2C-7D023070D8F4}" type="slidenum">
              <a:rPr kumimoji="1" lang="ja-JP" altLang="en-US" smtClean="0"/>
              <a:t>‹#›</a:t>
            </a:fld>
            <a:endParaRPr kumimoji="1" lang="ja-JP" altLang="en-US"/>
          </a:p>
        </p:txBody>
      </p:sp>
    </p:spTree>
    <p:extLst>
      <p:ext uri="{BB962C8B-B14F-4D97-AF65-F5344CB8AC3E}">
        <p14:creationId xmlns:p14="http://schemas.microsoft.com/office/powerpoint/2010/main" val="32443082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766066-C270-9E10-27D8-0D735F01CAA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44C65FD-4BBE-FA54-2266-B50C4093AA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3E39FC8-C861-DA1F-0B4C-71DB357CCEE2}"/>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5" name="フッター プレースホルダー 4">
            <a:extLst>
              <a:ext uri="{FF2B5EF4-FFF2-40B4-BE49-F238E27FC236}">
                <a16:creationId xmlns:a16="http://schemas.microsoft.com/office/drawing/2014/main" id="{C22BBE3D-CAFD-D665-3B88-886CDC9D3B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66E2D0-927C-2FAD-B7CF-47A605A6CDE5}"/>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2627746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58E0CC-CBA1-5D2E-4DFA-6A9FB2325BA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BDC4D7A-7203-4221-AC09-E1C88D0CF28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162FD6D-ACE2-D43A-6438-81E99EFA2BD5}"/>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5" name="フッター プレースホルダー 4">
            <a:extLst>
              <a:ext uri="{FF2B5EF4-FFF2-40B4-BE49-F238E27FC236}">
                <a16:creationId xmlns:a16="http://schemas.microsoft.com/office/drawing/2014/main" id="{AC70827B-E416-2CA8-D7DE-AFAC92A4EAB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9A6F461-0825-26E5-011F-8E24EBC4416C}"/>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249508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8D471E4-2AA6-9576-3F43-70E81250B5D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25A43BB-09DC-A4B6-2BF6-B07B4410BF9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FBA8AE4-0AB4-B10C-E000-CB119CE551BC}"/>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5" name="フッター プレースホルダー 4">
            <a:extLst>
              <a:ext uri="{FF2B5EF4-FFF2-40B4-BE49-F238E27FC236}">
                <a16:creationId xmlns:a16="http://schemas.microsoft.com/office/drawing/2014/main" id="{02F1C3FB-DD2F-E3B1-31E2-8D4107A7501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C25EB5B-F5E3-E3FA-5AA5-B427C42D719B}"/>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1112618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30266D-4E26-2297-771D-A6B1BD88D12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4876304-7AAC-C7BE-377B-2B8ABDAC366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27B0A66-5CAC-475B-367B-CF506B358F44}"/>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5" name="フッター プレースホルダー 4">
            <a:extLst>
              <a:ext uri="{FF2B5EF4-FFF2-40B4-BE49-F238E27FC236}">
                <a16:creationId xmlns:a16="http://schemas.microsoft.com/office/drawing/2014/main" id="{96D747A3-EC82-F37E-25AB-8BF8388F471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6DE37E3-D2D2-B189-08E6-950CF84A2BC0}"/>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389629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0583A6-B060-D005-D6DA-57D07DE94B1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5103180-9E8E-6ADB-1781-0BD310D6E5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CEC8343-3A61-B08E-CCCD-7532775A625A}"/>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5" name="フッター プレースホルダー 4">
            <a:extLst>
              <a:ext uri="{FF2B5EF4-FFF2-40B4-BE49-F238E27FC236}">
                <a16:creationId xmlns:a16="http://schemas.microsoft.com/office/drawing/2014/main" id="{ABF095B5-74E3-0D03-603A-073294EDD0A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DC9E7E0-B416-7C86-66A1-A67F3BB5378D}"/>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107805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C92F57-D697-ADA4-0ECC-5503BB5B44E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16554A6-6A29-D431-4214-672EA23A69B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F7FA9FC-C533-9F0A-DA91-1DFC6097891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23A9D2E-80D1-6C6E-314F-902B1D0F5CA2}"/>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6" name="フッター プレースホルダー 5">
            <a:extLst>
              <a:ext uri="{FF2B5EF4-FFF2-40B4-BE49-F238E27FC236}">
                <a16:creationId xmlns:a16="http://schemas.microsoft.com/office/drawing/2014/main" id="{04B84BAE-1B5D-8332-18BC-C4F9778997D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CFA52A-8D55-817E-82D8-3E6AEDBB37A5}"/>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242495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44CDD3-72BB-4624-14E5-EEEEF80FC42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CFCDDFF-DCF0-DC13-52C5-D6629A4A8F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5A89BAC-6B0D-7FCC-FCB7-D37E7B2B152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6DAD2F0-6CA1-5A1E-F307-3C841D2118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9B6A3DB-7FC2-B465-EC93-A6088F9C43A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9ED938A-3C52-3D61-F2A8-7B1F59445DEE}"/>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8" name="フッター プレースホルダー 7">
            <a:extLst>
              <a:ext uri="{FF2B5EF4-FFF2-40B4-BE49-F238E27FC236}">
                <a16:creationId xmlns:a16="http://schemas.microsoft.com/office/drawing/2014/main" id="{301F28C5-128E-F80E-66E0-1B54F55C08C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75E2B04-8D87-918E-760F-03C8E0939F14}"/>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329336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806BCF-EA02-2A94-E7DD-618C28655F1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BB84189-BAD6-B38B-76BF-0AC42E0A1923}"/>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4" name="フッター プレースホルダー 3">
            <a:extLst>
              <a:ext uri="{FF2B5EF4-FFF2-40B4-BE49-F238E27FC236}">
                <a16:creationId xmlns:a16="http://schemas.microsoft.com/office/drawing/2014/main" id="{2E205D7A-5D8E-E479-866D-528AED88931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009B7CF-04F9-4F72-307B-F7F524345B9A}"/>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791444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A692518-EBC6-7A8F-5569-6AA74C3D8975}"/>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3" name="フッター プレースホルダー 2">
            <a:extLst>
              <a:ext uri="{FF2B5EF4-FFF2-40B4-BE49-F238E27FC236}">
                <a16:creationId xmlns:a16="http://schemas.microsoft.com/office/drawing/2014/main" id="{9867E8ED-9C0A-3F3B-BAA3-05B08A750EB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05BBE4D-AC24-0F54-28EA-96D310CBEB3F}"/>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346906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443CBB-441C-58CE-DA63-4B9FCBE6E8A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91BA6F7-204E-7655-0394-74A4577121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731B00B-45E6-C36B-782E-F0D96D8A86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98DB36A-25F8-ADD9-5E61-BEF3F3180FC1}"/>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6" name="フッター プレースホルダー 5">
            <a:extLst>
              <a:ext uri="{FF2B5EF4-FFF2-40B4-BE49-F238E27FC236}">
                <a16:creationId xmlns:a16="http://schemas.microsoft.com/office/drawing/2014/main" id="{C4BC8AD1-E5F4-BE6B-2457-441CD0A025E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F2DDC10-205B-3C3F-79A2-3226573D7374}"/>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781478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F4D0BE-D20E-1355-4282-B0E2BDD50AF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2BD746D-AEA0-9DA9-B202-16639AD376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80C1C2A-DDC8-CE43-949F-8685E946B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B41428E-8363-31A3-F6D0-1A7147BE34B0}"/>
              </a:ext>
            </a:extLst>
          </p:cNvPr>
          <p:cNvSpPr>
            <a:spLocks noGrp="1"/>
          </p:cNvSpPr>
          <p:nvPr>
            <p:ph type="dt" sz="half" idx="10"/>
          </p:nvPr>
        </p:nvSpPr>
        <p:spPr/>
        <p:txBody>
          <a:bodyPr/>
          <a:lstStyle/>
          <a:p>
            <a:fld id="{E953202C-6A74-4196-85F7-CC6956B8B751}" type="datetimeFigureOut">
              <a:rPr kumimoji="1" lang="ja-JP" altLang="en-US" smtClean="0"/>
              <a:t>2026/5/8</a:t>
            </a:fld>
            <a:endParaRPr kumimoji="1" lang="ja-JP" altLang="en-US"/>
          </a:p>
        </p:txBody>
      </p:sp>
      <p:sp>
        <p:nvSpPr>
          <p:cNvPr id="6" name="フッター プレースホルダー 5">
            <a:extLst>
              <a:ext uri="{FF2B5EF4-FFF2-40B4-BE49-F238E27FC236}">
                <a16:creationId xmlns:a16="http://schemas.microsoft.com/office/drawing/2014/main" id="{E3A25BB5-CCB1-52FD-99DA-7283E36E44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D7E1A81-9C8B-74E4-DC04-4CD3482C1ED8}"/>
              </a:ext>
            </a:extLst>
          </p:cNvPr>
          <p:cNvSpPr>
            <a:spLocks noGrp="1"/>
          </p:cNvSpPr>
          <p:nvPr>
            <p:ph type="sldNum" sz="quarter" idx="12"/>
          </p:nvPr>
        </p:nvSpPr>
        <p:spPr/>
        <p:txBody>
          <a:bodyPr/>
          <a:lstStyle/>
          <a:p>
            <a:fld id="{229BF868-F5D6-452A-9357-1ECDE52604AB}" type="slidenum">
              <a:rPr kumimoji="1" lang="ja-JP" altLang="en-US" smtClean="0"/>
              <a:t>‹#›</a:t>
            </a:fld>
            <a:endParaRPr kumimoji="1" lang="ja-JP" altLang="en-US"/>
          </a:p>
        </p:txBody>
      </p:sp>
    </p:spTree>
    <p:extLst>
      <p:ext uri="{BB962C8B-B14F-4D97-AF65-F5344CB8AC3E}">
        <p14:creationId xmlns:p14="http://schemas.microsoft.com/office/powerpoint/2010/main" val="259015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156C7E4-B27B-3FEC-3DD4-9222D2D82F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05ED2BD-4E27-BCC2-6468-9F3C0D2164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78281A5-4256-12CA-A53D-0DCD1B849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53202C-6A74-4196-85F7-CC6956B8B751}" type="datetimeFigureOut">
              <a:rPr kumimoji="1" lang="ja-JP" altLang="en-US" smtClean="0"/>
              <a:t>2026/5/8</a:t>
            </a:fld>
            <a:endParaRPr kumimoji="1" lang="ja-JP" altLang="en-US"/>
          </a:p>
        </p:txBody>
      </p:sp>
      <p:sp>
        <p:nvSpPr>
          <p:cNvPr id="5" name="フッター プレースホルダー 4">
            <a:extLst>
              <a:ext uri="{FF2B5EF4-FFF2-40B4-BE49-F238E27FC236}">
                <a16:creationId xmlns:a16="http://schemas.microsoft.com/office/drawing/2014/main" id="{02448F26-2361-7855-FC41-F1F193C7E4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C4EE280-BCAD-4A9D-36FC-4B512DA463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9BF868-F5D6-452A-9357-1ECDE52604AB}" type="slidenum">
              <a:rPr kumimoji="1" lang="ja-JP" altLang="en-US" smtClean="0"/>
              <a:t>‹#›</a:t>
            </a:fld>
            <a:endParaRPr kumimoji="1" lang="ja-JP" altLang="en-US"/>
          </a:p>
        </p:txBody>
      </p:sp>
      <p:sp>
        <p:nvSpPr>
          <p:cNvPr id="8" name="テキスト ボックス 7">
            <a:extLst>
              <a:ext uri="{FF2B5EF4-FFF2-40B4-BE49-F238E27FC236}">
                <a16:creationId xmlns:a16="http://schemas.microsoft.com/office/drawing/2014/main" id="{7FAB5F74-D56C-535F-BC2A-ABE1A7F9BEA0}"/>
              </a:ext>
            </a:extLst>
          </p:cNvPr>
          <p:cNvSpPr txBox="1"/>
          <p:nvPr userDrawn="1">
            <p:extLst>
              <p:ext uri="{1162E1C5-73C7-4A58-AE30-91384D911F3F}">
                <p184:classification xmlns:p184="http://schemas.microsoft.com/office/powerpoint/2018/4/main" val="hdr"/>
              </p:ext>
            </p:extLst>
          </p:nvPr>
        </p:nvSpPr>
        <p:spPr>
          <a:xfrm>
            <a:off x="63500" y="63500"/>
            <a:ext cx="1400175" cy="182880"/>
          </a:xfrm>
          <a:prstGeom prst="rect">
            <a:avLst/>
          </a:prstGeom>
        </p:spPr>
        <p:txBody>
          <a:bodyPr horzOverflow="overflow" lIns="0" tIns="0" rIns="0" bIns="0">
            <a:spAutoFit/>
          </a:bodyPr>
          <a:lstStyle/>
          <a:p>
            <a:pPr algn="l"/>
            <a:r>
              <a:rPr lang="ja-JP" altLang="en-US" sz="1200">
                <a:solidFill>
                  <a:srgbClr val="00B294">
                    <a:alpha val="50000"/>
                  </a:srgbClr>
                </a:solidFill>
                <a:latin typeface="Calibri" panose="020F0502020204030204" pitchFamily="34" charset="0"/>
                <a:cs typeface="Calibri" panose="020F0502020204030204" pitchFamily="34" charset="0"/>
              </a:rPr>
              <a:t>[Organon] Proprietary</a:t>
            </a:r>
          </a:p>
        </p:txBody>
      </p:sp>
    </p:spTree>
    <p:extLst>
      <p:ext uri="{BB962C8B-B14F-4D97-AF65-F5344CB8AC3E}">
        <p14:creationId xmlns:p14="http://schemas.microsoft.com/office/powerpoint/2010/main" val="1947559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グラフ 5">
            <a:extLst>
              <a:ext uri="{FF2B5EF4-FFF2-40B4-BE49-F238E27FC236}">
                <a16:creationId xmlns:a16="http://schemas.microsoft.com/office/drawing/2014/main" id="{27F82962-28B3-4E8B-8B0C-4E1BD5F49A74}"/>
              </a:ext>
            </a:extLst>
          </p:cNvPr>
          <p:cNvGraphicFramePr>
            <a:graphicFrameLocks/>
          </p:cNvGraphicFramePr>
          <p:nvPr>
            <p:extLst>
              <p:ext uri="{D42A27DB-BD31-4B8C-83A1-F6EECF244321}">
                <p14:modId xmlns:p14="http://schemas.microsoft.com/office/powerpoint/2010/main" val="3187108882"/>
              </p:ext>
            </p:extLst>
          </p:nvPr>
        </p:nvGraphicFramePr>
        <p:xfrm>
          <a:off x="93786" y="0"/>
          <a:ext cx="9678666"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CBC62F3A-BB4E-FE7A-7C5D-582B818367AC}"/>
              </a:ext>
            </a:extLst>
          </p:cNvPr>
          <p:cNvSpPr txBox="1"/>
          <p:nvPr/>
        </p:nvSpPr>
        <p:spPr>
          <a:xfrm>
            <a:off x="-1" y="0"/>
            <a:ext cx="7127632" cy="377476"/>
          </a:xfrm>
          <a:prstGeom prst="rect">
            <a:avLst/>
          </a:prstGeom>
          <a:noFill/>
        </p:spPr>
        <p:txBody>
          <a:bodyPr wrap="square">
            <a:spAutoFit/>
          </a:bodyPr>
          <a:lstStyle/>
          <a:p>
            <a:pPr>
              <a:lnSpc>
                <a:spcPct val="107000"/>
              </a:lnSpc>
              <a:spcAft>
                <a:spcPts val="800"/>
              </a:spcAft>
            </a:pPr>
            <a:r>
              <a:rPr lang="en-US" altLang="ja-JP" kern="100" dirty="0">
                <a:latin typeface="游明朝" panose="02020400000000000000" pitchFamily="18" charset="-128"/>
                <a:ea typeface="游明朝" panose="02020400000000000000" pitchFamily="18" charset="-128"/>
                <a:cs typeface="Times New Roman" panose="02020603050405020304" pitchFamily="18" charset="0"/>
              </a:rPr>
              <a:t>Supplementary Material 8-a. EQ-5D-5L utility value </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5AFA496F-213B-2346-21D5-E3ADC28A0AAC}"/>
              </a:ext>
            </a:extLst>
          </p:cNvPr>
          <p:cNvSpPr txBox="1"/>
          <p:nvPr/>
        </p:nvSpPr>
        <p:spPr>
          <a:xfrm>
            <a:off x="8972988" y="548769"/>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8" name="テキスト ボックス 7">
            <a:extLst>
              <a:ext uri="{FF2B5EF4-FFF2-40B4-BE49-F238E27FC236}">
                <a16:creationId xmlns:a16="http://schemas.microsoft.com/office/drawing/2014/main" id="{9E9BD024-523E-65CA-A53E-ADC7EAEF7EF2}"/>
              </a:ext>
            </a:extLst>
          </p:cNvPr>
          <p:cNvSpPr txBox="1"/>
          <p:nvPr/>
        </p:nvSpPr>
        <p:spPr>
          <a:xfrm>
            <a:off x="8972988" y="880922"/>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9" name="テキスト ボックス 8">
            <a:extLst>
              <a:ext uri="{FF2B5EF4-FFF2-40B4-BE49-F238E27FC236}">
                <a16:creationId xmlns:a16="http://schemas.microsoft.com/office/drawing/2014/main" id="{300E1E65-8386-2785-D32F-0A553ED14D56}"/>
              </a:ext>
            </a:extLst>
          </p:cNvPr>
          <p:cNvSpPr txBox="1"/>
          <p:nvPr/>
        </p:nvSpPr>
        <p:spPr>
          <a:xfrm>
            <a:off x="9047234" y="1277811"/>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0" name="テキスト ボックス 9">
            <a:extLst>
              <a:ext uri="{FF2B5EF4-FFF2-40B4-BE49-F238E27FC236}">
                <a16:creationId xmlns:a16="http://schemas.microsoft.com/office/drawing/2014/main" id="{05236C8C-4E21-6B7A-9F7E-E3F4272F5D47}"/>
              </a:ext>
            </a:extLst>
          </p:cNvPr>
          <p:cNvSpPr txBox="1"/>
          <p:nvPr/>
        </p:nvSpPr>
        <p:spPr>
          <a:xfrm>
            <a:off x="9047234" y="1622202"/>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1" name="テキスト ボックス 10">
            <a:extLst>
              <a:ext uri="{FF2B5EF4-FFF2-40B4-BE49-F238E27FC236}">
                <a16:creationId xmlns:a16="http://schemas.microsoft.com/office/drawing/2014/main" id="{3ACB190E-24A6-941C-4147-F0062A266E31}"/>
              </a:ext>
            </a:extLst>
          </p:cNvPr>
          <p:cNvSpPr txBox="1"/>
          <p:nvPr/>
        </p:nvSpPr>
        <p:spPr>
          <a:xfrm>
            <a:off x="9047234" y="1966593"/>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2" name="テキスト ボックス 11">
            <a:extLst>
              <a:ext uri="{FF2B5EF4-FFF2-40B4-BE49-F238E27FC236}">
                <a16:creationId xmlns:a16="http://schemas.microsoft.com/office/drawing/2014/main" id="{32C58648-5301-1742-FC31-106DD02D2184}"/>
              </a:ext>
            </a:extLst>
          </p:cNvPr>
          <p:cNvSpPr txBox="1"/>
          <p:nvPr/>
        </p:nvSpPr>
        <p:spPr>
          <a:xfrm>
            <a:off x="9047234" y="2310984"/>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3" name="テキスト ボックス 12">
            <a:extLst>
              <a:ext uri="{FF2B5EF4-FFF2-40B4-BE49-F238E27FC236}">
                <a16:creationId xmlns:a16="http://schemas.microsoft.com/office/drawing/2014/main" id="{B712824D-E7E8-64C9-2BEE-282B2ED67A51}"/>
              </a:ext>
            </a:extLst>
          </p:cNvPr>
          <p:cNvSpPr txBox="1"/>
          <p:nvPr/>
        </p:nvSpPr>
        <p:spPr>
          <a:xfrm>
            <a:off x="9047234" y="2702938"/>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4" name="テキスト ボックス 13">
            <a:extLst>
              <a:ext uri="{FF2B5EF4-FFF2-40B4-BE49-F238E27FC236}">
                <a16:creationId xmlns:a16="http://schemas.microsoft.com/office/drawing/2014/main" id="{22952580-12F2-6EDE-9D49-316AAD988A46}"/>
              </a:ext>
            </a:extLst>
          </p:cNvPr>
          <p:cNvSpPr txBox="1"/>
          <p:nvPr/>
        </p:nvSpPr>
        <p:spPr>
          <a:xfrm>
            <a:off x="9047234" y="3047329"/>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6" name="テキスト ボックス 15">
            <a:extLst>
              <a:ext uri="{FF2B5EF4-FFF2-40B4-BE49-F238E27FC236}">
                <a16:creationId xmlns:a16="http://schemas.microsoft.com/office/drawing/2014/main" id="{BF3E25CA-A187-9ABD-91E8-BF39507F1BC8}"/>
              </a:ext>
            </a:extLst>
          </p:cNvPr>
          <p:cNvSpPr txBox="1"/>
          <p:nvPr/>
        </p:nvSpPr>
        <p:spPr>
          <a:xfrm>
            <a:off x="9047234" y="3736111"/>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7" name="テキスト ボックス 16">
            <a:extLst>
              <a:ext uri="{FF2B5EF4-FFF2-40B4-BE49-F238E27FC236}">
                <a16:creationId xmlns:a16="http://schemas.microsoft.com/office/drawing/2014/main" id="{66040698-4FD3-58A8-8080-85A87E9C92B5}"/>
              </a:ext>
            </a:extLst>
          </p:cNvPr>
          <p:cNvSpPr txBox="1"/>
          <p:nvPr/>
        </p:nvSpPr>
        <p:spPr>
          <a:xfrm>
            <a:off x="9101370" y="4142484"/>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8" name="テキスト ボックス 17">
            <a:extLst>
              <a:ext uri="{FF2B5EF4-FFF2-40B4-BE49-F238E27FC236}">
                <a16:creationId xmlns:a16="http://schemas.microsoft.com/office/drawing/2014/main" id="{A1B21B3F-3A1F-E56B-7A93-67E277174CD3}"/>
              </a:ext>
            </a:extLst>
          </p:cNvPr>
          <p:cNvSpPr txBox="1"/>
          <p:nvPr/>
        </p:nvSpPr>
        <p:spPr>
          <a:xfrm>
            <a:off x="9101370" y="4486875"/>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9" name="テキスト ボックス 18">
            <a:extLst>
              <a:ext uri="{FF2B5EF4-FFF2-40B4-BE49-F238E27FC236}">
                <a16:creationId xmlns:a16="http://schemas.microsoft.com/office/drawing/2014/main" id="{8514977A-FBAC-072F-77C9-9591B7FC7001}"/>
              </a:ext>
            </a:extLst>
          </p:cNvPr>
          <p:cNvSpPr txBox="1"/>
          <p:nvPr/>
        </p:nvSpPr>
        <p:spPr>
          <a:xfrm>
            <a:off x="9101370" y="4831266"/>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20" name="テキスト ボックス 19">
            <a:extLst>
              <a:ext uri="{FF2B5EF4-FFF2-40B4-BE49-F238E27FC236}">
                <a16:creationId xmlns:a16="http://schemas.microsoft.com/office/drawing/2014/main" id="{66F4A468-2898-E5D3-004A-CDD757281A1A}"/>
              </a:ext>
            </a:extLst>
          </p:cNvPr>
          <p:cNvSpPr txBox="1"/>
          <p:nvPr/>
        </p:nvSpPr>
        <p:spPr>
          <a:xfrm>
            <a:off x="9077925" y="5582061"/>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21" name="テキスト ボックス 20">
            <a:extLst>
              <a:ext uri="{FF2B5EF4-FFF2-40B4-BE49-F238E27FC236}">
                <a16:creationId xmlns:a16="http://schemas.microsoft.com/office/drawing/2014/main" id="{5AABF90C-182D-1F7A-12F4-4CECE1D4EAE3}"/>
              </a:ext>
            </a:extLst>
          </p:cNvPr>
          <p:cNvSpPr txBox="1"/>
          <p:nvPr/>
        </p:nvSpPr>
        <p:spPr>
          <a:xfrm>
            <a:off x="9756937" y="4594597"/>
            <a:ext cx="2435063" cy="1954381"/>
          </a:xfrm>
          <a:prstGeom prst="rect">
            <a:avLst/>
          </a:prstGeom>
          <a:noFill/>
        </p:spPr>
        <p:txBody>
          <a:bodyPr wrap="square" rtlCol="0">
            <a:spAutoFit/>
          </a:bodyPr>
          <a:lstStyle/>
          <a:p>
            <a:r>
              <a:rPr lang="en-US" altLang="ja-JP" sz="1100" dirty="0">
                <a:latin typeface="Times New Roman" panose="02020603050405020304" pitchFamily="18" charset="0"/>
                <a:cs typeface="Times New Roman" panose="02020603050405020304" pitchFamily="18" charset="0"/>
              </a:rPr>
              <a:t>Data are presented as the mean ± standard error.</a:t>
            </a:r>
          </a:p>
          <a:p>
            <a:r>
              <a:rPr lang="en-US" altLang="ja-JP" sz="1100" dirty="0">
                <a:latin typeface="Times New Roman" panose="02020603050405020304" pitchFamily="18" charset="0"/>
                <a:cs typeface="Times New Roman" panose="02020603050405020304" pitchFamily="18" charset="0"/>
              </a:rPr>
              <a:t>*p&lt;0.05, **p&lt;0.001 vs. participants without each condition, the Student’s </a:t>
            </a:r>
            <a:r>
              <a:rPr lang="en-US" altLang="ja-JP" sz="1100" i="1" dirty="0">
                <a:latin typeface="Times New Roman" panose="02020603050405020304" pitchFamily="18" charset="0"/>
                <a:cs typeface="Times New Roman" panose="02020603050405020304" pitchFamily="18" charset="0"/>
              </a:rPr>
              <a:t>t</a:t>
            </a:r>
            <a:r>
              <a:rPr lang="en-US" altLang="ja-JP" sz="1100" dirty="0">
                <a:latin typeface="Times New Roman" panose="02020603050405020304" pitchFamily="18" charset="0"/>
                <a:cs typeface="Times New Roman" panose="02020603050405020304" pitchFamily="18" charset="0"/>
              </a:rPr>
              <a:t>-test.</a:t>
            </a:r>
          </a:p>
          <a:p>
            <a:r>
              <a:rPr lang="en-US" altLang="ja-JP" sz="1100" dirty="0">
                <a:latin typeface="Times New Roman" panose="02020603050405020304" pitchFamily="18" charset="0"/>
                <a:cs typeface="Times New Roman" panose="02020603050405020304" pitchFamily="18" charset="0"/>
              </a:rPr>
              <a:t>The figure shows only participants with each condition, with symbols indicating the results of comparisons with participants without each condition. In all conditions, scores were higher in participants with the condition.</a:t>
            </a:r>
          </a:p>
        </p:txBody>
      </p:sp>
    </p:spTree>
    <p:extLst>
      <p:ext uri="{BB962C8B-B14F-4D97-AF65-F5344CB8AC3E}">
        <p14:creationId xmlns:p14="http://schemas.microsoft.com/office/powerpoint/2010/main" val="3152932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グラフ 18">
            <a:extLst>
              <a:ext uri="{FF2B5EF4-FFF2-40B4-BE49-F238E27FC236}">
                <a16:creationId xmlns:a16="http://schemas.microsoft.com/office/drawing/2014/main" id="{986BAFFC-6A3D-4190-9AF1-B3A232608F68}"/>
              </a:ext>
            </a:extLst>
          </p:cNvPr>
          <p:cNvGraphicFramePr>
            <a:graphicFrameLocks/>
          </p:cNvGraphicFramePr>
          <p:nvPr>
            <p:extLst>
              <p:ext uri="{D42A27DB-BD31-4B8C-83A1-F6EECF244321}">
                <p14:modId xmlns:p14="http://schemas.microsoft.com/office/powerpoint/2010/main" val="898929448"/>
              </p:ext>
            </p:extLst>
          </p:nvPr>
        </p:nvGraphicFramePr>
        <p:xfrm>
          <a:off x="11155" y="-972"/>
          <a:ext cx="9691076" cy="6857998"/>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4BEE4A1F-F57F-DFEC-53D5-5FC1E0B30BFE}"/>
              </a:ext>
            </a:extLst>
          </p:cNvPr>
          <p:cNvSpPr txBox="1"/>
          <p:nvPr/>
        </p:nvSpPr>
        <p:spPr>
          <a:xfrm>
            <a:off x="8660374" y="548769"/>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5" name="テキスト ボックス 4">
            <a:extLst>
              <a:ext uri="{FF2B5EF4-FFF2-40B4-BE49-F238E27FC236}">
                <a16:creationId xmlns:a16="http://schemas.microsoft.com/office/drawing/2014/main" id="{BB39E28B-AE62-416C-6E38-947B603A4263}"/>
              </a:ext>
            </a:extLst>
          </p:cNvPr>
          <p:cNvSpPr txBox="1"/>
          <p:nvPr/>
        </p:nvSpPr>
        <p:spPr>
          <a:xfrm>
            <a:off x="8660374" y="880922"/>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7" name="テキスト ボックス 6">
            <a:extLst>
              <a:ext uri="{FF2B5EF4-FFF2-40B4-BE49-F238E27FC236}">
                <a16:creationId xmlns:a16="http://schemas.microsoft.com/office/drawing/2014/main" id="{3D9BA741-8A79-A9A6-7C64-D5D779C6D195}"/>
              </a:ext>
            </a:extLst>
          </p:cNvPr>
          <p:cNvSpPr txBox="1"/>
          <p:nvPr/>
        </p:nvSpPr>
        <p:spPr>
          <a:xfrm>
            <a:off x="8734620" y="1277811"/>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9" name="テキスト ボックス 8">
            <a:extLst>
              <a:ext uri="{FF2B5EF4-FFF2-40B4-BE49-F238E27FC236}">
                <a16:creationId xmlns:a16="http://schemas.microsoft.com/office/drawing/2014/main" id="{8D5E2DB4-F27D-BB16-47D7-7E9E13D0B1C8}"/>
              </a:ext>
            </a:extLst>
          </p:cNvPr>
          <p:cNvSpPr txBox="1"/>
          <p:nvPr/>
        </p:nvSpPr>
        <p:spPr>
          <a:xfrm>
            <a:off x="8734620" y="1966593"/>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0" name="テキスト ボックス 9">
            <a:extLst>
              <a:ext uri="{FF2B5EF4-FFF2-40B4-BE49-F238E27FC236}">
                <a16:creationId xmlns:a16="http://schemas.microsoft.com/office/drawing/2014/main" id="{1756F640-11F8-3CBB-888B-CBDEA12CA9AB}"/>
              </a:ext>
            </a:extLst>
          </p:cNvPr>
          <p:cNvSpPr txBox="1"/>
          <p:nvPr/>
        </p:nvSpPr>
        <p:spPr>
          <a:xfrm>
            <a:off x="8734620" y="2310984"/>
            <a:ext cx="28725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1" name="テキスト ボックス 10">
            <a:extLst>
              <a:ext uri="{FF2B5EF4-FFF2-40B4-BE49-F238E27FC236}">
                <a16:creationId xmlns:a16="http://schemas.microsoft.com/office/drawing/2014/main" id="{48339BEC-A241-5BCC-0906-AE792D156C4A}"/>
              </a:ext>
            </a:extLst>
          </p:cNvPr>
          <p:cNvSpPr txBox="1"/>
          <p:nvPr/>
        </p:nvSpPr>
        <p:spPr>
          <a:xfrm>
            <a:off x="8734620" y="2702938"/>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2" name="テキスト ボックス 11">
            <a:extLst>
              <a:ext uri="{FF2B5EF4-FFF2-40B4-BE49-F238E27FC236}">
                <a16:creationId xmlns:a16="http://schemas.microsoft.com/office/drawing/2014/main" id="{CEA5EEE7-DC50-DEEC-EE98-B2D68096A8AC}"/>
              </a:ext>
            </a:extLst>
          </p:cNvPr>
          <p:cNvSpPr txBox="1"/>
          <p:nvPr/>
        </p:nvSpPr>
        <p:spPr>
          <a:xfrm>
            <a:off x="8734620" y="3047329"/>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3" name="テキスト ボックス 12">
            <a:extLst>
              <a:ext uri="{FF2B5EF4-FFF2-40B4-BE49-F238E27FC236}">
                <a16:creationId xmlns:a16="http://schemas.microsoft.com/office/drawing/2014/main" id="{A96A1AF0-5804-1E2A-38A4-17CE965F6A15}"/>
              </a:ext>
            </a:extLst>
          </p:cNvPr>
          <p:cNvSpPr txBox="1"/>
          <p:nvPr/>
        </p:nvSpPr>
        <p:spPr>
          <a:xfrm>
            <a:off x="8734620" y="3736111"/>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4" name="テキスト ボックス 13">
            <a:extLst>
              <a:ext uri="{FF2B5EF4-FFF2-40B4-BE49-F238E27FC236}">
                <a16:creationId xmlns:a16="http://schemas.microsoft.com/office/drawing/2014/main" id="{B17920D9-BA88-A558-355A-709FB2C967F5}"/>
              </a:ext>
            </a:extLst>
          </p:cNvPr>
          <p:cNvSpPr txBox="1"/>
          <p:nvPr/>
        </p:nvSpPr>
        <p:spPr>
          <a:xfrm>
            <a:off x="8742444" y="4088623"/>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5" name="テキスト ボックス 14">
            <a:extLst>
              <a:ext uri="{FF2B5EF4-FFF2-40B4-BE49-F238E27FC236}">
                <a16:creationId xmlns:a16="http://schemas.microsoft.com/office/drawing/2014/main" id="{E7793896-23A1-4E01-C6BE-9F7054AEA35F}"/>
              </a:ext>
            </a:extLst>
          </p:cNvPr>
          <p:cNvSpPr txBox="1"/>
          <p:nvPr/>
        </p:nvSpPr>
        <p:spPr>
          <a:xfrm>
            <a:off x="8742444" y="5129917"/>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7" name="テキスト ボックス 16">
            <a:extLst>
              <a:ext uri="{FF2B5EF4-FFF2-40B4-BE49-F238E27FC236}">
                <a16:creationId xmlns:a16="http://schemas.microsoft.com/office/drawing/2014/main" id="{9B3A8783-368B-A2E8-F2A2-6B4CC6D829F9}"/>
              </a:ext>
            </a:extLst>
          </p:cNvPr>
          <p:cNvSpPr txBox="1"/>
          <p:nvPr/>
        </p:nvSpPr>
        <p:spPr>
          <a:xfrm>
            <a:off x="8734620" y="3429585"/>
            <a:ext cx="28725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171717"/>
                </a:solidFill>
                <a:effectLst/>
                <a:uLnTx/>
                <a:uFillTx/>
                <a:latin typeface="Montserrat"/>
                <a:ea typeface="+mn-ea"/>
                <a:cs typeface="+mn-cs"/>
              </a:rPr>
              <a:t>＊</a:t>
            </a:r>
          </a:p>
        </p:txBody>
      </p:sp>
      <p:sp>
        <p:nvSpPr>
          <p:cNvPr id="18" name="テキスト ボックス 17">
            <a:extLst>
              <a:ext uri="{FF2B5EF4-FFF2-40B4-BE49-F238E27FC236}">
                <a16:creationId xmlns:a16="http://schemas.microsoft.com/office/drawing/2014/main" id="{62EB9CB6-4A3D-0E92-6E23-5D22BFEBFF34}"/>
              </a:ext>
            </a:extLst>
          </p:cNvPr>
          <p:cNvSpPr txBox="1"/>
          <p:nvPr/>
        </p:nvSpPr>
        <p:spPr>
          <a:xfrm>
            <a:off x="9756937" y="4594597"/>
            <a:ext cx="2435063" cy="1954381"/>
          </a:xfrm>
          <a:prstGeom prst="rect">
            <a:avLst/>
          </a:prstGeom>
          <a:noFill/>
        </p:spPr>
        <p:txBody>
          <a:bodyPr wrap="square" rtlCol="0">
            <a:spAutoFit/>
          </a:bodyPr>
          <a:lstStyle/>
          <a:p>
            <a:r>
              <a:rPr lang="en-US" altLang="ja-JP" sz="1100" dirty="0">
                <a:latin typeface="Times New Roman" panose="02020603050405020304" pitchFamily="18" charset="0"/>
                <a:cs typeface="Times New Roman" panose="02020603050405020304" pitchFamily="18" charset="0"/>
              </a:rPr>
              <a:t>Data are presented as the mean ± standard error.</a:t>
            </a:r>
          </a:p>
          <a:p>
            <a:r>
              <a:rPr lang="en-US" altLang="ja-JP" sz="1100" dirty="0">
                <a:latin typeface="Times New Roman" panose="02020603050405020304" pitchFamily="18" charset="0"/>
                <a:cs typeface="Times New Roman" panose="02020603050405020304" pitchFamily="18" charset="0"/>
              </a:rPr>
              <a:t>*p&lt;0.05, **p&lt;0.001 vs. participants without each condition, the Student’s </a:t>
            </a:r>
            <a:r>
              <a:rPr lang="en-US" altLang="ja-JP" sz="1100" i="1" dirty="0">
                <a:latin typeface="Times New Roman" panose="02020603050405020304" pitchFamily="18" charset="0"/>
                <a:cs typeface="Times New Roman" panose="02020603050405020304" pitchFamily="18" charset="0"/>
              </a:rPr>
              <a:t>t</a:t>
            </a:r>
            <a:r>
              <a:rPr lang="en-US" altLang="ja-JP" sz="1100" dirty="0">
                <a:latin typeface="Times New Roman" panose="02020603050405020304" pitchFamily="18" charset="0"/>
                <a:cs typeface="Times New Roman" panose="02020603050405020304" pitchFamily="18" charset="0"/>
              </a:rPr>
              <a:t>-test.</a:t>
            </a:r>
          </a:p>
          <a:p>
            <a:r>
              <a:rPr lang="en-US" altLang="ja-JP" sz="1100" dirty="0">
                <a:latin typeface="Times New Roman" panose="02020603050405020304" pitchFamily="18" charset="0"/>
                <a:cs typeface="Times New Roman" panose="02020603050405020304" pitchFamily="18" charset="0"/>
              </a:rPr>
              <a:t>The figure shows only participants with each condition, with symbols indicating the results of comparisons with participants without each condition. In all conditions, scores were higher in participants with the condition.</a:t>
            </a:r>
          </a:p>
        </p:txBody>
      </p:sp>
      <p:sp>
        <p:nvSpPr>
          <p:cNvPr id="2" name="テキスト ボックス 1">
            <a:extLst>
              <a:ext uri="{FF2B5EF4-FFF2-40B4-BE49-F238E27FC236}">
                <a16:creationId xmlns:a16="http://schemas.microsoft.com/office/drawing/2014/main" id="{36025354-E7A2-20D9-9BF5-C094E573F453}"/>
              </a:ext>
            </a:extLst>
          </p:cNvPr>
          <p:cNvSpPr txBox="1"/>
          <p:nvPr/>
        </p:nvSpPr>
        <p:spPr>
          <a:xfrm>
            <a:off x="0" y="0"/>
            <a:ext cx="7127632" cy="377476"/>
          </a:xfrm>
          <a:prstGeom prst="rect">
            <a:avLst/>
          </a:prstGeom>
          <a:noFill/>
        </p:spPr>
        <p:txBody>
          <a:bodyPr wrap="square">
            <a:spAutoFit/>
          </a:bodyPr>
          <a:lstStyle/>
          <a:p>
            <a:pPr>
              <a:lnSpc>
                <a:spcPct val="107000"/>
              </a:lnSpc>
              <a:spcAft>
                <a:spcPts val="800"/>
              </a:spcAft>
            </a:pPr>
            <a:r>
              <a:rPr lang="en-US" altLang="ja-JP" kern="100" dirty="0">
                <a:latin typeface="游明朝" panose="02020400000000000000" pitchFamily="18" charset="-128"/>
                <a:ea typeface="游明朝" panose="02020400000000000000" pitchFamily="18" charset="-128"/>
                <a:cs typeface="Times New Roman" panose="02020603050405020304" pitchFamily="18" charset="0"/>
              </a:rPr>
              <a:t>Supplementary Material 8-b. EQ-5D-5L VAS</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13974647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ccf6406-ea61-4476-82c6-9cafc33ab0ba" xsi:nil="true"/>
    <lcf76f155ced4ddcb4097134ff3c332f xmlns="653e1d76-69df-41d2-8bca-f31a7135beb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03D1E89CF833C4DBEF8ACBC5C02843C" ma:contentTypeVersion="13" ma:contentTypeDescription="新しいドキュメントを作成します。" ma:contentTypeScope="" ma:versionID="0ec12fcbb661bb979a64168178b9fe07">
  <xsd:schema xmlns:xsd="http://www.w3.org/2001/XMLSchema" xmlns:xs="http://www.w3.org/2001/XMLSchema" xmlns:p="http://schemas.microsoft.com/office/2006/metadata/properties" xmlns:ns2="653e1d76-69df-41d2-8bca-f31a7135bebc" xmlns:ns3="5ccf6406-ea61-4476-82c6-9cafc33ab0ba" targetNamespace="http://schemas.microsoft.com/office/2006/metadata/properties" ma:root="true" ma:fieldsID="cf6afc6019c1dc483d3376de97f1c3df" ns2:_="" ns3:_="">
    <xsd:import namespace="653e1d76-69df-41d2-8bca-f31a7135bebc"/>
    <xsd:import namespace="5ccf6406-ea61-4476-82c6-9cafc33ab0b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3e1d76-69df-41d2-8bca-f31a7135be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7ca4c39f-d413-4741-b131-4c793d8b3c1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cf6406-ea61-4476-82c6-9cafc33ab0b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c1cfc1b-4c30-4a15-9731-12bfb05125db}" ma:internalName="TaxCatchAll" ma:showField="CatchAllData" ma:web="5ccf6406-ea61-4476-82c6-9cafc33ab0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25C026-8601-4C86-968C-BC95746992FC}">
  <ds:schemaRefs>
    <ds:schemaRef ds:uri="http://schemas.microsoft.com/sharepoint/v3/contenttype/forms"/>
  </ds:schemaRefs>
</ds:datastoreItem>
</file>

<file path=customXml/itemProps2.xml><?xml version="1.0" encoding="utf-8"?>
<ds:datastoreItem xmlns:ds="http://schemas.openxmlformats.org/officeDocument/2006/customXml" ds:itemID="{36DBA06B-0E1F-4B10-9C01-A547FEFF7C69}">
  <ds:schemaRefs>
    <ds:schemaRef ds:uri="http://schemas.microsoft.com/office/2006/metadata/properties"/>
    <ds:schemaRef ds:uri="http://schemas.microsoft.com/office/infopath/2007/PartnerControls"/>
    <ds:schemaRef ds:uri="5ccf6406-ea61-4476-82c6-9cafc33ab0ba"/>
    <ds:schemaRef ds:uri="653e1d76-69df-41d2-8bca-f31a7135bebc"/>
    <ds:schemaRef ds:uri="f343b73a-f23a-436a-b204-75f1b8dbe47e"/>
    <ds:schemaRef ds:uri="874fe6bb-344c-4685-ba81-54568f4a5e51"/>
  </ds:schemaRefs>
</ds:datastoreItem>
</file>

<file path=customXml/itemProps3.xml><?xml version="1.0" encoding="utf-8"?>
<ds:datastoreItem xmlns:ds="http://schemas.openxmlformats.org/officeDocument/2006/customXml" ds:itemID="{93F8907A-C79C-4088-AB41-94BD323802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3e1d76-69df-41d2-8bca-f31a7135bebc"/>
    <ds:schemaRef ds:uri="5ccf6406-ea61-4476-82c6-9cafc33ab0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2281</TotalTime>
  <Words>192</Words>
  <PresentationFormat>Widescreen</PresentationFormat>
  <Paragraphs>35</Paragraphs>
  <Slides>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游ゴシック</vt:lpstr>
      <vt:lpstr>游ゴシック Light</vt:lpstr>
      <vt:lpstr>游明朝</vt:lpstr>
      <vt:lpstr>Arial</vt:lpstr>
      <vt:lpstr>Calibri</vt:lpstr>
      <vt:lpstr>Montserrat</vt:lpstr>
      <vt:lpstr>Times New Roman</vt:lpstr>
      <vt:lpstr>Office テーマ</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cp:keywords/>
  <dc:description/>
  <dcterms:created xsi:type="dcterms:W3CDTF">2025-07-20T12:10:12Z</dcterms:created>
  <dcterms:modified xsi:type="dcterms:W3CDTF">2026-05-08T01:40:22Z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テーマ:8</vt:lpwstr>
  </property>
  <property fmtid="{D5CDD505-2E9C-101B-9397-08002B2CF9AE}" pid="3" name="ClassificationContentMarkingHeaderText">
    <vt:lpwstr>[Organon] Proprietary</vt:lpwstr>
  </property>
  <property fmtid="{D5CDD505-2E9C-101B-9397-08002B2CF9AE}" pid="4" name="MSIP_Label_9e5572be-d5bb-4f9b-88a4-df12000c467e_Enabled">
    <vt:lpwstr>true</vt:lpwstr>
  </property>
  <property fmtid="{D5CDD505-2E9C-101B-9397-08002B2CF9AE}" pid="5" name="MSIP_Label_9e5572be-d5bb-4f9b-88a4-df12000c467e_SetDate">
    <vt:lpwstr>2025-07-27T02:10:25Z</vt:lpwstr>
  </property>
  <property fmtid="{D5CDD505-2E9C-101B-9397-08002B2CF9AE}" pid="6" name="MSIP_Label_9e5572be-d5bb-4f9b-88a4-df12000c467e_Method">
    <vt:lpwstr>Privileged</vt:lpwstr>
  </property>
  <property fmtid="{D5CDD505-2E9C-101B-9397-08002B2CF9AE}" pid="7" name="MSIP_Label_9e5572be-d5bb-4f9b-88a4-df12000c467e_Name">
    <vt:lpwstr>English - Proprietary</vt:lpwstr>
  </property>
  <property fmtid="{D5CDD505-2E9C-101B-9397-08002B2CF9AE}" pid="8" name="MSIP_Label_9e5572be-d5bb-4f9b-88a4-df12000c467e_SiteId">
    <vt:lpwstr>484a70d1-caaf-4a03-a477-1cbe688304af</vt:lpwstr>
  </property>
  <property fmtid="{D5CDD505-2E9C-101B-9397-08002B2CF9AE}" pid="9" name="MSIP_Label_9e5572be-d5bb-4f9b-88a4-df12000c467e_ActionId">
    <vt:lpwstr>d59cdd78-2226-4377-886a-5bde4c29b7ea</vt:lpwstr>
  </property>
  <property fmtid="{D5CDD505-2E9C-101B-9397-08002B2CF9AE}" pid="10" name="MSIP_Label_9e5572be-d5bb-4f9b-88a4-df12000c467e_ContentBits">
    <vt:lpwstr>1</vt:lpwstr>
  </property>
  <property fmtid="{D5CDD505-2E9C-101B-9397-08002B2CF9AE}" pid="11" name="MSIP_Label_9e5572be-d5bb-4f9b-88a4-df12000c467e_Tag">
    <vt:lpwstr>10, 0, 1, 1</vt:lpwstr>
  </property>
  <property fmtid="{D5CDD505-2E9C-101B-9397-08002B2CF9AE}" pid="12" name="_AdHocReviewCycleID">
    <vt:i4>-1648291770</vt:i4>
  </property>
  <property fmtid="{D5CDD505-2E9C-101B-9397-08002B2CF9AE}" pid="13" name="_NewReviewCycle">
    <vt:lpwstr/>
  </property>
  <property fmtid="{D5CDD505-2E9C-101B-9397-08002B2CF9AE}" pid="14" name="_EmailSubject">
    <vt:lpwstr>[外部] Re: DeSC論文案ver1.0ご確認のお願い</vt:lpwstr>
  </property>
  <property fmtid="{D5CDD505-2E9C-101B-9397-08002B2CF9AE}" pid="15" name="_AuthorEmail">
    <vt:lpwstr>shoko.takahashi@organon.com</vt:lpwstr>
  </property>
  <property fmtid="{D5CDD505-2E9C-101B-9397-08002B2CF9AE}" pid="16" name="_AuthorEmailDisplayName">
    <vt:lpwstr>Takahashi, Shoko</vt:lpwstr>
  </property>
  <property fmtid="{D5CDD505-2E9C-101B-9397-08002B2CF9AE}" pid="17" name="ContentTypeId">
    <vt:lpwstr>0x010100403D1E89CF833C4DBEF8ACBC5C02843C</vt:lpwstr>
  </property>
  <property fmtid="{D5CDD505-2E9C-101B-9397-08002B2CF9AE}" pid="18" name="MediaServiceImageTags">
    <vt:lpwstr/>
  </property>
</Properties>
</file>