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1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3979" autoAdjust="0"/>
  </p:normalViewPr>
  <p:slideViewPr>
    <p:cSldViewPr snapToGrid="0">
      <p:cViewPr varScale="1">
        <p:scale>
          <a:sx n="77" d="100"/>
          <a:sy n="77" d="100"/>
        </p:scale>
        <p:origin x="141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DE87D-B853-488C-9236-1C380C7CB028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B04F4-0B47-465C-B3ED-C81B9690A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3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 Figure 1c: This is not standard gating for CD11c+ DCs. The authors must use a recognized gating strategy to determine these subsets. For example CD11c+ DCs should be lineage neg (example NK1.1-CD3-CD19-), siglecF negative, Ly6C negative, B220 negative, CD11b negative and CD11c+. The gating used in this figure on total cells and single cells is not appropriate.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Due to the limitation of the number of possible lasers, only CD11c was used as a marker for dendritic cells. Actually, it has no effect and I think it is okay to just remove it. If it is okay, can you ask the professor at the lab meeting?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B04F4-0B47-465C-B3ED-C81B9690AE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6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175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2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44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46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3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92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56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76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609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021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57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AB7B5-7ADF-4994-BBF2-09F27EFFEA2E}" type="datetimeFigureOut">
              <a:rPr lang="ko-KR" altLang="en-US" smtClean="0"/>
              <a:t>2022-07-24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FA677-CF5D-4583-B3E0-76ED209834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71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17BD77-4A43-CF46-9D56-D7FDF04E9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ore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NK cell-mediated immunostimulatory effects of </a:t>
            </a:r>
            <a:br>
              <a:rPr lang="en-US" altLang="ko-Kore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ore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ethanol extract of </a:t>
            </a:r>
            <a:r>
              <a:rPr lang="ko-Kore-KR" altLang="ko-Kore-K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Morinda citrifolia</a:t>
            </a:r>
            <a:r>
              <a:rPr lang="ko-Kore-KR" altLang="ko-Kore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(noni) fruit</a:t>
            </a:r>
            <a:endParaRPr kumimoji="1" lang="ko-Kore-K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911AC9A-A814-6845-B493-BA86E3197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ko-Kore-KR" dirty="0"/>
              <a:t>Supplementary figures</a:t>
            </a:r>
            <a:endParaRPr kumimoji="1" lang="ko-Kore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192D7-45B3-3445-A2F4-0DE0C5D0446F}"/>
              </a:ext>
            </a:extLst>
          </p:cNvPr>
          <p:cNvSpPr txBox="1"/>
          <p:nvPr/>
        </p:nvSpPr>
        <p:spPr>
          <a:xfrm>
            <a:off x="0" y="0"/>
            <a:ext cx="315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dirty="0"/>
              <a:t>Supplementary Information File</a:t>
            </a:r>
            <a:endParaRPr kumimoji="1" lang="x-none" altLang="en-US" dirty="0"/>
          </a:p>
        </p:txBody>
      </p:sp>
    </p:spTree>
    <p:extLst>
      <p:ext uri="{BB962C8B-B14F-4D97-AF65-F5344CB8AC3E}">
        <p14:creationId xmlns:p14="http://schemas.microsoft.com/office/powerpoint/2010/main" val="136360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08E70A4-ED7F-47CC-AB8B-B904B1B5A155}"/>
              </a:ext>
            </a:extLst>
          </p:cNvPr>
          <p:cNvSpPr txBox="1"/>
          <p:nvPr/>
        </p:nvSpPr>
        <p:spPr>
          <a:xfrm>
            <a:off x="4149851" y="6519446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sz="1600" b="1" dirty="0">
                <a:latin typeface="Arial" panose="020B0604020202020204" pitchFamily="34" charset="0"/>
                <a:cs typeface="Arial" panose="020B0604020202020204" pitchFamily="34" charset="0"/>
              </a:rPr>
              <a:t>CD4</a:t>
            </a:r>
            <a:endParaRPr kumimoji="1" lang="x-none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1" y="708774"/>
            <a:ext cx="8164374" cy="3314935"/>
            <a:chOff x="-1" y="708774"/>
            <a:chExt cx="8164374" cy="331493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586A93D-F448-4512-8961-05F4A4218FD6}"/>
                </a:ext>
              </a:extLst>
            </p:cNvPr>
            <p:cNvSpPr txBox="1"/>
            <p:nvPr/>
          </p:nvSpPr>
          <p:spPr>
            <a:xfrm>
              <a:off x="-1" y="708774"/>
              <a:ext cx="60032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CD3+ T cell, CD3+/CD4-/CD8+ Tc cell, CD3+/CD4+/CD8- Th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3B0E3DD-D0EB-4A91-86A8-D02885F95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617" y="1150692"/>
              <a:ext cx="7448756" cy="2452538"/>
            </a:xfrm>
            <a:prstGeom prst="rect">
              <a:avLst/>
            </a:prstGeom>
          </p:spPr>
        </p:pic>
        <p:cxnSp>
          <p:nvCxnSpPr>
            <p:cNvPr id="10" name="직선 화살표 연결선 9">
              <a:extLst>
                <a:ext uri="{FF2B5EF4-FFF2-40B4-BE49-F238E27FC236}">
                  <a16:creationId xmlns:a16="http://schemas.microsoft.com/office/drawing/2014/main" id="{35196A7D-8F08-4C50-AD9F-8DCD566F2BDD}"/>
                </a:ext>
              </a:extLst>
            </p:cNvPr>
            <p:cNvCxnSpPr>
              <a:cxnSpLocks/>
            </p:cNvCxnSpPr>
            <p:nvPr/>
          </p:nvCxnSpPr>
          <p:spPr>
            <a:xfrm>
              <a:off x="5806962" y="3671294"/>
              <a:ext cx="22896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52D02A-D3F4-47B4-9126-5FC3F8672C0B}"/>
                </a:ext>
              </a:extLst>
            </p:cNvPr>
            <p:cNvSpPr txBox="1"/>
            <p:nvPr/>
          </p:nvSpPr>
          <p:spPr>
            <a:xfrm>
              <a:off x="6655057" y="3685155"/>
              <a:ext cx="593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184AB09-B895-478F-88DE-C44771C53BE6}"/>
                </a:ext>
              </a:extLst>
            </p:cNvPr>
            <p:cNvSpPr/>
            <p:nvPr/>
          </p:nvSpPr>
          <p:spPr>
            <a:xfrm>
              <a:off x="6869080" y="2874679"/>
              <a:ext cx="697911" cy="2780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71F1F-E8AE-43E9-96E9-2A7E769C9185}"/>
                </a:ext>
              </a:extLst>
            </p:cNvPr>
            <p:cNvSpPr txBox="1"/>
            <p:nvPr/>
          </p:nvSpPr>
          <p:spPr>
            <a:xfrm>
              <a:off x="6634736" y="2376961"/>
              <a:ext cx="1227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CD3+ T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771519" y="3781927"/>
            <a:ext cx="4479365" cy="2749739"/>
            <a:chOff x="2771519" y="3781927"/>
            <a:chExt cx="4479365" cy="2749739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8920711-98AC-4936-9ED5-374FB7C25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5918" y="4063796"/>
              <a:ext cx="2403250" cy="2371629"/>
            </a:xfrm>
            <a:prstGeom prst="rect">
              <a:avLst/>
            </a:prstGeom>
          </p:spPr>
        </p:pic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E1BEF68D-033F-4209-85E1-5DA90E34BB22}"/>
                </a:ext>
              </a:extLst>
            </p:cNvPr>
            <p:cNvCxnSpPr>
              <a:cxnSpLocks/>
            </p:cNvCxnSpPr>
            <p:nvPr/>
          </p:nvCxnSpPr>
          <p:spPr>
            <a:xfrm>
              <a:off x="3301756" y="6505585"/>
              <a:ext cx="22896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9480A489-860A-4260-B2BD-821A38C78F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2432" y="4131861"/>
              <a:ext cx="0" cy="221513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DC0571-B660-4723-AD6C-4FC5E6B04EE1}"/>
                </a:ext>
              </a:extLst>
            </p:cNvPr>
            <p:cNvSpPr txBox="1"/>
            <p:nvPr/>
          </p:nvSpPr>
          <p:spPr>
            <a:xfrm rot="16200000">
              <a:off x="2644080" y="5080333"/>
              <a:ext cx="5934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CD8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9E1971D-5FCE-41F0-9F22-AEEA1E1AFACE}"/>
                </a:ext>
              </a:extLst>
            </p:cNvPr>
            <p:cNvSpPr/>
            <p:nvPr/>
          </p:nvSpPr>
          <p:spPr>
            <a:xfrm>
              <a:off x="3620539" y="4300402"/>
              <a:ext cx="977420" cy="8949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 dirty="0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DE680D-2738-43DF-9891-4D31AAC70BED}"/>
                </a:ext>
              </a:extLst>
            </p:cNvPr>
            <p:cNvSpPr/>
            <p:nvPr/>
          </p:nvSpPr>
          <p:spPr>
            <a:xfrm>
              <a:off x="4611974" y="5195349"/>
              <a:ext cx="860629" cy="8725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B9B1739-A82C-4DF8-9656-7F380B6F7191}"/>
                </a:ext>
              </a:extLst>
            </p:cNvPr>
            <p:cNvSpPr txBox="1"/>
            <p:nvPr/>
          </p:nvSpPr>
          <p:spPr>
            <a:xfrm>
              <a:off x="3177864" y="3781927"/>
              <a:ext cx="2559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CD3+/CD4-/CD8+ Tc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3F6364-6FD2-469F-9B63-BC5DA608915D}"/>
                </a:ext>
              </a:extLst>
            </p:cNvPr>
            <p:cNvSpPr txBox="1"/>
            <p:nvPr/>
          </p:nvSpPr>
          <p:spPr>
            <a:xfrm>
              <a:off x="4705705" y="6162334"/>
              <a:ext cx="2545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CD3+/CD4+/CD8- Th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17192D7-45B3-3445-A2F4-0DE0C5D0446F}"/>
              </a:ext>
            </a:extLst>
          </p:cNvPr>
          <p:cNvSpPr txBox="1"/>
          <p:nvPr/>
        </p:nvSpPr>
        <p:spPr>
          <a:xfrm>
            <a:off x="0" y="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dirty="0"/>
              <a:t>Supplementary Figure 1</a:t>
            </a:r>
            <a:endParaRPr kumimoji="1" lang="x-none" altLang="en-US" dirty="0"/>
          </a:p>
        </p:txBody>
      </p:sp>
      <p:sp>
        <p:nvSpPr>
          <p:cNvPr id="20" name="직사각형 2"/>
          <p:cNvSpPr/>
          <p:nvPr/>
        </p:nvSpPr>
        <p:spPr>
          <a:xfrm>
            <a:off x="716990" y="38736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x-none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02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3200" y="1635874"/>
            <a:ext cx="8848109" cy="3671411"/>
            <a:chOff x="203200" y="1635874"/>
            <a:chExt cx="8848109" cy="367141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586A93D-F448-4512-8961-05F4A4218FD6}"/>
                </a:ext>
              </a:extLst>
            </p:cNvPr>
            <p:cNvSpPr txBox="1"/>
            <p:nvPr/>
          </p:nvSpPr>
          <p:spPr>
            <a:xfrm>
              <a:off x="203200" y="1635874"/>
              <a:ext cx="22131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F4/80+ Macrophage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71462" y="1971675"/>
              <a:ext cx="8779847" cy="3335610"/>
              <a:chOff x="271462" y="1971675"/>
              <a:chExt cx="8779847" cy="3335610"/>
            </a:xfrm>
          </p:grpSpPr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398188A9-7711-4CC7-9074-A5C83B098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1462" y="1971675"/>
                <a:ext cx="8601075" cy="2914650"/>
              </a:xfrm>
              <a:prstGeom prst="rect">
                <a:avLst/>
              </a:prstGeom>
            </p:spPr>
          </p:pic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295C5862-8954-49D0-9F24-AB10355F1853}"/>
                  </a:ext>
                </a:extLst>
              </p:cNvPr>
              <p:cNvSpPr/>
              <p:nvPr/>
            </p:nvSpPr>
            <p:spPr>
              <a:xfrm>
                <a:off x="7341555" y="3826856"/>
                <a:ext cx="967558" cy="48010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x-none" altLang="en-US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E688BF-61AB-42BC-A4C8-A38E6B5261AC}"/>
                  </a:ext>
                </a:extLst>
              </p:cNvPr>
              <p:cNvSpPr txBox="1"/>
              <p:nvPr/>
            </p:nvSpPr>
            <p:spPr>
              <a:xfrm>
                <a:off x="6851299" y="3305829"/>
                <a:ext cx="22000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>
                    <a:solidFill>
                      <a:srgbClr val="FF0000"/>
                    </a:solidFill>
                  </a:rPr>
                  <a:t>F4/80+ macrophage</a:t>
                </a:r>
                <a:endParaRPr lang="ko-KR" alt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" name="직선 화살표 연결선 7">
                <a:extLst>
                  <a:ext uri="{FF2B5EF4-FFF2-40B4-BE49-F238E27FC236}">
                    <a16:creationId xmlns:a16="http://schemas.microsoft.com/office/drawing/2014/main" id="{E40DC510-E32D-4B65-B2C9-51B1B1621C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41015" y="4931367"/>
                <a:ext cx="277044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ED7ECA-1FC3-47A0-A0E7-3796277EF776}"/>
                  </a:ext>
                </a:extLst>
              </p:cNvPr>
              <p:cNvSpPr txBox="1"/>
              <p:nvPr/>
            </p:nvSpPr>
            <p:spPr>
              <a:xfrm>
                <a:off x="7076512" y="4968731"/>
                <a:ext cx="7088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x-non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F4/80</a:t>
                </a:r>
                <a:endParaRPr kumimoji="1" lang="x-none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17192D7-45B3-3445-A2F4-0DE0C5D0446F}"/>
              </a:ext>
            </a:extLst>
          </p:cNvPr>
          <p:cNvSpPr txBox="1"/>
          <p:nvPr/>
        </p:nvSpPr>
        <p:spPr>
          <a:xfrm>
            <a:off x="0" y="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dirty="0"/>
              <a:t>Supplementary Figure 1</a:t>
            </a:r>
            <a:endParaRPr kumimoji="1" lang="x-none" altLang="en-US" dirty="0"/>
          </a:p>
        </p:txBody>
      </p:sp>
      <p:sp>
        <p:nvSpPr>
          <p:cNvPr id="12" name="직사각형 2"/>
          <p:cNvSpPr/>
          <p:nvPr/>
        </p:nvSpPr>
        <p:spPr>
          <a:xfrm>
            <a:off x="271462" y="1215168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x-none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57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1499" y="518274"/>
            <a:ext cx="7470561" cy="6377829"/>
            <a:chOff x="571499" y="518274"/>
            <a:chExt cx="7470561" cy="637782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586A93D-F448-4512-8961-05F4A4218FD6}"/>
                </a:ext>
              </a:extLst>
            </p:cNvPr>
            <p:cNvSpPr txBox="1"/>
            <p:nvPr/>
          </p:nvSpPr>
          <p:spPr>
            <a:xfrm>
              <a:off x="571499" y="518274"/>
              <a:ext cx="23323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CD11c+ Dendritic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D7F4917-E410-4A36-ADCA-4F4E0E932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591" y="3975791"/>
              <a:ext cx="7444469" cy="2522037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8E38CFF4-D7C4-4C3D-9C35-90EA546BE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52663" y="878682"/>
              <a:ext cx="2489397" cy="2489397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7D85E62-1E16-4129-AE8B-BA89B8196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375" y="883144"/>
              <a:ext cx="4906288" cy="2489397"/>
            </a:xfrm>
            <a:prstGeom prst="rect">
              <a:avLst/>
            </a:prstGeom>
          </p:spPr>
        </p:pic>
        <p:cxnSp>
          <p:nvCxnSpPr>
            <p:cNvPr id="9" name="직선 화살표 연결선 8">
              <a:extLst>
                <a:ext uri="{FF2B5EF4-FFF2-40B4-BE49-F238E27FC236}">
                  <a16:creationId xmlns:a16="http://schemas.microsoft.com/office/drawing/2014/main" id="{EE50C433-E047-4040-B9A1-427F72617B78}"/>
                </a:ext>
              </a:extLst>
            </p:cNvPr>
            <p:cNvCxnSpPr>
              <a:cxnSpLocks/>
            </p:cNvCxnSpPr>
            <p:nvPr/>
          </p:nvCxnSpPr>
          <p:spPr>
            <a:xfrm>
              <a:off x="5628132" y="3417401"/>
              <a:ext cx="236292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8E50BB-4C70-439C-9DB5-9FE6AF7F75FA}"/>
                </a:ext>
              </a:extLst>
            </p:cNvPr>
            <p:cNvSpPr txBox="1"/>
            <p:nvPr/>
          </p:nvSpPr>
          <p:spPr>
            <a:xfrm>
              <a:off x="6428742" y="3460497"/>
              <a:ext cx="8097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CD11c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9545852C-23D1-4A00-A45B-99F5DC400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28132" y="6514453"/>
              <a:ext cx="236292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1D2119-67C4-4AEE-8D3E-17918056549D}"/>
                </a:ext>
              </a:extLst>
            </p:cNvPr>
            <p:cNvSpPr txBox="1"/>
            <p:nvPr/>
          </p:nvSpPr>
          <p:spPr>
            <a:xfrm>
              <a:off x="6428742" y="6557549"/>
              <a:ext cx="8097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CD11c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630105-7CE7-40AC-B53D-FFBD740FEB27}"/>
                </a:ext>
              </a:extLst>
            </p:cNvPr>
            <p:cNvSpPr txBox="1"/>
            <p:nvPr/>
          </p:nvSpPr>
          <p:spPr>
            <a:xfrm>
              <a:off x="597591" y="3647565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isotype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17192D7-45B3-3445-A2F4-0DE0C5D0446F}"/>
              </a:ext>
            </a:extLst>
          </p:cNvPr>
          <p:cNvSpPr txBox="1"/>
          <p:nvPr/>
        </p:nvSpPr>
        <p:spPr>
          <a:xfrm>
            <a:off x="0" y="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dirty="0"/>
              <a:t>Supplementary Figure 1</a:t>
            </a:r>
            <a:endParaRPr kumimoji="1" lang="x-none" altLang="en-US" dirty="0"/>
          </a:p>
        </p:txBody>
      </p:sp>
      <p:sp>
        <p:nvSpPr>
          <p:cNvPr id="16" name="직사각형 2"/>
          <p:cNvSpPr/>
          <p:nvPr/>
        </p:nvSpPr>
        <p:spPr>
          <a:xfrm>
            <a:off x="153932" y="310183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x-none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77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1600" y="1686674"/>
            <a:ext cx="8827199" cy="3618020"/>
            <a:chOff x="101600" y="1686674"/>
            <a:chExt cx="8827199" cy="36180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586A93D-F448-4512-8961-05F4A4218FD6}"/>
                </a:ext>
              </a:extLst>
            </p:cNvPr>
            <p:cNvSpPr txBox="1"/>
            <p:nvPr/>
          </p:nvSpPr>
          <p:spPr>
            <a:xfrm>
              <a:off x="101600" y="168667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</a:rPr>
                <a:t>NK cell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직선 화살표 연결선 8">
              <a:extLst>
                <a:ext uri="{FF2B5EF4-FFF2-40B4-BE49-F238E27FC236}">
                  <a16:creationId xmlns:a16="http://schemas.microsoft.com/office/drawing/2014/main" id="{11A66B5C-65ED-4E2C-96C1-0A10AA5815CC}"/>
                </a:ext>
              </a:extLst>
            </p:cNvPr>
            <p:cNvCxnSpPr/>
            <p:nvPr/>
          </p:nvCxnSpPr>
          <p:spPr>
            <a:xfrm>
              <a:off x="6176951" y="4939679"/>
              <a:ext cx="269884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A624BD-F494-44D0-80CD-ACE149CD402C}"/>
                </a:ext>
              </a:extLst>
            </p:cNvPr>
            <p:cNvSpPr txBox="1"/>
            <p:nvPr/>
          </p:nvSpPr>
          <p:spPr>
            <a:xfrm>
              <a:off x="7202848" y="4966140"/>
              <a:ext cx="8322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x-non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NKp4</a:t>
              </a:r>
              <a:r>
                <a:rPr kumimoji="1"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직선 화살표 연결선 10">
              <a:extLst>
                <a:ext uri="{FF2B5EF4-FFF2-40B4-BE49-F238E27FC236}">
                  <a16:creationId xmlns:a16="http://schemas.microsoft.com/office/drawing/2014/main" id="{BD86C59A-18D7-47B2-934B-99BDB5FABE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12809" y="2188533"/>
              <a:ext cx="1" cy="262355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3D9F8B-454D-4B0F-90E9-9A2B2ABEDCA8}"/>
                </a:ext>
              </a:extLst>
            </p:cNvPr>
            <p:cNvSpPr txBox="1"/>
            <p:nvPr/>
          </p:nvSpPr>
          <p:spPr>
            <a:xfrm rot="16200000">
              <a:off x="5388634" y="3331030"/>
              <a:ext cx="668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IFN-</a:t>
              </a:r>
              <a:r>
                <a:rPr kumimoji="1" lang="en-US" altLang="en-US" sz="1600" b="1" dirty="0">
                  <a:latin typeface="Symbol" panose="05050102010706020507" pitchFamily="18" charset="2"/>
                  <a:cs typeface="Arial" panose="020B0604020202020204" pitchFamily="34" charset="0"/>
                </a:rPr>
                <a:t>g</a:t>
              </a:r>
              <a:endParaRPr kumimoji="1" lang="x-none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F913CC3-0BF8-404A-AF61-8C07E81842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345"/>
            <a:stretch/>
          </p:blipFill>
          <p:spPr>
            <a:xfrm>
              <a:off x="6133322" y="2043708"/>
              <a:ext cx="2795477" cy="2826309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F180C98E-BE1F-4F4B-9FEC-1E5F439CF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771" y="2043708"/>
              <a:ext cx="5437805" cy="2759083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800DB9E-C4FC-4DF0-85F4-E4A8D4011FB6}"/>
                </a:ext>
              </a:extLst>
            </p:cNvPr>
            <p:cNvSpPr/>
            <p:nvPr/>
          </p:nvSpPr>
          <p:spPr>
            <a:xfrm>
              <a:off x="7592632" y="3299063"/>
              <a:ext cx="1116000" cy="1116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17192D7-45B3-3445-A2F4-0DE0C5D0446F}"/>
              </a:ext>
            </a:extLst>
          </p:cNvPr>
          <p:cNvSpPr txBox="1"/>
          <p:nvPr/>
        </p:nvSpPr>
        <p:spPr>
          <a:xfrm>
            <a:off x="0" y="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x-none" dirty="0"/>
              <a:t>Supplementary Figure 1</a:t>
            </a:r>
            <a:endParaRPr kumimoji="1" lang="x-none" altLang="en-US" dirty="0"/>
          </a:p>
        </p:txBody>
      </p:sp>
      <p:sp>
        <p:nvSpPr>
          <p:cNvPr id="15" name="직사각형 2"/>
          <p:cNvSpPr/>
          <p:nvPr/>
        </p:nvSpPr>
        <p:spPr>
          <a:xfrm>
            <a:off x="106362" y="1278668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x-none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712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3779</TotalTime>
  <Words>231</Words>
  <Application>Microsoft Office PowerPoint</Application>
  <PresentationFormat>화면 슬라이드 쇼(4:3)</PresentationFormat>
  <Paragraphs>31</Paragraphs>
  <Slides>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Symbol</vt:lpstr>
      <vt:lpstr>Times New Roman</vt:lpstr>
      <vt:lpstr>Office 테마</vt:lpstr>
      <vt:lpstr>NK cell-mediated immunostimulatory effects of  ethanol extract of Morinda citrifolia (noni) fruit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Jae Cho</dc:creator>
  <cp:lastModifiedBy>조재열</cp:lastModifiedBy>
  <cp:revision>29</cp:revision>
  <dcterms:created xsi:type="dcterms:W3CDTF">2021-11-29T02:38:17Z</dcterms:created>
  <dcterms:modified xsi:type="dcterms:W3CDTF">2022-07-24T14:37:51Z</dcterms:modified>
</cp:coreProperties>
</file>