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20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urillo\Documents\Cancer\Integrative%20medicine\Publicaci&#243;n%20nacional\Tables%20and%20figur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Foods</a:t>
            </a:r>
          </a:p>
        </c:rich>
      </c:tx>
      <c:layout>
        <c:manualLayout>
          <c:xMode val="edge"/>
          <c:yMode val="edge"/>
          <c:x val="3.6326334208223995E-2"/>
          <c:y val="3.23325635103926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1'!$C$2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1'!$B$3:$B$7</c:f>
              <c:strCache>
                <c:ptCount val="5"/>
                <c:pt idx="0">
                  <c:v>Soursop</c:v>
                </c:pt>
                <c:pt idx="1">
                  <c:v>Sour grape</c:v>
                </c:pt>
                <c:pt idx="2">
                  <c:v>Blackberry</c:v>
                </c:pt>
                <c:pt idx="3">
                  <c:v>Spinach</c:v>
                </c:pt>
                <c:pt idx="4">
                  <c:v>Blueberry</c:v>
                </c:pt>
              </c:strCache>
            </c:strRef>
          </c:cat>
          <c:val>
            <c:numRef>
              <c:f>'Figure 1'!$C$3:$C$7</c:f>
              <c:numCache>
                <c:formatCode>General</c:formatCode>
                <c:ptCount val="5"/>
                <c:pt idx="0">
                  <c:v>99</c:v>
                </c:pt>
                <c:pt idx="1">
                  <c:v>27</c:v>
                </c:pt>
                <c:pt idx="2">
                  <c:v>18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C8-4E42-93E3-387DA1DCBA24}"/>
            </c:ext>
          </c:extLst>
        </c:ser>
        <c:ser>
          <c:idx val="1"/>
          <c:order val="1"/>
          <c:tx>
            <c:strRef>
              <c:f>'Figure 1'!$D$2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1'!$B$3:$B$7</c:f>
              <c:strCache>
                <c:ptCount val="5"/>
                <c:pt idx="0">
                  <c:v>Soursop</c:v>
                </c:pt>
                <c:pt idx="1">
                  <c:v>Sour grape</c:v>
                </c:pt>
                <c:pt idx="2">
                  <c:v>Blackberry</c:v>
                </c:pt>
                <c:pt idx="3">
                  <c:v>Spinach</c:v>
                </c:pt>
                <c:pt idx="4">
                  <c:v>Blueberry</c:v>
                </c:pt>
              </c:strCache>
            </c:strRef>
          </c:cat>
          <c:val>
            <c:numRef>
              <c:f>'Figure 1'!$D$3:$D$7</c:f>
              <c:numCache>
                <c:formatCode>General</c:formatCode>
                <c:ptCount val="5"/>
                <c:pt idx="0">
                  <c:v>79</c:v>
                </c:pt>
                <c:pt idx="1">
                  <c:v>41</c:v>
                </c:pt>
                <c:pt idx="2">
                  <c:v>28</c:v>
                </c:pt>
                <c:pt idx="3">
                  <c:v>20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8-4E42-93E3-387DA1DCBA24}"/>
            </c:ext>
          </c:extLst>
        </c:ser>
        <c:ser>
          <c:idx val="2"/>
          <c:order val="2"/>
          <c:tx>
            <c:strRef>
              <c:f>'Figure 1'!$E$2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1'!$B$3:$B$7</c:f>
              <c:strCache>
                <c:ptCount val="5"/>
                <c:pt idx="0">
                  <c:v>Soursop</c:v>
                </c:pt>
                <c:pt idx="1">
                  <c:v>Sour grape</c:v>
                </c:pt>
                <c:pt idx="2">
                  <c:v>Blackberry</c:v>
                </c:pt>
                <c:pt idx="3">
                  <c:v>Spinach</c:v>
                </c:pt>
                <c:pt idx="4">
                  <c:v>Blueberry</c:v>
                </c:pt>
              </c:strCache>
            </c:strRef>
          </c:cat>
          <c:val>
            <c:numRef>
              <c:f>'Figure 1'!$E$3:$E$7</c:f>
              <c:numCache>
                <c:formatCode>General</c:formatCode>
                <c:ptCount val="5"/>
                <c:pt idx="0">
                  <c:v>115</c:v>
                </c:pt>
                <c:pt idx="1">
                  <c:v>75</c:v>
                </c:pt>
                <c:pt idx="2">
                  <c:v>71</c:v>
                </c:pt>
                <c:pt idx="3">
                  <c:v>56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C8-4E42-93E3-387DA1DCB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59567472"/>
        <c:axId val="79227136"/>
      </c:barChart>
      <c:catAx>
        <c:axId val="2059567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9227136"/>
        <c:crosses val="autoZero"/>
        <c:auto val="1"/>
        <c:lblAlgn val="ctr"/>
        <c:lblOffset val="100"/>
        <c:noMultiLvlLbl val="0"/>
      </c:catAx>
      <c:valAx>
        <c:axId val="79227136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5956747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Herbal products</a:t>
            </a:r>
          </a:p>
        </c:rich>
      </c:tx>
      <c:layout>
        <c:manualLayout>
          <c:xMode val="edge"/>
          <c:yMode val="edge"/>
          <c:x val="3.4767413268344906E-2"/>
          <c:y val="3.7122969837587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1'!$I$2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1'!$H$3:$H$7</c:f>
              <c:strCache>
                <c:ptCount val="5"/>
                <c:pt idx="0">
                  <c:v>Anamu</c:v>
                </c:pt>
                <c:pt idx="1">
                  <c:v>Soursop leaves</c:v>
                </c:pt>
                <c:pt idx="2">
                  <c:v>Chamomile</c:v>
                </c:pt>
                <c:pt idx="3">
                  <c:v>Peppermint</c:v>
                </c:pt>
                <c:pt idx="4">
                  <c:v>Calendula</c:v>
                </c:pt>
              </c:strCache>
            </c:strRef>
          </c:cat>
          <c:val>
            <c:numRef>
              <c:f>'Figure 1'!$I$3:$I$7</c:f>
              <c:numCache>
                <c:formatCode>General</c:formatCode>
                <c:ptCount val="5"/>
                <c:pt idx="0">
                  <c:v>47</c:v>
                </c:pt>
                <c:pt idx="1">
                  <c:v>46</c:v>
                </c:pt>
                <c:pt idx="2">
                  <c:v>10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F-4717-9C0F-DC82E9FDEDBF}"/>
            </c:ext>
          </c:extLst>
        </c:ser>
        <c:ser>
          <c:idx val="1"/>
          <c:order val="1"/>
          <c:tx>
            <c:strRef>
              <c:f>'Figure 1'!$J$2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1'!$H$3:$H$7</c:f>
              <c:strCache>
                <c:ptCount val="5"/>
                <c:pt idx="0">
                  <c:v>Anamu</c:v>
                </c:pt>
                <c:pt idx="1">
                  <c:v>Soursop leaves</c:v>
                </c:pt>
                <c:pt idx="2">
                  <c:v>Chamomile</c:v>
                </c:pt>
                <c:pt idx="3">
                  <c:v>Peppermint</c:v>
                </c:pt>
                <c:pt idx="4">
                  <c:v>Calendula</c:v>
                </c:pt>
              </c:strCache>
            </c:strRef>
          </c:cat>
          <c:val>
            <c:numRef>
              <c:f>'Figure 1'!$J$3:$J$7</c:f>
              <c:numCache>
                <c:formatCode>General</c:formatCode>
                <c:ptCount val="5"/>
                <c:pt idx="0">
                  <c:v>51</c:v>
                </c:pt>
                <c:pt idx="1">
                  <c:v>51</c:v>
                </c:pt>
                <c:pt idx="2">
                  <c:v>29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4F-4717-9C0F-DC82E9FDEDBF}"/>
            </c:ext>
          </c:extLst>
        </c:ser>
        <c:ser>
          <c:idx val="2"/>
          <c:order val="2"/>
          <c:tx>
            <c:strRef>
              <c:f>'Figure 1'!$K$2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1'!$H$3:$H$7</c:f>
              <c:strCache>
                <c:ptCount val="5"/>
                <c:pt idx="0">
                  <c:v>Anamu</c:v>
                </c:pt>
                <c:pt idx="1">
                  <c:v>Soursop leaves</c:v>
                </c:pt>
                <c:pt idx="2">
                  <c:v>Chamomile</c:v>
                </c:pt>
                <c:pt idx="3">
                  <c:v>Peppermint</c:v>
                </c:pt>
                <c:pt idx="4">
                  <c:v>Calendula</c:v>
                </c:pt>
              </c:strCache>
            </c:strRef>
          </c:cat>
          <c:val>
            <c:numRef>
              <c:f>'Figure 1'!$K$3:$K$7</c:f>
              <c:numCache>
                <c:formatCode>General</c:formatCode>
                <c:ptCount val="5"/>
                <c:pt idx="0">
                  <c:v>58</c:v>
                </c:pt>
                <c:pt idx="1">
                  <c:v>46</c:v>
                </c:pt>
                <c:pt idx="2">
                  <c:v>84</c:v>
                </c:pt>
                <c:pt idx="3">
                  <c:v>37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4F-4717-9C0F-DC82E9FDE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0122704"/>
        <c:axId val="1945320288"/>
      </c:barChart>
      <c:catAx>
        <c:axId val="2001227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45320288"/>
        <c:crosses val="autoZero"/>
        <c:auto val="1"/>
        <c:lblAlgn val="ctr"/>
        <c:lblOffset val="100"/>
        <c:noMultiLvlLbl val="0"/>
      </c:catAx>
      <c:valAx>
        <c:axId val="1945320288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12270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Diet</a:t>
            </a:r>
            <a:r>
              <a:rPr lang="es-CO" baseline="0"/>
              <a:t> regimens</a:t>
            </a:r>
          </a:p>
        </c:rich>
      </c:tx>
      <c:layout>
        <c:manualLayout>
          <c:xMode val="edge"/>
          <c:yMode val="edge"/>
          <c:x val="3.5017239777713413E-2"/>
          <c:y val="3.7122969837587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1'!$C$10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1'!$B$11:$B$15</c:f>
              <c:strCache>
                <c:ptCount val="5"/>
                <c:pt idx="0">
                  <c:v>Red meat restriction</c:v>
                </c:pt>
                <c:pt idx="1">
                  <c:v>Sugar restriction</c:v>
                </c:pt>
                <c:pt idx="2">
                  <c:v>Diary restriction</c:v>
                </c:pt>
                <c:pt idx="3">
                  <c:v>Increased F&amp;V</c:v>
                </c:pt>
                <c:pt idx="4">
                  <c:v>Sausage restriction</c:v>
                </c:pt>
              </c:strCache>
            </c:strRef>
          </c:cat>
          <c:val>
            <c:numRef>
              <c:f>'Figure 1'!$C$11:$C$15</c:f>
              <c:numCache>
                <c:formatCode>General</c:formatCode>
                <c:ptCount val="5"/>
                <c:pt idx="0">
                  <c:v>22</c:v>
                </c:pt>
                <c:pt idx="1">
                  <c:v>13</c:v>
                </c:pt>
                <c:pt idx="2">
                  <c:v>14</c:v>
                </c:pt>
                <c:pt idx="3">
                  <c:v>11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4-47CC-A422-AB1BCE57532E}"/>
            </c:ext>
          </c:extLst>
        </c:ser>
        <c:ser>
          <c:idx val="1"/>
          <c:order val="1"/>
          <c:tx>
            <c:strRef>
              <c:f>'Figure 1'!$D$10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1'!$B$11:$B$15</c:f>
              <c:strCache>
                <c:ptCount val="5"/>
                <c:pt idx="0">
                  <c:v>Red meat restriction</c:v>
                </c:pt>
                <c:pt idx="1">
                  <c:v>Sugar restriction</c:v>
                </c:pt>
                <c:pt idx="2">
                  <c:v>Diary restriction</c:v>
                </c:pt>
                <c:pt idx="3">
                  <c:v>Increased F&amp;V</c:v>
                </c:pt>
                <c:pt idx="4">
                  <c:v>Sausage restriction</c:v>
                </c:pt>
              </c:strCache>
            </c:strRef>
          </c:cat>
          <c:val>
            <c:numRef>
              <c:f>'Figure 1'!$D$11:$D$15</c:f>
              <c:numCache>
                <c:formatCode>General</c:formatCode>
                <c:ptCount val="5"/>
                <c:pt idx="0">
                  <c:v>19</c:v>
                </c:pt>
                <c:pt idx="1">
                  <c:v>17</c:v>
                </c:pt>
                <c:pt idx="2">
                  <c:v>7</c:v>
                </c:pt>
                <c:pt idx="3">
                  <c:v>13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4-47CC-A422-AB1BCE57532E}"/>
            </c:ext>
          </c:extLst>
        </c:ser>
        <c:ser>
          <c:idx val="2"/>
          <c:order val="2"/>
          <c:tx>
            <c:strRef>
              <c:f>'Figure 1'!$E$10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1'!$B$11:$B$15</c:f>
              <c:strCache>
                <c:ptCount val="5"/>
                <c:pt idx="0">
                  <c:v>Red meat restriction</c:v>
                </c:pt>
                <c:pt idx="1">
                  <c:v>Sugar restriction</c:v>
                </c:pt>
                <c:pt idx="2">
                  <c:v>Diary restriction</c:v>
                </c:pt>
                <c:pt idx="3">
                  <c:v>Increased F&amp;V</c:v>
                </c:pt>
                <c:pt idx="4">
                  <c:v>Sausage restriction</c:v>
                </c:pt>
              </c:strCache>
            </c:strRef>
          </c:cat>
          <c:val>
            <c:numRef>
              <c:f>'Figure 1'!$E$11:$E$15</c:f>
              <c:numCache>
                <c:formatCode>General</c:formatCode>
                <c:ptCount val="5"/>
                <c:pt idx="0">
                  <c:v>28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74-47CC-A422-AB1BCE575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8209744"/>
        <c:axId val="79229216"/>
      </c:barChart>
      <c:catAx>
        <c:axId val="18582097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9229216"/>
        <c:crosses val="autoZero"/>
        <c:auto val="1"/>
        <c:lblAlgn val="ctr"/>
        <c:lblOffset val="100"/>
        <c:noMultiLvlLbl val="0"/>
      </c:catAx>
      <c:valAx>
        <c:axId val="79229216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5820974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Animal products</a:t>
            </a:r>
          </a:p>
        </c:rich>
      </c:tx>
      <c:layout>
        <c:manualLayout>
          <c:xMode val="edge"/>
          <c:yMode val="edge"/>
          <c:x val="3.2088827203331026E-2"/>
          <c:y val="3.2482598607888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1'!$I$10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1'!$H$11:$H$15</c:f>
              <c:strCache>
                <c:ptCount val="5"/>
                <c:pt idx="0">
                  <c:v>Chicken shanks</c:v>
                </c:pt>
                <c:pt idx="1">
                  <c:v>Snake</c:v>
                </c:pt>
                <c:pt idx="2">
                  <c:v>Fish products</c:v>
                </c:pt>
                <c:pt idx="3">
                  <c:v>Black vulture</c:v>
                </c:pt>
                <c:pt idx="4">
                  <c:v>Cow liver</c:v>
                </c:pt>
              </c:strCache>
            </c:strRef>
          </c:cat>
          <c:val>
            <c:numRef>
              <c:f>'Figure 1'!$I$11:$I$15</c:f>
              <c:numCache>
                <c:formatCode>General</c:formatCode>
                <c:ptCount val="5"/>
                <c:pt idx="0">
                  <c:v>28</c:v>
                </c:pt>
                <c:pt idx="1">
                  <c:v>26</c:v>
                </c:pt>
                <c:pt idx="2">
                  <c:v>8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9-418D-92E1-15CA39F3BEDD}"/>
            </c:ext>
          </c:extLst>
        </c:ser>
        <c:ser>
          <c:idx val="1"/>
          <c:order val="1"/>
          <c:tx>
            <c:strRef>
              <c:f>'Figure 1'!$J$10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1'!$H$11:$H$15</c:f>
              <c:strCache>
                <c:ptCount val="5"/>
                <c:pt idx="0">
                  <c:v>Chicken shanks</c:v>
                </c:pt>
                <c:pt idx="1">
                  <c:v>Snake</c:v>
                </c:pt>
                <c:pt idx="2">
                  <c:v>Fish products</c:v>
                </c:pt>
                <c:pt idx="3">
                  <c:v>Black vulture</c:v>
                </c:pt>
                <c:pt idx="4">
                  <c:v>Cow liver</c:v>
                </c:pt>
              </c:strCache>
            </c:strRef>
          </c:cat>
          <c:val>
            <c:numRef>
              <c:f>'Figure 1'!$J$11:$J$15</c:f>
              <c:numCache>
                <c:formatCode>General</c:formatCode>
                <c:ptCount val="5"/>
                <c:pt idx="0">
                  <c:v>22</c:v>
                </c:pt>
                <c:pt idx="1">
                  <c:v>33</c:v>
                </c:pt>
                <c:pt idx="2">
                  <c:v>15</c:v>
                </c:pt>
                <c:pt idx="3">
                  <c:v>7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69-418D-92E1-15CA39F3BEDD}"/>
            </c:ext>
          </c:extLst>
        </c:ser>
        <c:ser>
          <c:idx val="2"/>
          <c:order val="2"/>
          <c:tx>
            <c:strRef>
              <c:f>'Figure 1'!$K$10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1'!$H$11:$H$15</c:f>
              <c:strCache>
                <c:ptCount val="5"/>
                <c:pt idx="0">
                  <c:v>Chicken shanks</c:v>
                </c:pt>
                <c:pt idx="1">
                  <c:v>Snake</c:v>
                </c:pt>
                <c:pt idx="2">
                  <c:v>Fish products</c:v>
                </c:pt>
                <c:pt idx="3">
                  <c:v>Black vulture</c:v>
                </c:pt>
                <c:pt idx="4">
                  <c:v>Cow liver</c:v>
                </c:pt>
              </c:strCache>
            </c:strRef>
          </c:cat>
          <c:val>
            <c:numRef>
              <c:f>'Figure 1'!$K$11:$K$15</c:f>
              <c:numCache>
                <c:formatCode>General</c:formatCode>
                <c:ptCount val="5"/>
                <c:pt idx="0">
                  <c:v>39</c:v>
                </c:pt>
                <c:pt idx="1">
                  <c:v>18</c:v>
                </c:pt>
                <c:pt idx="2">
                  <c:v>24</c:v>
                </c:pt>
                <c:pt idx="3">
                  <c:v>8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69-418D-92E1-15CA39F3B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0117904"/>
        <c:axId val="1945327360"/>
      </c:barChart>
      <c:catAx>
        <c:axId val="20011790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45327360"/>
        <c:crosses val="autoZero"/>
        <c:auto val="1"/>
        <c:lblAlgn val="ctr"/>
        <c:lblOffset val="100"/>
        <c:noMultiLvlLbl val="0"/>
      </c:catAx>
      <c:valAx>
        <c:axId val="1945327360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011790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Vitamins and commercial products</a:t>
            </a:r>
          </a:p>
        </c:rich>
      </c:tx>
      <c:layout>
        <c:manualLayout>
          <c:xMode val="edge"/>
          <c:yMode val="edge"/>
          <c:x val="3.2310895211658572E-2"/>
          <c:y val="3.71229698375870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1'!$C$18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1'!$B$19:$B$23</c:f>
              <c:strCache>
                <c:ptCount val="5"/>
                <c:pt idx="0">
                  <c:v>Transfer factor®</c:v>
                </c:pt>
                <c:pt idx="1">
                  <c:v>Vitamine C</c:v>
                </c:pt>
                <c:pt idx="2">
                  <c:v>Inmunocal®</c:v>
                </c:pt>
                <c:pt idx="3">
                  <c:v>Vitamine E</c:v>
                </c:pt>
                <c:pt idx="4">
                  <c:v>Vitamine D</c:v>
                </c:pt>
              </c:strCache>
            </c:strRef>
          </c:cat>
          <c:val>
            <c:numRef>
              <c:f>'Figure 1'!$C$19:$C$23</c:f>
              <c:numCache>
                <c:formatCode>General</c:formatCode>
                <c:ptCount val="5"/>
                <c:pt idx="0">
                  <c:v>27</c:v>
                </c:pt>
                <c:pt idx="1">
                  <c:v>16</c:v>
                </c:pt>
                <c:pt idx="2">
                  <c:v>20</c:v>
                </c:pt>
                <c:pt idx="3">
                  <c:v>10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C-489F-A44D-95E9D2F11388}"/>
            </c:ext>
          </c:extLst>
        </c:ser>
        <c:ser>
          <c:idx val="1"/>
          <c:order val="1"/>
          <c:tx>
            <c:strRef>
              <c:f>'Figure 1'!$D$18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1'!$B$19:$B$23</c:f>
              <c:strCache>
                <c:ptCount val="5"/>
                <c:pt idx="0">
                  <c:v>Transfer factor®</c:v>
                </c:pt>
                <c:pt idx="1">
                  <c:v>Vitamine C</c:v>
                </c:pt>
                <c:pt idx="2">
                  <c:v>Inmunocal®</c:v>
                </c:pt>
                <c:pt idx="3">
                  <c:v>Vitamine E</c:v>
                </c:pt>
                <c:pt idx="4">
                  <c:v>Vitamine D</c:v>
                </c:pt>
              </c:strCache>
            </c:strRef>
          </c:cat>
          <c:val>
            <c:numRef>
              <c:f>'Figure 1'!$D$19:$D$23</c:f>
              <c:numCache>
                <c:formatCode>General</c:formatCode>
                <c:ptCount val="5"/>
                <c:pt idx="0">
                  <c:v>62</c:v>
                </c:pt>
                <c:pt idx="1">
                  <c:v>21</c:v>
                </c:pt>
                <c:pt idx="2">
                  <c:v>23</c:v>
                </c:pt>
                <c:pt idx="3">
                  <c:v>9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1C-489F-A44D-95E9D2F11388}"/>
            </c:ext>
          </c:extLst>
        </c:ser>
        <c:ser>
          <c:idx val="2"/>
          <c:order val="2"/>
          <c:tx>
            <c:strRef>
              <c:f>'Figure 1'!$E$18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1'!$B$19:$B$23</c:f>
              <c:strCache>
                <c:ptCount val="5"/>
                <c:pt idx="0">
                  <c:v>Transfer factor®</c:v>
                </c:pt>
                <c:pt idx="1">
                  <c:v>Vitamine C</c:v>
                </c:pt>
                <c:pt idx="2">
                  <c:v>Inmunocal®</c:v>
                </c:pt>
                <c:pt idx="3">
                  <c:v>Vitamine E</c:v>
                </c:pt>
                <c:pt idx="4">
                  <c:v>Vitamine D</c:v>
                </c:pt>
              </c:strCache>
            </c:strRef>
          </c:cat>
          <c:val>
            <c:numRef>
              <c:f>'Figure 1'!$E$19:$E$23</c:f>
              <c:numCache>
                <c:formatCode>General</c:formatCode>
                <c:ptCount val="5"/>
                <c:pt idx="0">
                  <c:v>83</c:v>
                </c:pt>
                <c:pt idx="1">
                  <c:v>43</c:v>
                </c:pt>
                <c:pt idx="2">
                  <c:v>26</c:v>
                </c:pt>
                <c:pt idx="3">
                  <c:v>11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1C-489F-A44D-95E9D2F11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090384"/>
        <c:axId val="80768096"/>
      </c:barChart>
      <c:catAx>
        <c:axId val="870903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0768096"/>
        <c:crosses val="autoZero"/>
        <c:auto val="1"/>
        <c:lblAlgn val="ctr"/>
        <c:lblOffset val="100"/>
        <c:noMultiLvlLbl val="0"/>
      </c:catAx>
      <c:valAx>
        <c:axId val="80768096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709038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Min-Body medicine</a:t>
            </a:r>
          </a:p>
        </c:rich>
      </c:tx>
      <c:layout>
        <c:manualLayout>
          <c:xMode val="edge"/>
          <c:yMode val="edge"/>
          <c:x val="4.3573852366302929E-2"/>
          <c:y val="2.78422273781902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'Figure 1'!$C$25</c:f>
              <c:strCache>
                <c:ptCount val="1"/>
                <c:pt idx="0">
                  <c:v>Curative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'Figure 1'!$B$26:$B$30</c:f>
              <c:strCache>
                <c:ptCount val="5"/>
                <c:pt idx="0">
                  <c:v>Massage</c:v>
                </c:pt>
                <c:pt idx="1">
                  <c:v>Meditation</c:v>
                </c:pt>
                <c:pt idx="2">
                  <c:v>Pray</c:v>
                </c:pt>
                <c:pt idx="3">
                  <c:v>Yoga</c:v>
                </c:pt>
                <c:pt idx="4">
                  <c:v>Aromatherapy</c:v>
                </c:pt>
              </c:strCache>
            </c:strRef>
          </c:cat>
          <c:val>
            <c:numRef>
              <c:f>'Figure 1'!$C$26:$C$30</c:f>
              <c:numCache>
                <c:formatCode>General</c:formatCode>
                <c:ptCount val="5"/>
                <c:pt idx="0">
                  <c:v>16</c:v>
                </c:pt>
                <c:pt idx="1">
                  <c:v>14</c:v>
                </c:pt>
                <c:pt idx="2">
                  <c:v>16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46-43BD-BB7F-3FF0FE895E1F}"/>
            </c:ext>
          </c:extLst>
        </c:ser>
        <c:ser>
          <c:idx val="1"/>
          <c:order val="1"/>
          <c:tx>
            <c:strRef>
              <c:f>'Figure 1'!$D$25</c:f>
              <c:strCache>
                <c:ptCount val="1"/>
                <c:pt idx="0">
                  <c:v>Both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'Figure 1'!$B$26:$B$30</c:f>
              <c:strCache>
                <c:ptCount val="5"/>
                <c:pt idx="0">
                  <c:v>Massage</c:v>
                </c:pt>
                <c:pt idx="1">
                  <c:v>Meditation</c:v>
                </c:pt>
                <c:pt idx="2">
                  <c:v>Pray</c:v>
                </c:pt>
                <c:pt idx="3">
                  <c:v>Yoga</c:v>
                </c:pt>
                <c:pt idx="4">
                  <c:v>Aromatherapy</c:v>
                </c:pt>
              </c:strCache>
            </c:strRef>
          </c:cat>
          <c:val>
            <c:numRef>
              <c:f>'Figure 1'!$D$26:$D$30</c:f>
              <c:numCache>
                <c:formatCode>General</c:formatCode>
                <c:ptCount val="5"/>
                <c:pt idx="0">
                  <c:v>17</c:v>
                </c:pt>
                <c:pt idx="1">
                  <c:v>14</c:v>
                </c:pt>
                <c:pt idx="2">
                  <c:v>18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46-43BD-BB7F-3FF0FE895E1F}"/>
            </c:ext>
          </c:extLst>
        </c:ser>
        <c:ser>
          <c:idx val="2"/>
          <c:order val="2"/>
          <c:tx>
            <c:strRef>
              <c:f>'Figure 1'!$E$25</c:f>
              <c:strCache>
                <c:ptCount val="1"/>
                <c:pt idx="0">
                  <c:v>Palliative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'Figure 1'!$B$26:$B$30</c:f>
              <c:strCache>
                <c:ptCount val="5"/>
                <c:pt idx="0">
                  <c:v>Massage</c:v>
                </c:pt>
                <c:pt idx="1">
                  <c:v>Meditation</c:v>
                </c:pt>
                <c:pt idx="2">
                  <c:v>Pray</c:v>
                </c:pt>
                <c:pt idx="3">
                  <c:v>Yoga</c:v>
                </c:pt>
                <c:pt idx="4">
                  <c:v>Aromatherapy</c:v>
                </c:pt>
              </c:strCache>
            </c:strRef>
          </c:cat>
          <c:val>
            <c:numRef>
              <c:f>'Figure 1'!$E$26:$E$30</c:f>
              <c:numCache>
                <c:formatCode>General</c:formatCode>
                <c:ptCount val="5"/>
                <c:pt idx="0">
                  <c:v>27</c:v>
                </c:pt>
                <c:pt idx="1">
                  <c:v>25</c:v>
                </c:pt>
                <c:pt idx="2">
                  <c:v>20</c:v>
                </c:pt>
                <c:pt idx="3">
                  <c:v>14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46-43BD-BB7F-3FF0FE895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933120"/>
        <c:axId val="197399120"/>
      </c:barChart>
      <c:catAx>
        <c:axId val="2109331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7399120"/>
        <c:crosses val="autoZero"/>
        <c:auto val="1"/>
        <c:lblAlgn val="ctr"/>
        <c:lblOffset val="100"/>
        <c:noMultiLvlLbl val="0"/>
      </c:catAx>
      <c:valAx>
        <c:axId val="197399120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0933120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058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110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236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2048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754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422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998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202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4927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875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1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CA1AB-A0CC-4183-BBD8-F639706181EA}" type="datetimeFigureOut">
              <a:rPr lang="es-CO" smtClean="0"/>
              <a:t>5/06/2023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F5A00-9ECB-489F-8647-2809EE96F0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288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A1628A2-A801-473E-8038-70AA6507AF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007641"/>
              </p:ext>
            </p:extLst>
          </p:nvPr>
        </p:nvGraphicFramePr>
        <p:xfrm>
          <a:off x="3433871" y="1746785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B5C94A8-BE4D-4009-B8F0-15BE5D0830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530416"/>
              </p:ext>
            </p:extLst>
          </p:nvPr>
        </p:nvGraphicFramePr>
        <p:xfrm>
          <a:off x="0" y="1748411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17CCFB5-0FB7-4E8B-9CC1-34B10368C0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1909196"/>
              </p:ext>
            </p:extLst>
          </p:nvPr>
        </p:nvGraphicFramePr>
        <p:xfrm>
          <a:off x="3423600" y="6077010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91C705C-430F-4645-87C1-AEE85DA3C8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374918"/>
              </p:ext>
            </p:extLst>
          </p:nvPr>
        </p:nvGraphicFramePr>
        <p:xfrm>
          <a:off x="3424125" y="3908086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56EE34F-CD99-4A4B-8A2C-733E7F1909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208844"/>
              </p:ext>
            </p:extLst>
          </p:nvPr>
        </p:nvGraphicFramePr>
        <p:xfrm>
          <a:off x="0" y="3907815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DEA7FAF-7B04-4F0A-81A5-051D98253E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867172"/>
              </p:ext>
            </p:extLst>
          </p:nvPr>
        </p:nvGraphicFramePr>
        <p:xfrm>
          <a:off x="0" y="6077010"/>
          <a:ext cx="3434400" cy="21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65C6837-3F9B-468B-B491-883979A4566F}"/>
              </a:ext>
            </a:extLst>
          </p:cNvPr>
          <p:cNvSpPr txBox="1"/>
          <p:nvPr/>
        </p:nvSpPr>
        <p:spPr>
          <a:xfrm>
            <a:off x="397565" y="957390"/>
            <a:ext cx="58022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Supplementary</a:t>
            </a:r>
            <a:r>
              <a:rPr lang="es-ES" dirty="0"/>
              <a:t> file 2. F</a:t>
            </a:r>
            <a:r>
              <a:rPr lang="en-US" dirty="0" err="1"/>
              <a:t>ive</a:t>
            </a:r>
            <a:r>
              <a:rPr lang="en-US" dirty="0"/>
              <a:t> most common products by CAM</a:t>
            </a:r>
          </a:p>
          <a:p>
            <a:r>
              <a:rPr lang="en-US" dirty="0"/>
              <a:t>category in the study (number of patients)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71876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33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Raul Hernando Murillo Moreno</dc:creator>
  <cp:lastModifiedBy>Raul Hernando Murillo Moreno</cp:lastModifiedBy>
  <cp:revision>2</cp:revision>
  <dcterms:created xsi:type="dcterms:W3CDTF">2023-06-05T09:45:41Z</dcterms:created>
  <dcterms:modified xsi:type="dcterms:W3CDTF">2023-06-05T10:47:17Z</dcterms:modified>
</cp:coreProperties>
</file>