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7"/>
    <p:restoredTop sz="94670"/>
  </p:normalViewPr>
  <p:slideViewPr>
    <p:cSldViewPr snapToGrid="0" snapToObjects="1">
      <p:cViewPr varScale="1">
        <p:scale>
          <a:sx n="104" d="100"/>
          <a:sy n="104" d="100"/>
        </p:scale>
        <p:origin x="5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13/03/2024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67D751C-782A-1041-AA74-62C34287D589}"/>
              </a:ext>
            </a:extLst>
          </p:cNvPr>
          <p:cNvSpPr txBox="1"/>
          <p:nvPr/>
        </p:nvSpPr>
        <p:spPr>
          <a:xfrm>
            <a:off x="432484" y="383060"/>
            <a:ext cx="11590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subject of the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OSCE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instructions for the standardized female patients, and the evaluator’s evaluation grid.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9A767A-E76A-7846-B9A7-5A572815D492}"/>
              </a:ext>
            </a:extLst>
          </p:cNvPr>
          <p:cNvSpPr txBox="1"/>
          <p:nvPr/>
        </p:nvSpPr>
        <p:spPr>
          <a:xfrm>
            <a:off x="1112105" y="1029391"/>
            <a:ext cx="10231395" cy="4729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000125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1000125" algn="l"/>
              </a:tabLst>
            </a:pP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subject of the OSCE: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1000125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a private-practice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gynaecologist. Your patient (Mrs D, aged 40) has undergone an ultrasound scan, a mammography and then a breast biopsy for a suspect mass (3 cm in size) in the left breast that she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felt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 months previously.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histological assessment has confirmed the diagnosis of breast cancer (grade III invasive ductal carcinoma).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1000125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have already contacted the loca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cancer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centre to arrange subsequent care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1000125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1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must: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itchFamily="2" charset="2"/>
              <a:buChar char=""/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Break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the bad news to the patient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1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lang="en-GB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not</a:t>
            </a:r>
            <a:r>
              <a:rPr lang="en-GB" sz="1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800"/>
              </a:spcAft>
              <a:buFont typeface="Wingdings" pitchFamily="2" charset="2"/>
              <a:buChar char="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Suggest any particular care pathway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800"/>
              </a:spcAft>
              <a:buFont typeface="Wingdings" pitchFamily="2" charset="2"/>
              <a:buChar char="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xamine the patient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6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6EABC04-35FE-8D43-8B8C-B1E2164FB98C}"/>
              </a:ext>
            </a:extLst>
          </p:cNvPr>
          <p:cNvSpPr txBox="1"/>
          <p:nvPr/>
        </p:nvSpPr>
        <p:spPr>
          <a:xfrm>
            <a:off x="251254" y="373152"/>
            <a:ext cx="11689491" cy="6345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Instructions for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standardized female patient: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ame:	Dupont			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name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Julie	</a:t>
            </a:r>
          </a:p>
          <a:p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Age: 40 </a:t>
            </a:r>
          </a:p>
          <a:p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Female (obligatorily)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Height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170   cm	weight:  68 kg		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BMI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23.5 kg/m²</a:t>
            </a:r>
          </a:p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Situation:  </a:t>
            </a:r>
          </a:p>
          <a:p>
            <a:pPr marL="270510"/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situation: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married, with two children (aged 8 and 10) 	</a:t>
            </a:r>
          </a:p>
          <a:p>
            <a:pPr marL="270510"/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Florist</a:t>
            </a:r>
          </a:p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 history : 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medical history: unremarkable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 treatments: none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Non-drug treatments: none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Known allergies: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none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amily  medical history: her maternal grandmother was diagnosed with breast cancer at the age of 84 (received chemotherapy and died of ”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 age”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 h</a:t>
            </a: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abits 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Lifestyle: goes running for an hour a week.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Addictions: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none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Sedentariness: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Recent medical</a:t>
            </a: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history</a:t>
            </a:r>
          </a:p>
          <a:p>
            <a:pPr marL="270510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 for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consulting: felt a mass in her breast 2 months ago. The </a:t>
            </a:r>
            <a:r>
              <a:rPr lang="en-GB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results of the </a:t>
            </a:r>
            <a:r>
              <a:rPr lang="en-GB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breast biopsy</a:t>
            </a:r>
            <a:r>
              <a:rPr lang="en-GB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performed 7 days ago are now available.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of the symptoms: a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 (size: about 3 cm) in the upper, outer quadrant of the left breast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mass has grown over the last 2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months.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Absent signs (so that the student can rule out differential diagnoses): fever, swollen lymph nodes, pain, and systemic signs are all absent. No complications of the biopsy.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11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5F4D87D-28AF-EA44-A599-B3DCDB0B6AAE}"/>
              </a:ext>
            </a:extLst>
          </p:cNvPr>
          <p:cNvSpPr txBox="1"/>
          <p:nvPr/>
        </p:nvSpPr>
        <p:spPr>
          <a:xfrm>
            <a:off x="411892" y="502654"/>
            <a:ext cx="11195221" cy="5421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GB" sz="1400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400" b="1" dirty="0">
                <a:solidFill>
                  <a:srgbClr val="1F3763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tate of </a:t>
            </a:r>
            <a:r>
              <a:rPr lang="en-GB" sz="1400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endParaRPr lang="en-GB" sz="1400" b="1" dirty="0"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Generally nervous (keeps moving her legs or rubbing her hands,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chews her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nails) – </a:t>
            </a:r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patient is silent for 10 seconds after hearing the word “cancer” and holds her head in her hands.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anxiety: very anxious but not agitated and does not cry out or shout. </a:t>
            </a:r>
          </a:p>
          <a:p>
            <a:pPr marL="270510"/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brief and non-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informative sentence that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patient must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say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start of the consultation: ”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Hello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Doctor, have you received the results of the biopsy because I’m really very </a:t>
            </a:r>
            <a:r>
              <a:rPr lang="en-GB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worried…”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student asks a question that is not addressed in this sheet, answer “no” or “I don’t know”, depending on the question.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patient can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 ask the physician questions.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coming back to subjects that have already been dealt with (at least in part): the consultation must go smoothly.</a:t>
            </a:r>
          </a:p>
          <a:p>
            <a:pPr marL="342900" lvl="0" indent="-342900" algn="just" fontAlgn="base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you sure of the diagnosis?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will happen now? (if this has not been addressed)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 fontAlgn="base"/>
            <a:r>
              <a:rPr lang="en-GB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physician asks how the patient has been feeling since the last consultation, the patient replies “I’ve been very worried, I haven’t slept well”</a:t>
            </a:r>
          </a:p>
          <a:p>
            <a:pPr algn="just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physician asks what she has understood about the examinations that have been performed: the patient replies “I understood that you took out a piece of the lump and that we are waiting for the results to know exactly what it is”</a:t>
            </a:r>
          </a:p>
          <a:p>
            <a:pPr algn="just"/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physician asks if the patient has correctly understood: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word “cancer”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been said: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“I understand that I’ve got cancer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word cancer has not been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said;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“I haven’t understood what I’ve got. Can you be more specific?”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question is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posed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end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interview, you can summarize what has been suggested: “I’ve got cancer, I’ll go to the hospital, and we’ll see each other again soon to check things”, for example.</a:t>
            </a:r>
          </a:p>
        </p:txBody>
      </p:sp>
    </p:spTree>
    <p:extLst>
      <p:ext uri="{BB962C8B-B14F-4D97-AF65-F5344CB8AC3E}">
        <p14:creationId xmlns:p14="http://schemas.microsoft.com/office/powerpoint/2010/main" val="219506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D4295B-3AAA-9945-91D9-6771E76FD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804580"/>
              </p:ext>
            </p:extLst>
          </p:nvPr>
        </p:nvGraphicFramePr>
        <p:xfrm>
          <a:off x="2394653" y="1608489"/>
          <a:ext cx="7354828" cy="402619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840194">
                  <a:extLst>
                    <a:ext uri="{9D8B030D-6E8A-4147-A177-3AD203B41FA5}">
                      <a16:colId xmlns:a16="http://schemas.microsoft.com/office/drawing/2014/main" val="910645659"/>
                    </a:ext>
                  </a:extLst>
                </a:gridCol>
                <a:gridCol w="757317">
                  <a:extLst>
                    <a:ext uri="{9D8B030D-6E8A-4147-A177-3AD203B41FA5}">
                      <a16:colId xmlns:a16="http://schemas.microsoft.com/office/drawing/2014/main" val="3094684918"/>
                    </a:ext>
                  </a:extLst>
                </a:gridCol>
                <a:gridCol w="757317">
                  <a:extLst>
                    <a:ext uri="{9D8B030D-6E8A-4147-A177-3AD203B41FA5}">
                      <a16:colId xmlns:a16="http://schemas.microsoft.com/office/drawing/2014/main" val="3362380326"/>
                    </a:ext>
                  </a:extLst>
                </a:gridCol>
              </a:tblGrid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Description of</a:t>
                      </a:r>
                      <a:r>
                        <a:rPr lang="en-GB" sz="1200" baseline="0" noProof="0" dirty="0">
                          <a:effectLst/>
                        </a:rPr>
                        <a:t> </a:t>
                      </a:r>
                      <a:r>
                        <a:rPr lang="en-GB" sz="1200" noProof="0" dirty="0">
                          <a:effectLst/>
                        </a:rPr>
                        <a:t> the clinical aptitude expected</a:t>
                      </a:r>
                      <a:r>
                        <a:rPr lang="en-GB" sz="1200" baseline="0" noProof="0" dirty="0">
                          <a:effectLst/>
                        </a:rPr>
                        <a:t> </a:t>
                      </a:r>
                      <a:r>
                        <a:rPr lang="en-GB" sz="1200" noProof="0" dirty="0">
                          <a:effectLst/>
                        </a:rPr>
                        <a:t> (10 points, 1 point if</a:t>
                      </a:r>
                      <a:r>
                        <a:rPr lang="en-GB" sz="1200" baseline="0" noProof="0" dirty="0">
                          <a:effectLst/>
                        </a:rPr>
                        <a:t> </a:t>
                      </a:r>
                      <a:r>
                        <a:rPr lang="en-GB" sz="1200" noProof="0" dirty="0">
                          <a:effectLst/>
                        </a:rPr>
                        <a:t>YES)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NO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608816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Ask about the patient’s life and lifestyle (children, family status, job, etc.)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332183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Explore the information that has already</a:t>
                      </a:r>
                      <a:r>
                        <a:rPr lang="en-GB" sz="1200" baseline="0" noProof="0" dirty="0">
                          <a:effectLst/>
                        </a:rPr>
                        <a:t> been given</a:t>
                      </a:r>
                      <a:r>
                        <a:rPr lang="en-GB" sz="1200" noProof="0" dirty="0">
                          <a:effectLst/>
                        </a:rPr>
                        <a:t> (what</a:t>
                      </a:r>
                      <a:r>
                        <a:rPr lang="en-GB" sz="1200" baseline="0" noProof="0" dirty="0">
                          <a:effectLst/>
                        </a:rPr>
                        <a:t> the patient already knows</a:t>
                      </a:r>
                      <a:r>
                        <a:rPr lang="en-GB" sz="1200" noProof="0" dirty="0">
                          <a:effectLst/>
                        </a:rPr>
                        <a:t>) 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81946"/>
                  </a:ext>
                </a:extLst>
              </a:tr>
              <a:tr h="49761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Give </a:t>
                      </a:r>
                      <a:r>
                        <a:rPr lang="en-GB" sz="1200" baseline="0" noProof="0" dirty="0">
                          <a:effectLst/>
                        </a:rPr>
                        <a:t>the</a:t>
                      </a:r>
                      <a:r>
                        <a:rPr lang="en-GB" sz="1200" noProof="0" dirty="0">
                          <a:effectLst/>
                        </a:rPr>
                        <a:t> diagnosis (breast cancer): the word “cancer” must</a:t>
                      </a:r>
                      <a:r>
                        <a:rPr lang="en-GB" sz="1200" baseline="0" noProof="0" dirty="0">
                          <a:effectLst/>
                        </a:rPr>
                        <a:t> be</a:t>
                      </a:r>
                      <a:r>
                        <a:rPr lang="en-GB" sz="1200" noProof="0" dirty="0">
                          <a:effectLst/>
                        </a:rPr>
                        <a:t> said </a:t>
                      </a:r>
                    </a:p>
                    <a:p>
                      <a:r>
                        <a:rPr lang="en-GB" sz="1000" noProof="0" dirty="0">
                          <a:effectLst/>
                        </a:rPr>
                        <a:t>(do not award the point if</a:t>
                      </a:r>
                      <a:r>
                        <a:rPr lang="en-GB" sz="1000" baseline="0" noProof="0" dirty="0">
                          <a:effectLst/>
                        </a:rPr>
                        <a:t> the word</a:t>
                      </a:r>
                      <a:r>
                        <a:rPr lang="en-GB" sz="1000" noProof="0" dirty="0">
                          <a:effectLst/>
                        </a:rPr>
                        <a:t> is</a:t>
                      </a:r>
                      <a:r>
                        <a:rPr lang="en-GB" sz="1000" baseline="0" noProof="0" dirty="0">
                          <a:effectLst/>
                        </a:rPr>
                        <a:t> not</a:t>
                      </a:r>
                      <a:r>
                        <a:rPr lang="en-GB" sz="1000" noProof="0" dirty="0">
                          <a:effectLst/>
                        </a:rPr>
                        <a:t> said directly by</a:t>
                      </a:r>
                      <a:r>
                        <a:rPr lang="en-GB" sz="1000" baseline="0" noProof="0" dirty="0">
                          <a:effectLst/>
                        </a:rPr>
                        <a:t> the physicia</a:t>
                      </a:r>
                      <a:r>
                        <a:rPr lang="en-GB" sz="1000" noProof="0" dirty="0">
                          <a:effectLst/>
                        </a:rPr>
                        <a:t>n)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764136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Leave a time for silence 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12214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Explain</a:t>
                      </a:r>
                      <a:r>
                        <a:rPr lang="en-GB" sz="1200" baseline="0" noProof="0" dirty="0">
                          <a:effectLst/>
                        </a:rPr>
                        <a:t> that </a:t>
                      </a:r>
                      <a:r>
                        <a:rPr lang="en-GB" sz="1200" noProof="0" dirty="0">
                          <a:effectLst/>
                        </a:rPr>
                        <a:t>curative treatments are available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378043"/>
                  </a:ext>
                </a:extLst>
              </a:tr>
              <a:tr h="542857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Explain</a:t>
                      </a:r>
                      <a:r>
                        <a:rPr lang="en-GB" sz="1200" baseline="0" noProof="0" dirty="0">
                          <a:effectLst/>
                        </a:rPr>
                        <a:t> that</a:t>
                      </a:r>
                      <a:r>
                        <a:rPr lang="en-GB" sz="1200" noProof="0" dirty="0">
                          <a:effectLst/>
                        </a:rPr>
                        <a:t> the</a:t>
                      </a:r>
                      <a:r>
                        <a:rPr lang="en-GB" sz="1200" baseline="0" noProof="0" dirty="0">
                          <a:effectLst/>
                        </a:rPr>
                        <a:t> care</a:t>
                      </a:r>
                      <a:r>
                        <a:rPr lang="en-GB" sz="1200" noProof="0" dirty="0">
                          <a:effectLst/>
                        </a:rPr>
                        <a:t> will</a:t>
                      </a:r>
                      <a:r>
                        <a:rPr lang="en-GB" sz="1200" baseline="0" noProof="0" dirty="0">
                          <a:effectLst/>
                        </a:rPr>
                        <a:t> be</a:t>
                      </a:r>
                      <a:r>
                        <a:rPr lang="en-GB" sz="1200" noProof="0" dirty="0">
                          <a:effectLst/>
                        </a:rPr>
                        <a:t> multidisciplinary (if the</a:t>
                      </a:r>
                      <a:r>
                        <a:rPr lang="en-GB" sz="1200" baseline="0" noProof="0" dirty="0">
                          <a:effectLst/>
                        </a:rPr>
                        <a:t> term “</a:t>
                      </a:r>
                      <a:r>
                        <a:rPr lang="en-GB" sz="1200" noProof="0" dirty="0">
                          <a:effectLst/>
                        </a:rPr>
                        <a:t>multidisciplinary team meeting” is mentioned, award a point)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115259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Arrange specialist care (an </a:t>
                      </a:r>
                      <a:r>
                        <a:rPr lang="en-GB" sz="1200" baseline="0" noProof="0" dirty="0">
                          <a:effectLst/>
                        </a:rPr>
                        <a:t>appointment in a cancer centre</a:t>
                      </a:r>
                      <a:r>
                        <a:rPr lang="en-GB" sz="1200" noProof="0" dirty="0">
                          <a:effectLst/>
                        </a:rPr>
                        <a:t>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810613"/>
                  </a:ext>
                </a:extLst>
              </a:tr>
              <a:tr h="542857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Offer</a:t>
                      </a:r>
                      <a:r>
                        <a:rPr lang="en-GB" sz="1200" baseline="0" noProof="0" dirty="0">
                          <a:effectLst/>
                        </a:rPr>
                        <a:t> </a:t>
                      </a:r>
                      <a:r>
                        <a:rPr lang="en-GB" sz="1200" noProof="0" dirty="0">
                          <a:effectLst/>
                        </a:rPr>
                        <a:t>psychological</a:t>
                      </a:r>
                      <a:r>
                        <a:rPr lang="en-GB" sz="1200" baseline="0" noProof="0" dirty="0">
                          <a:effectLst/>
                        </a:rPr>
                        <a:t> support</a:t>
                      </a:r>
                      <a:r>
                        <a:rPr lang="en-GB" sz="1200" noProof="0" dirty="0">
                          <a:effectLst/>
                        </a:rPr>
                        <a:t> (or</a:t>
                      </a:r>
                      <a:r>
                        <a:rPr lang="en-GB" sz="1200" baseline="0" noProof="0" dirty="0">
                          <a:effectLst/>
                        </a:rPr>
                        <a:t> other</a:t>
                      </a:r>
                      <a:r>
                        <a:rPr lang="en-GB" sz="1200" noProof="0" dirty="0">
                          <a:effectLst/>
                        </a:rPr>
                        <a:t> supportive care, such as a patient association)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928054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Suggest another</a:t>
                      </a:r>
                      <a:r>
                        <a:rPr lang="en-GB" sz="1200" baseline="0" noProof="0" dirty="0">
                          <a:effectLst/>
                        </a:rPr>
                        <a:t> appointment for discussing things further</a:t>
                      </a:r>
                      <a:r>
                        <a:rPr lang="en-GB" sz="1200" u="sng" noProof="0" dirty="0">
                          <a:effectLst/>
                        </a:rPr>
                        <a:t> 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777025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Offer to</a:t>
                      </a:r>
                      <a:r>
                        <a:rPr lang="en-GB" sz="1200" baseline="0" noProof="0" dirty="0">
                          <a:effectLst/>
                        </a:rPr>
                        <a:t> meet</a:t>
                      </a:r>
                      <a:r>
                        <a:rPr lang="en-GB" sz="1200" noProof="0" dirty="0">
                          <a:effectLst/>
                        </a:rPr>
                        <a:t> the</a:t>
                      </a:r>
                      <a:r>
                        <a:rPr lang="en-GB" sz="1200" baseline="0" noProof="0" dirty="0">
                          <a:effectLst/>
                        </a:rPr>
                        <a:t> patient’s partner</a:t>
                      </a:r>
                      <a:r>
                        <a:rPr lang="en-GB" sz="1200" noProof="0" dirty="0">
                          <a:effectLst/>
                        </a:rPr>
                        <a:t>/</a:t>
                      </a:r>
                      <a:r>
                        <a:rPr lang="en-GB" sz="1200" baseline="0" noProof="0" dirty="0">
                          <a:effectLst/>
                        </a:rPr>
                        <a:t>children</a:t>
                      </a:r>
                      <a:r>
                        <a:rPr lang="en-GB" sz="1200" noProof="0" dirty="0">
                          <a:effectLst/>
                        </a:rPr>
                        <a:t>/family/carers 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241914"/>
                  </a:ext>
                </a:extLst>
              </a:tr>
              <a:tr h="271429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effectLst/>
                        </a:rPr>
                        <a:t>Total</a:t>
                      </a:r>
                      <a:endParaRPr lang="en-GB" sz="12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/10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926160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999869F-38A1-2F42-A9CB-E53317A8BC64}"/>
              </a:ext>
            </a:extLst>
          </p:cNvPr>
          <p:cNvSpPr txBox="1"/>
          <p:nvPr/>
        </p:nvSpPr>
        <p:spPr>
          <a:xfrm>
            <a:off x="812457" y="575275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Evaluation grid: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5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F7C7F4-ADD9-1247-ADD3-047A9FD71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38773"/>
              </p:ext>
            </p:extLst>
          </p:nvPr>
        </p:nvGraphicFramePr>
        <p:xfrm>
          <a:off x="1719156" y="761724"/>
          <a:ext cx="8753687" cy="55714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2737">
                  <a:extLst>
                    <a:ext uri="{9D8B030D-6E8A-4147-A177-3AD203B41FA5}">
                      <a16:colId xmlns:a16="http://schemas.microsoft.com/office/drawing/2014/main" val="638294284"/>
                    </a:ext>
                  </a:extLst>
                </a:gridCol>
                <a:gridCol w="1506190">
                  <a:extLst>
                    <a:ext uri="{9D8B030D-6E8A-4147-A177-3AD203B41FA5}">
                      <a16:colId xmlns:a16="http://schemas.microsoft.com/office/drawing/2014/main" val="3515696983"/>
                    </a:ext>
                  </a:extLst>
                </a:gridCol>
                <a:gridCol w="1506190">
                  <a:extLst>
                    <a:ext uri="{9D8B030D-6E8A-4147-A177-3AD203B41FA5}">
                      <a16:colId xmlns:a16="http://schemas.microsoft.com/office/drawing/2014/main" val="1934238171"/>
                    </a:ext>
                  </a:extLst>
                </a:gridCol>
                <a:gridCol w="1506190">
                  <a:extLst>
                    <a:ext uri="{9D8B030D-6E8A-4147-A177-3AD203B41FA5}">
                      <a16:colId xmlns:a16="http://schemas.microsoft.com/office/drawing/2014/main" val="3997986226"/>
                    </a:ext>
                  </a:extLst>
                </a:gridCol>
                <a:gridCol w="1506190">
                  <a:extLst>
                    <a:ext uri="{9D8B030D-6E8A-4147-A177-3AD203B41FA5}">
                      <a16:colId xmlns:a16="http://schemas.microsoft.com/office/drawing/2014/main" val="4099243637"/>
                    </a:ext>
                  </a:extLst>
                </a:gridCol>
                <a:gridCol w="1506190">
                  <a:extLst>
                    <a:ext uri="{9D8B030D-6E8A-4147-A177-3AD203B41FA5}">
                      <a16:colId xmlns:a16="http://schemas.microsoft.com/office/drawing/2014/main" val="1193226069"/>
                    </a:ext>
                  </a:extLst>
                </a:gridCol>
              </a:tblGrid>
              <a:tr h="23960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Communications and attitudes: circle the right attitude</a:t>
                      </a: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419127"/>
                  </a:ext>
                </a:extLst>
              </a:tr>
              <a:tr h="239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000" b="1" noProof="0" dirty="0">
                          <a:effectLst/>
                        </a:rPr>
                        <a:t>Performance</a:t>
                      </a:r>
                      <a:r>
                        <a:rPr lang="en-US" sz="1000" b="1" noProof="0" dirty="0">
                          <a:effectLst/>
                          <a:sym typeface="Wingdings" pitchFamily="2" charset="2"/>
                        </a:rPr>
                        <a:t></a:t>
                      </a:r>
                      <a:endParaRPr lang="en-US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effectLst/>
                        </a:rPr>
                        <a:t>Insufficient (0 points)</a:t>
                      </a:r>
                      <a:endParaRPr lang="en-GB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effectLst/>
                        </a:rPr>
                        <a:t>Limited (0.25 points)</a:t>
                      </a:r>
                      <a:endParaRPr lang="en-GB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effectLst/>
                        </a:rPr>
                        <a:t>Satisfactory (0.5 points)</a:t>
                      </a:r>
                      <a:endParaRPr lang="en-GB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effectLst/>
                        </a:rPr>
                        <a:t>Very satisfactory (0.75 points)</a:t>
                      </a:r>
                      <a:endParaRPr lang="en-GB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effectLst/>
                        </a:rPr>
                        <a:t>Remarkably good (1 point))</a:t>
                      </a:r>
                      <a:endParaRPr lang="en-GB" sz="11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753845"/>
                  </a:ext>
                </a:extLst>
              </a:tr>
              <a:tr h="1064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NON-VERBAL</a:t>
                      </a:r>
                      <a:r>
                        <a:rPr lang="en-GB" sz="9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COMMUNICATION</a:t>
                      </a: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1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Behaves inappropriately (for</a:t>
                      </a:r>
                      <a:r>
                        <a:rPr lang="en-GB" sz="900" baseline="0" noProof="0" dirty="0">
                          <a:effectLst/>
                        </a:rPr>
                        <a:t> </a:t>
                      </a:r>
                      <a:r>
                        <a:rPr lang="en-GB" sz="900" noProof="0" dirty="0">
                          <a:effectLst/>
                        </a:rPr>
                        <a:t>example, does</a:t>
                      </a:r>
                      <a:r>
                        <a:rPr lang="en-GB" sz="900" baseline="0" noProof="0" dirty="0">
                          <a:effectLst/>
                        </a:rPr>
                        <a:t> not look at</a:t>
                      </a:r>
                      <a:r>
                        <a:rPr lang="en-GB" sz="900" noProof="0" dirty="0">
                          <a:effectLst/>
                        </a:rPr>
                        <a:t> the person or behaves aggressively) or make judgements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Tries to establish visual contact. Has difficulty starting the conversation (e.g. prioritizes finishing </a:t>
                      </a:r>
                      <a:r>
                        <a:rPr lang="en-GB" sz="900" baseline="0" noProof="0" dirty="0">
                          <a:effectLst/>
                        </a:rPr>
                        <a:t>the clinical task</a:t>
                      </a:r>
                      <a:r>
                        <a:rPr lang="en-GB" sz="900" noProof="0" dirty="0">
                          <a:effectLst/>
                        </a:rPr>
                        <a:t>), which can frustrate </a:t>
                      </a:r>
                      <a:r>
                        <a:rPr lang="en-GB" sz="900" baseline="0" noProof="0" dirty="0">
                          <a:effectLst/>
                        </a:rPr>
                        <a:t>the</a:t>
                      </a:r>
                      <a:r>
                        <a:rPr lang="en-GB" sz="900" noProof="0" dirty="0">
                          <a:effectLst/>
                        </a:rPr>
                        <a:t> patient/family member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Looks at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patient/family member most</a:t>
                      </a:r>
                      <a:r>
                        <a:rPr lang="en-GB" sz="900" baseline="0" noProof="0" dirty="0">
                          <a:effectLst/>
                        </a:rPr>
                        <a:t> of the time</a:t>
                      </a:r>
                      <a:r>
                        <a:rPr lang="en-GB" sz="900" noProof="0" dirty="0">
                          <a:effectLst/>
                        </a:rPr>
                        <a:t>. Starts the</a:t>
                      </a:r>
                      <a:r>
                        <a:rPr lang="en-GB" sz="900" baseline="0" noProof="0" dirty="0">
                          <a:effectLst/>
                        </a:rPr>
                        <a:t> </a:t>
                      </a:r>
                      <a:r>
                        <a:rPr lang="en-GB" sz="900" noProof="0" dirty="0">
                          <a:effectLst/>
                        </a:rPr>
                        <a:t>conversation.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Looks</a:t>
                      </a:r>
                      <a:r>
                        <a:rPr lang="en-GB" sz="900" baseline="0" noProof="0" dirty="0">
                          <a:effectLst/>
                        </a:rPr>
                        <a:t> at</a:t>
                      </a:r>
                      <a:r>
                        <a:rPr lang="en-GB" sz="900" noProof="0" dirty="0">
                          <a:effectLst/>
                        </a:rPr>
                        <a:t> the patient/family member most</a:t>
                      </a:r>
                      <a:r>
                        <a:rPr lang="en-GB" sz="900" baseline="0" noProof="0" dirty="0">
                          <a:effectLst/>
                        </a:rPr>
                        <a:t> of the time</a:t>
                      </a:r>
                      <a:r>
                        <a:rPr lang="en-GB" sz="900" noProof="0" dirty="0">
                          <a:effectLst/>
                        </a:rPr>
                        <a:t>. Pays attention to the patient/family member’s signs and reacts through appropriate behaviour/gestures.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baseline="0" noProof="0" dirty="0">
                          <a:effectLst/>
                        </a:rPr>
                        <a:t>Controls well his/her behaviour and adapts the latter to promote dialogue and establish </a:t>
                      </a:r>
                      <a:r>
                        <a:rPr lang="en-GB" sz="900" noProof="0" dirty="0">
                          <a:effectLst/>
                        </a:rPr>
                        <a:t>a</a:t>
                      </a:r>
                      <a:r>
                        <a:rPr lang="en-GB" sz="900" baseline="0" noProof="0" dirty="0">
                          <a:effectLst/>
                        </a:rPr>
                        <a:t> </a:t>
                      </a:r>
                      <a:r>
                        <a:rPr lang="en-GB" sz="900" noProof="0" dirty="0">
                          <a:effectLst/>
                        </a:rPr>
                        <a:t>relationship.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extLst>
                  <a:ext uri="{0D108BD9-81ED-4DB2-BD59-A6C34878D82A}">
                    <a16:rowId xmlns:a16="http://schemas.microsoft.com/office/drawing/2014/main" val="2744878739"/>
                  </a:ext>
                </a:extLst>
              </a:tr>
              <a:tr h="60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ABILITY TO</a:t>
                      </a:r>
                      <a:r>
                        <a:rPr lang="en-GB" sz="9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LISTEN</a:t>
                      </a: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GB" sz="11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Interrupts the patient/colleague inappropriately. Ignores the </a:t>
                      </a:r>
                      <a:r>
                        <a:rPr lang="en-US" sz="900" noProof="0" dirty="0">
                          <a:effectLst/>
                        </a:rPr>
                        <a:t>answers</a:t>
                      </a:r>
                      <a:r>
                        <a:rPr lang="en-GB" sz="900" noProof="0" dirty="0">
                          <a:effectLst/>
                        </a:rPr>
                        <a:t> given by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patient/family member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Is impatient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900" noProof="0" dirty="0">
                          <a:effectLst/>
                        </a:rPr>
                        <a:t>Pays attention to</a:t>
                      </a:r>
                      <a:r>
                        <a:rPr lang="en-US" sz="900" baseline="0" noProof="0" dirty="0">
                          <a:effectLst/>
                        </a:rPr>
                        <a:t> the</a:t>
                      </a:r>
                      <a:r>
                        <a:rPr lang="en-US" sz="900" noProof="0" dirty="0">
                          <a:effectLst/>
                        </a:rPr>
                        <a:t> answers</a:t>
                      </a:r>
                      <a:r>
                        <a:rPr lang="en-GB" sz="900" noProof="0" dirty="0">
                          <a:effectLst/>
                        </a:rPr>
                        <a:t> given by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patient/family member</a:t>
                      </a:r>
                      <a:endParaRPr lang="en-US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0" noProof="0" dirty="0">
                          <a:effectLst/>
                        </a:rPr>
                        <a:t>Reformulates information if the latter </a:t>
                      </a:r>
                      <a:r>
                        <a:rPr lang="en-US" sz="900" noProof="0" dirty="0">
                          <a:effectLst/>
                        </a:rPr>
                        <a:t>is imprecise or removed from</a:t>
                      </a:r>
                      <a:r>
                        <a:rPr lang="en-US" sz="900" baseline="0" noProof="0" dirty="0">
                          <a:effectLst/>
                        </a:rPr>
                        <a:t> the</a:t>
                      </a:r>
                      <a:r>
                        <a:rPr lang="en-US" sz="900" noProof="0" dirty="0">
                          <a:effectLst/>
                        </a:rPr>
                        <a:t> objectives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Pays great attention to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patient/family member’s answers and preoccupations.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extLst>
                  <a:ext uri="{0D108BD9-81ED-4DB2-BD59-A6C34878D82A}">
                    <a16:rowId xmlns:a16="http://schemas.microsoft.com/office/drawing/2014/main" val="2709608329"/>
                  </a:ext>
                </a:extLst>
              </a:tr>
              <a:tr h="757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ABILITY TO</a:t>
                      </a:r>
                      <a:r>
                        <a:rPr lang="en-GB" sz="9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STRUCTURE/LEAD THE INTERVIEW</a:t>
                      </a:r>
                      <a:endParaRPr lang="en-GB" sz="11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Disorganized</a:t>
                      </a:r>
                      <a:r>
                        <a:rPr lang="en-GB" sz="900" baseline="0" noProof="0" dirty="0">
                          <a:effectLst/>
                        </a:rPr>
                        <a:t> a</a:t>
                      </a:r>
                      <a:r>
                        <a:rPr lang="en-GB" sz="900" noProof="0" dirty="0">
                          <a:effectLst/>
                        </a:rPr>
                        <a:t>pproach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Unstructured interview, has trouble framing the discussion, which strays from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objectives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Interview centred</a:t>
                      </a:r>
                      <a:r>
                        <a:rPr lang="en-GB" sz="900" baseline="0" noProof="0" dirty="0">
                          <a:effectLst/>
                        </a:rPr>
                        <a:t> on the</a:t>
                      </a:r>
                      <a:r>
                        <a:rPr lang="en-GB" sz="900" noProof="0" dirty="0">
                          <a:effectLst/>
                        </a:rPr>
                        <a:t> problem and that covers the key elements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A logically led, structured interview centred on</a:t>
                      </a:r>
                      <a:r>
                        <a:rPr lang="en-GB" sz="900" baseline="0" noProof="0" dirty="0">
                          <a:effectLst/>
                        </a:rPr>
                        <a:t> the</a:t>
                      </a:r>
                      <a:r>
                        <a:rPr lang="en-GB" sz="900" noProof="0" dirty="0">
                          <a:effectLst/>
                        </a:rPr>
                        <a:t> problem. No attempt to gather irrelevant information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noProof="0" dirty="0">
                          <a:effectLst/>
                        </a:rPr>
                        <a:t>Interview with</a:t>
                      </a:r>
                      <a:r>
                        <a:rPr lang="en-GB" sz="900" baseline="0" noProof="0" dirty="0">
                          <a:effectLst/>
                        </a:rPr>
                        <a:t> a precise objective and an</a:t>
                      </a:r>
                      <a:r>
                        <a:rPr lang="en-GB" sz="900" noProof="0" dirty="0">
                          <a:effectLst/>
                        </a:rPr>
                        <a:t> integrated approach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/>
                </a:tc>
                <a:extLst>
                  <a:ext uri="{0D108BD9-81ED-4DB2-BD59-A6C34878D82A}">
                    <a16:rowId xmlns:a16="http://schemas.microsoft.com/office/drawing/2014/main" val="4048652126"/>
                  </a:ext>
                </a:extLst>
              </a:tr>
              <a:tr h="1012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ABILITY TO</a:t>
                      </a:r>
                      <a:r>
                        <a:rPr lang="en-GB" sz="10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PROVIDE THE</a:t>
                      </a:r>
                      <a:r>
                        <a:rPr lang="en-GB" sz="10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PATIENT/FAMILY MEMBERS WITH</a:t>
                      </a:r>
                      <a:r>
                        <a:rPr lang="en-GB" sz="10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INFORMATION</a:t>
                      </a:r>
                      <a:endParaRPr lang="en-GB" sz="11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Gives the patient/family member inappropriate or inaccurate</a:t>
                      </a:r>
                      <a:r>
                        <a:rPr lang="en-GB" sz="1000" baseline="0" noProof="0" dirty="0">
                          <a:effectLst/>
                        </a:rPr>
                        <a:t> </a:t>
                      </a:r>
                      <a:r>
                        <a:rPr lang="en-GB" sz="1000" noProof="0" dirty="0">
                          <a:effectLst/>
                        </a:rPr>
                        <a:t>information or makes</a:t>
                      </a:r>
                      <a:r>
                        <a:rPr lang="en-GB" sz="1000" baseline="0" noProof="0" dirty="0">
                          <a:effectLst/>
                        </a:rPr>
                        <a:t> no</a:t>
                      </a:r>
                      <a:r>
                        <a:rPr lang="en-GB" sz="1000" noProof="0" dirty="0">
                          <a:effectLst/>
                        </a:rPr>
                        <a:t> effort to give information to the patient/family member 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Provides incomplete information or dwells on information far removed from</a:t>
                      </a:r>
                      <a:r>
                        <a:rPr lang="en-GB" sz="1000" baseline="0" noProof="0" dirty="0">
                          <a:effectLst/>
                        </a:rPr>
                        <a:t> the</a:t>
                      </a:r>
                      <a:r>
                        <a:rPr lang="en-GB" sz="1000" noProof="0" dirty="0">
                          <a:effectLst/>
                        </a:rPr>
                        <a:t> problem 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Provides appropriate information. Checks to some extent that the patient/family member has understood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Provides appropriate information. Checks that the patient/family member has understood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Provides just the right information</a:t>
                      </a:r>
                      <a:r>
                        <a:rPr lang="en-GB" sz="1000" baseline="0" noProof="0" dirty="0">
                          <a:effectLst/>
                        </a:rPr>
                        <a:t> </a:t>
                      </a:r>
                      <a:r>
                        <a:rPr lang="en-GB" sz="1000" noProof="0" dirty="0">
                          <a:effectLst/>
                        </a:rPr>
                        <a:t>and</a:t>
                      </a:r>
                      <a:r>
                        <a:rPr lang="en-GB" sz="1000" baseline="0" noProof="0" dirty="0">
                          <a:effectLst/>
                        </a:rPr>
                        <a:t> </a:t>
                      </a:r>
                      <a:r>
                        <a:rPr lang="en-GB" sz="1000" noProof="0" dirty="0">
                          <a:effectLst/>
                        </a:rPr>
                        <a:t>illustrates explanations so</a:t>
                      </a:r>
                      <a:r>
                        <a:rPr lang="en-GB" sz="1000" baseline="0" noProof="0" dirty="0">
                          <a:effectLst/>
                        </a:rPr>
                        <a:t> that</a:t>
                      </a:r>
                      <a:r>
                        <a:rPr lang="en-GB" sz="1000" noProof="0" dirty="0">
                          <a:effectLst/>
                        </a:rPr>
                        <a:t> they are well understood </a:t>
                      </a:r>
                      <a:endParaRPr lang="en-GB" sz="1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extLst>
                  <a:ext uri="{0D108BD9-81ED-4DB2-BD59-A6C34878D82A}">
                    <a16:rowId xmlns:a16="http://schemas.microsoft.com/office/drawing/2014/main" val="1158916262"/>
                  </a:ext>
                </a:extLst>
              </a:tr>
              <a:tr h="1012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ABILITY TO ASK</a:t>
                      </a:r>
                      <a:r>
                        <a:rPr lang="en-GB" sz="900" b="1" baseline="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GB" sz="9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QUESTIONS</a:t>
                      </a:r>
                      <a:endParaRPr lang="en-GB" sz="9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Asks questions that are closed, too directive, or do not address the objectives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Uses medical jargon</a:t>
                      </a:r>
                      <a:endParaRPr lang="en-GB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Asks questions that take the conversation away from the objectives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Uses a</a:t>
                      </a:r>
                      <a:r>
                        <a:rPr lang="en-GB" sz="1000" baseline="0" noProof="0" dirty="0">
                          <a:effectLst/>
                        </a:rPr>
                        <a:t> few </a:t>
                      </a:r>
                      <a:r>
                        <a:rPr lang="en-GB" sz="1000" noProof="0" dirty="0">
                          <a:effectLst/>
                        </a:rPr>
                        <a:t>times a</a:t>
                      </a:r>
                      <a:r>
                        <a:rPr lang="en-GB" sz="1000" baseline="0" noProof="0" dirty="0">
                          <a:effectLst/>
                        </a:rPr>
                        <a:t> medical</a:t>
                      </a:r>
                      <a:r>
                        <a:rPr lang="en-GB" sz="1000" noProof="0" dirty="0">
                          <a:effectLst/>
                        </a:rPr>
                        <a:t> jargon without explanation</a:t>
                      </a:r>
                      <a:endParaRPr lang="en-GB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Uses different types of questions to cover the essential elements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Uses </a:t>
                      </a:r>
                      <a:r>
                        <a:rPr lang="en-GB" sz="1000" baseline="0" noProof="0" dirty="0">
                          <a:effectLst/>
                        </a:rPr>
                        <a:t>medical</a:t>
                      </a:r>
                      <a:r>
                        <a:rPr lang="en-GB" sz="1000" noProof="0" dirty="0">
                          <a:effectLst/>
                        </a:rPr>
                        <a:t> jargon medical a</a:t>
                      </a:r>
                      <a:r>
                        <a:rPr lang="en-GB" sz="1000" baseline="0" noProof="0" dirty="0">
                          <a:effectLst/>
                        </a:rPr>
                        <a:t> few times </a:t>
                      </a:r>
                      <a:r>
                        <a:rPr lang="en-GB" sz="1000" noProof="0" dirty="0">
                          <a:effectLst/>
                        </a:rPr>
                        <a:t>but</a:t>
                      </a:r>
                      <a:r>
                        <a:rPr lang="en-GB" sz="1000" baseline="0" noProof="0" dirty="0">
                          <a:effectLst/>
                        </a:rPr>
                        <a:t> always backs it up with</a:t>
                      </a:r>
                      <a:r>
                        <a:rPr lang="en-GB" sz="1000" noProof="0" dirty="0">
                          <a:effectLst/>
                        </a:rPr>
                        <a:t> explanations</a:t>
                      </a:r>
                      <a:endParaRPr lang="en-GB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Asks</a:t>
                      </a:r>
                      <a:r>
                        <a:rPr lang="en-GB" sz="1000" baseline="0" noProof="0" dirty="0">
                          <a:effectLst/>
                        </a:rPr>
                        <a:t> precise</a:t>
                      </a:r>
                      <a:r>
                        <a:rPr lang="en-GB" sz="1000" noProof="0" dirty="0">
                          <a:effectLst/>
                        </a:rPr>
                        <a:t> questions covering most of the elements, albeit with a few minor</a:t>
                      </a:r>
                      <a:r>
                        <a:rPr lang="en-GB" sz="1000" baseline="0" noProof="0" dirty="0">
                          <a:effectLst/>
                        </a:rPr>
                        <a:t> </a:t>
                      </a:r>
                      <a:r>
                        <a:rPr lang="en-GB" sz="1000" noProof="0" dirty="0">
                          <a:effectLst/>
                        </a:rPr>
                        <a:t>omissions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Uses appropriate language</a:t>
                      </a:r>
                      <a:endParaRPr lang="en-GB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000" noProof="0" dirty="0">
                          <a:effectLst/>
                        </a:rPr>
                        <a:t>Asks questions with assurance and savoir-faire</a:t>
                      </a:r>
                      <a:endParaRPr lang="en-GB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28" marR="43228" marT="0" marB="0" anchor="ctr"/>
                </a:tc>
                <a:extLst>
                  <a:ext uri="{0D108BD9-81ED-4DB2-BD59-A6C34878D82A}">
                    <a16:rowId xmlns:a16="http://schemas.microsoft.com/office/drawing/2014/main" val="679302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9581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6931</TotalTime>
  <Words>1353</Words>
  <Application>Microsoft Macintosh PowerPoint</Application>
  <PresentationFormat>Grand écran</PresentationFormat>
  <Paragraphs>136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84</cp:revision>
  <dcterms:created xsi:type="dcterms:W3CDTF">2023-10-19T16:15:03Z</dcterms:created>
  <dcterms:modified xsi:type="dcterms:W3CDTF">2024-03-13T20:47:50Z</dcterms:modified>
</cp:coreProperties>
</file>