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6" r:id="rId2"/>
    <p:sldId id="256" r:id="rId3"/>
    <p:sldId id="263" r:id="rId4"/>
    <p:sldId id="257" r:id="rId5"/>
    <p:sldId id="258" r:id="rId6"/>
    <p:sldId id="261" r:id="rId7"/>
    <p:sldId id="267" r:id="rId8"/>
    <p:sldId id="268" r:id="rId9"/>
    <p:sldId id="269" r:id="rId10"/>
  </p:sldIdLst>
  <p:sldSz cx="12192000" cy="6858000"/>
  <p:notesSz cx="6858000" cy="9144000"/>
  <p:custDataLst>
    <p:tags r:id="rId1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6859C-7F9C-4FA3-BA80-E9E3CB639A8F}" type="datetimeFigureOut">
              <a:rPr lang="zh-CN" altLang="en-US" smtClean="0"/>
              <a:t>2025-5-16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C690-5DA2-46B8-9F0F-97728D5D05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6859C-7F9C-4FA3-BA80-E9E3CB639A8F}" type="datetimeFigureOut">
              <a:rPr lang="zh-CN" altLang="en-US" smtClean="0"/>
              <a:t>2025-5-16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C690-5DA2-46B8-9F0F-97728D5D05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6859C-7F9C-4FA3-BA80-E9E3CB639A8F}" type="datetimeFigureOut">
              <a:rPr lang="zh-CN" altLang="en-US" smtClean="0"/>
              <a:t>2025-5-16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C690-5DA2-46B8-9F0F-97728D5D05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6859C-7F9C-4FA3-BA80-E9E3CB639A8F}" type="datetimeFigureOut">
              <a:rPr lang="zh-CN" altLang="en-US" smtClean="0"/>
              <a:t>2025-5-16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C690-5DA2-46B8-9F0F-97728D5D05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6859C-7F9C-4FA3-BA80-E9E3CB639A8F}" type="datetimeFigureOut">
              <a:rPr lang="zh-CN" altLang="en-US" smtClean="0"/>
              <a:t>2025-5-16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C690-5DA2-46B8-9F0F-97728D5D05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6859C-7F9C-4FA3-BA80-E9E3CB639A8F}" type="datetimeFigureOut">
              <a:rPr lang="zh-CN" altLang="en-US" smtClean="0"/>
              <a:t>2025-5-16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C690-5DA2-46B8-9F0F-97728D5D05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6859C-7F9C-4FA3-BA80-E9E3CB639A8F}" type="datetimeFigureOut">
              <a:rPr lang="zh-CN" altLang="en-US" smtClean="0"/>
              <a:t>2025-5-16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C690-5DA2-46B8-9F0F-97728D5D05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6859C-7F9C-4FA3-BA80-E9E3CB639A8F}" type="datetimeFigureOut">
              <a:rPr lang="zh-CN" altLang="en-US" smtClean="0"/>
              <a:t>2025-5-16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C690-5DA2-46B8-9F0F-97728D5D05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6859C-7F9C-4FA3-BA80-E9E3CB639A8F}" type="datetimeFigureOut">
              <a:rPr lang="zh-CN" altLang="en-US" smtClean="0"/>
              <a:t>2025-5-16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C690-5DA2-46B8-9F0F-97728D5D05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6859C-7F9C-4FA3-BA80-E9E3CB639A8F}" type="datetimeFigureOut">
              <a:rPr lang="zh-CN" altLang="en-US" smtClean="0"/>
              <a:t>2025-5-16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C690-5DA2-46B8-9F0F-97728D5D05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6859C-7F9C-4FA3-BA80-E9E3CB639A8F}" type="datetimeFigureOut">
              <a:rPr lang="zh-CN" altLang="en-US" smtClean="0"/>
              <a:t>2025-5-16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C690-5DA2-46B8-9F0F-97728D5D05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B6859C-7F9C-4FA3-BA80-E9E3CB639A8F}" type="datetimeFigureOut">
              <a:rPr lang="zh-CN" altLang="en-US" smtClean="0"/>
              <a:t>2025-5-16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4C690-5DA2-46B8-9F0F-97728D5D05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1.xml"/><Relationship Id="rId3" Type="http://schemas.openxmlformats.org/officeDocument/2006/relationships/tags" Target="../tags/tag6.xml"/><Relationship Id="rId7" Type="http://schemas.openxmlformats.org/officeDocument/2006/relationships/tags" Target="../tags/tag10.xml"/><Relationship Id="rId12" Type="http://schemas.openxmlformats.org/officeDocument/2006/relationships/image" Target="../media/image6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1" Type="http://schemas.openxmlformats.org/officeDocument/2006/relationships/image" Target="../media/image5.png"/><Relationship Id="rId5" Type="http://schemas.openxmlformats.org/officeDocument/2006/relationships/tags" Target="../tags/tag8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7.xml"/><Relationship Id="rId9" Type="http://schemas.openxmlformats.org/officeDocument/2006/relationships/tags" Target="../tags/tag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8.png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7.jpeg"/><Relationship Id="rId5" Type="http://schemas.openxmlformats.org/officeDocument/2006/relationships/tags" Target="../tags/tag17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16.xml"/><Relationship Id="rId9" Type="http://schemas.openxmlformats.org/officeDocument/2006/relationships/tags" Target="../tags/tag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95191" y="1614541"/>
            <a:ext cx="9144000" cy="2387600"/>
          </a:xfrm>
        </p:spPr>
        <p:txBody>
          <a:bodyPr>
            <a:normAutofit/>
          </a:bodyPr>
          <a:lstStyle/>
          <a:p>
            <a:r>
              <a:rPr lang="fr-FR" altLang="zh-CN" sz="4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zh-CN" sz="4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zh-CN" sz="4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zh-CN" sz="4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Huang's liver cancer</a:t>
            </a:r>
            <a:br>
              <a:rPr lang="fr-FR" altLang="zh-CN" sz="800" b="1" i="0" dirty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altLang="zh-CN" sz="2000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</a:br>
            <a:r>
              <a:rPr lang="en-US" altLang="zh-CN" sz="20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Clinical Case from the First Affiliated Hospital of Chengdu Medical College</a:t>
            </a:r>
            <a:br>
              <a:rPr lang="en-US" altLang="zh-CN" sz="20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</a:br>
            <a:r>
              <a:rPr lang="en-US" altLang="zh-CN" sz="20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 </a:t>
            </a:r>
            <a:br>
              <a:rPr lang="en-US" altLang="zh-CN" sz="44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</a:br>
            <a:r>
              <a:rPr lang="en-US" altLang="zh-CN" sz="1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(Patient's personal information is hidden to protect patient's privacy) 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标题 1"/>
          <p:cNvSpPr txBox="1"/>
          <p:nvPr/>
        </p:nvSpPr>
        <p:spPr>
          <a:xfrm>
            <a:off x="-1" y="203199"/>
            <a:ext cx="2715492" cy="4151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2400" b="1" dirty="0">
                <a:latin typeface="Times New Roman" panose="02020603050405020304" pitchFamily="18" charset="0"/>
                <a:ea typeface="等线" panose="02010600030101010101" pitchFamily="2" charset="-122"/>
              </a:rPr>
              <a:t>   S1</a:t>
            </a:r>
            <a:r>
              <a:rPr lang="zh-CN" altLang="en-US" sz="2400" b="1" dirty="0">
                <a:latin typeface="Times New Roman" panose="02020603050405020304" pitchFamily="18" charset="0"/>
                <a:ea typeface="等线" panose="02010600030101010101" pitchFamily="2" charset="-122"/>
              </a:rPr>
              <a:t>  </a:t>
            </a:r>
            <a:r>
              <a:rPr lang="en-US" altLang="zh-CN" sz="2400" b="1" dirty="0">
                <a:latin typeface="Times New Roman" panose="02020603050405020304" pitchFamily="18" charset="0"/>
                <a:ea typeface="等线" panose="02010600030101010101" pitchFamily="2" charset="-122"/>
              </a:rPr>
              <a:t>Clinical Case</a:t>
            </a:r>
            <a:endParaRPr lang="zh-CN" altLang="en-US" sz="266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180310" y="209262"/>
            <a:ext cx="5767409" cy="6513738"/>
            <a:chOff x="3085071" y="239156"/>
            <a:chExt cx="5346356" cy="5683153"/>
          </a:xfrm>
        </p:grpSpPr>
        <p:sp>
          <p:nvSpPr>
            <p:cNvPr id="5" name="矩形 4"/>
            <p:cNvSpPr/>
            <p:nvPr/>
          </p:nvSpPr>
          <p:spPr>
            <a:xfrm>
              <a:off x="3085071" y="601360"/>
              <a:ext cx="5346356" cy="532094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4300151" y="239156"/>
              <a:ext cx="291619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800" b="1" kern="100" dirty="0">
                  <a:effectLst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rPr>
                <a:t>1. History of Disease</a:t>
              </a:r>
              <a:endParaRPr lang="zh-CN" altLang="zh-CN" sz="1200" b="1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6096000" y="234604"/>
            <a:ext cx="5767705" cy="6488776"/>
            <a:chOff x="3085071" y="261042"/>
            <a:chExt cx="5346356" cy="5661267"/>
          </a:xfrm>
        </p:grpSpPr>
        <p:sp>
          <p:nvSpPr>
            <p:cNvPr id="16" name="矩形 15"/>
            <p:cNvSpPr/>
            <p:nvPr/>
          </p:nvSpPr>
          <p:spPr>
            <a:xfrm>
              <a:off x="3085071" y="601360"/>
              <a:ext cx="5346356" cy="532094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4358212" y="261042"/>
              <a:ext cx="2916195" cy="32223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b="1" kern="100" dirty="0"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1800" b="1" kern="100" dirty="0">
                  <a:effectLst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rPr>
                <a:t>. Body check</a:t>
              </a:r>
              <a:endParaRPr lang="zh-CN" altLang="zh-CN" sz="1200" b="1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305" y="666115"/>
            <a:ext cx="5598962" cy="6012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0930" y="666115"/>
            <a:ext cx="5657290" cy="5724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0729595" y="31178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813435" y="646430"/>
            <a:ext cx="4802400" cy="6048000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328295" y="226378"/>
            <a:ext cx="5767705" cy="6497002"/>
            <a:chOff x="3085071" y="253865"/>
            <a:chExt cx="5346356" cy="5668444"/>
          </a:xfrm>
        </p:grpSpPr>
        <p:sp>
          <p:nvSpPr>
            <p:cNvPr id="5" name="矩形 4"/>
            <p:cNvSpPr/>
            <p:nvPr/>
          </p:nvSpPr>
          <p:spPr>
            <a:xfrm>
              <a:off x="3085071" y="601360"/>
              <a:ext cx="5346356" cy="532094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4300151" y="253865"/>
              <a:ext cx="2916195" cy="32223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b="1" kern="100" dirty="0"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1800" b="1" kern="100" dirty="0">
                  <a:effectLst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rPr>
                <a:t>. Body check</a:t>
              </a:r>
              <a:endParaRPr lang="zh-CN" altLang="zh-CN" sz="1200" b="1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6248394" y="226378"/>
            <a:ext cx="5844745" cy="6503935"/>
            <a:chOff x="3085071" y="262638"/>
            <a:chExt cx="5346356" cy="5659671"/>
          </a:xfrm>
        </p:grpSpPr>
        <p:sp>
          <p:nvSpPr>
            <p:cNvPr id="7" name="矩形 6"/>
            <p:cNvSpPr/>
            <p:nvPr/>
          </p:nvSpPr>
          <p:spPr>
            <a:xfrm>
              <a:off x="3085071" y="601360"/>
              <a:ext cx="5346356" cy="532094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3942275" y="262638"/>
              <a:ext cx="3631947" cy="3213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b="1" kern="100" dirty="0"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rPr>
                <a:t>3</a:t>
              </a:r>
              <a:r>
                <a:rPr lang="en-US" altLang="zh-CN" sz="1800" b="1" kern="100" dirty="0">
                  <a:effectLst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rPr>
                <a:t>. Blood analysis report form</a:t>
              </a:r>
              <a:endParaRPr lang="zh-CN" altLang="zh-CN" sz="1800" b="1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049135" y="646430"/>
            <a:ext cx="4308164" cy="604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/>
          <a:srcRect t="3024" r="6745" b="6720"/>
          <a:stretch>
            <a:fillRect/>
          </a:stretch>
        </p:blipFill>
        <p:spPr>
          <a:xfrm>
            <a:off x="485775" y="933450"/>
            <a:ext cx="5376545" cy="3397250"/>
          </a:xfrm>
          <a:prstGeom prst="rect">
            <a:avLst/>
          </a:prstGeom>
        </p:spPr>
      </p:pic>
      <p:grpSp>
        <p:nvGrpSpPr>
          <p:cNvPr id="8" name="组合 7"/>
          <p:cNvGrpSpPr/>
          <p:nvPr>
            <p:custDataLst>
              <p:tags r:id="rId2"/>
            </p:custDataLst>
          </p:nvPr>
        </p:nvGrpSpPr>
        <p:grpSpPr>
          <a:xfrm>
            <a:off x="251255" y="98952"/>
            <a:ext cx="5893435" cy="6632736"/>
            <a:chOff x="3085071" y="150556"/>
            <a:chExt cx="5390894" cy="5771753"/>
          </a:xfrm>
        </p:grpSpPr>
        <p:sp>
          <p:nvSpPr>
            <p:cNvPr id="4" name="矩形 3"/>
            <p:cNvSpPr/>
            <p:nvPr>
              <p:custDataLst>
                <p:tags r:id="rId8"/>
              </p:custDataLst>
            </p:nvPr>
          </p:nvSpPr>
          <p:spPr>
            <a:xfrm>
              <a:off x="3085071" y="601360"/>
              <a:ext cx="5346356" cy="532094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文本框 5"/>
            <p:cNvSpPr txBox="1"/>
            <p:nvPr>
              <p:custDataLst>
                <p:tags r:id="rId9"/>
              </p:custDataLst>
            </p:nvPr>
          </p:nvSpPr>
          <p:spPr>
            <a:xfrm>
              <a:off x="3129216" y="150556"/>
              <a:ext cx="5346749" cy="3204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b="1" kern="100" dirty="0"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  <a:sym typeface="+mn-ea"/>
                </a:rPr>
                <a:t>4</a:t>
              </a:r>
              <a:r>
                <a:rPr lang="en-US" altLang="zh-CN" b="1" kern="100" dirty="0">
                  <a:effectLst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  <a:sym typeface="+mn-ea"/>
                </a:rPr>
                <a:t>. </a:t>
              </a:r>
              <a:r>
                <a:rPr lang="en-US" altLang="zh-CN" b="1" kern="100" dirty="0"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  <a:sym typeface="+mn-ea"/>
                </a:rPr>
                <a:t>A</a:t>
              </a:r>
              <a:r>
                <a:rPr lang="en-US" altLang="zh-CN" b="1" kern="100" dirty="0">
                  <a:effectLst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  <a:sym typeface="+mn-ea"/>
                </a:rPr>
                <a:t>rterial blood gas analysis</a:t>
              </a:r>
            </a:p>
          </p:txBody>
        </p:sp>
      </p:grpSp>
      <p:grpSp>
        <p:nvGrpSpPr>
          <p:cNvPr id="11" name="组合 10"/>
          <p:cNvGrpSpPr/>
          <p:nvPr>
            <p:custDataLst>
              <p:tags r:id="rId3"/>
            </p:custDataLst>
          </p:nvPr>
        </p:nvGrpSpPr>
        <p:grpSpPr>
          <a:xfrm>
            <a:off x="6266758" y="99248"/>
            <a:ext cx="5844540" cy="6586258"/>
            <a:chOff x="3085071" y="191203"/>
            <a:chExt cx="5346356" cy="5731106"/>
          </a:xfrm>
        </p:grpSpPr>
        <p:sp>
          <p:nvSpPr>
            <p:cNvPr id="13" name="矩形 12"/>
            <p:cNvSpPr/>
            <p:nvPr>
              <p:custDataLst>
                <p:tags r:id="rId6"/>
              </p:custDataLst>
            </p:nvPr>
          </p:nvSpPr>
          <p:spPr>
            <a:xfrm>
              <a:off x="3085071" y="601360"/>
              <a:ext cx="5346356" cy="532094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文本框 13"/>
            <p:cNvSpPr txBox="1"/>
            <p:nvPr>
              <p:custDataLst>
                <p:tags r:id="rId7"/>
              </p:custDataLst>
            </p:nvPr>
          </p:nvSpPr>
          <p:spPr>
            <a:xfrm>
              <a:off x="3085071" y="191203"/>
              <a:ext cx="5233667" cy="3204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b="1" kern="100" dirty="0"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  <a:sym typeface="+mn-ea"/>
                </a:rPr>
                <a:t>5</a:t>
              </a:r>
              <a:r>
                <a:rPr lang="en-US" altLang="zh-CN" b="1" kern="100" dirty="0">
                  <a:effectLst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  <a:sym typeface="+mn-ea"/>
                </a:rPr>
                <a:t>. </a:t>
              </a:r>
              <a:r>
                <a:rPr lang="en-US" altLang="zh-CN" b="1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Blood coagulation function test</a:t>
              </a:r>
              <a:endParaRPr lang="en-US" altLang="zh-CN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pic>
        <p:nvPicPr>
          <p:cNvPr id="5" name="图片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l="12968" t="24262" r="14104" b="21965"/>
          <a:stretch>
            <a:fillRect/>
          </a:stretch>
        </p:blipFill>
        <p:spPr>
          <a:xfrm>
            <a:off x="6511290" y="617220"/>
            <a:ext cx="5534609" cy="1404000"/>
          </a:xfrm>
          <a:prstGeom prst="rect">
            <a:avLst/>
          </a:prstGeom>
        </p:spPr>
      </p:pic>
      <p:cxnSp>
        <p:nvCxnSpPr>
          <p:cNvPr id="7" name="直接连接符 6"/>
          <p:cNvCxnSpPr/>
          <p:nvPr>
            <p:custDataLst>
              <p:tags r:id="rId5"/>
            </p:custDataLst>
          </p:nvPr>
        </p:nvCxnSpPr>
        <p:spPr>
          <a:xfrm>
            <a:off x="6658610" y="1915795"/>
            <a:ext cx="5328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>
            <p:custDataLst>
              <p:tags r:id="rId1"/>
            </p:custDataLst>
          </p:nvPr>
        </p:nvGrpSpPr>
        <p:grpSpPr>
          <a:xfrm>
            <a:off x="116840" y="0"/>
            <a:ext cx="5768340" cy="6723380"/>
            <a:chOff x="3084482" y="79358"/>
            <a:chExt cx="5346945" cy="5842951"/>
          </a:xfrm>
        </p:grpSpPr>
        <p:sp>
          <p:nvSpPr>
            <p:cNvPr id="16" name="文本框 15"/>
            <p:cNvSpPr txBox="1"/>
            <p:nvPr>
              <p:custDataLst>
                <p:tags r:id="rId8"/>
              </p:custDataLst>
            </p:nvPr>
          </p:nvSpPr>
          <p:spPr>
            <a:xfrm>
              <a:off x="3084482" y="79358"/>
              <a:ext cx="5346945" cy="3200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b="1" kern="100" dirty="0"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  <a:sym typeface="+mn-ea"/>
                </a:rPr>
                <a:t>6</a:t>
              </a:r>
              <a:r>
                <a:rPr lang="en-US" altLang="zh-CN" b="1" kern="100" dirty="0">
                  <a:effectLst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  <a:sym typeface="+mn-ea"/>
                </a:rPr>
                <a:t>. </a:t>
              </a:r>
              <a:r>
                <a:rPr lang="en-US" altLang="zh-CN" b="1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Liver and Kidney function test</a:t>
              </a:r>
              <a:endParaRPr lang="en-US" altLang="zh-CN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9"/>
              </p:custDataLst>
            </p:nvPr>
          </p:nvSpPr>
          <p:spPr>
            <a:xfrm>
              <a:off x="3085071" y="601360"/>
              <a:ext cx="5346356" cy="532094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3" name="组合 22"/>
          <p:cNvGrpSpPr/>
          <p:nvPr>
            <p:custDataLst>
              <p:tags r:id="rId2"/>
            </p:custDataLst>
          </p:nvPr>
        </p:nvGrpSpPr>
        <p:grpSpPr>
          <a:xfrm>
            <a:off x="6072505" y="1443"/>
            <a:ext cx="5817235" cy="6721937"/>
            <a:chOff x="3085071" y="57616"/>
            <a:chExt cx="5392268" cy="5864693"/>
          </a:xfrm>
        </p:grpSpPr>
        <p:sp>
          <p:nvSpPr>
            <p:cNvPr id="25" name="矩形 24"/>
            <p:cNvSpPr/>
            <p:nvPr>
              <p:custDataLst>
                <p:tags r:id="rId6"/>
              </p:custDataLst>
            </p:nvPr>
          </p:nvSpPr>
          <p:spPr>
            <a:xfrm>
              <a:off x="3085071" y="601360"/>
              <a:ext cx="5346356" cy="532094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文本框 25"/>
            <p:cNvSpPr txBox="1"/>
            <p:nvPr>
              <p:custDataLst>
                <p:tags r:id="rId7"/>
              </p:custDataLst>
            </p:nvPr>
          </p:nvSpPr>
          <p:spPr>
            <a:xfrm>
              <a:off x="3085071" y="57616"/>
              <a:ext cx="5392268" cy="321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b="1" kern="100" dirty="0">
                  <a:effectLst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  <a:sym typeface="+mn-ea"/>
                </a:rPr>
                <a:t>7. </a:t>
              </a:r>
              <a:r>
                <a:rPr lang="en-US" altLang="zh-CN" b="1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Detection of tumor biomarkers</a:t>
              </a:r>
              <a:endParaRPr lang="en-US" altLang="zh-CN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 flipV="1">
            <a:off x="577850" y="5976620"/>
            <a:ext cx="471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1" name="图片 100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136005" y="650557"/>
            <a:ext cx="5704119" cy="468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/>
          <a:srcRect l="4671" t="3517" r="5044" b="4046"/>
          <a:stretch>
            <a:fillRect/>
          </a:stretch>
        </p:blipFill>
        <p:spPr>
          <a:xfrm>
            <a:off x="455930" y="650240"/>
            <a:ext cx="4909820" cy="53244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66370" y="306309"/>
            <a:ext cx="5767705" cy="6417071"/>
            <a:chOff x="3085071" y="323602"/>
            <a:chExt cx="5346356" cy="5598707"/>
          </a:xfrm>
        </p:grpSpPr>
        <p:sp>
          <p:nvSpPr>
            <p:cNvPr id="5" name="矩形 4"/>
            <p:cNvSpPr/>
            <p:nvPr/>
          </p:nvSpPr>
          <p:spPr>
            <a:xfrm>
              <a:off x="3085071" y="601360"/>
              <a:ext cx="5346356" cy="532094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3162019" y="323602"/>
              <a:ext cx="5115192" cy="29418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600" b="1" kern="100" dirty="0"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  <a:sym typeface="+mn-ea"/>
                </a:rPr>
                <a:t>8</a:t>
              </a:r>
              <a:r>
                <a:rPr lang="en-US" altLang="zh-CN" sz="1600" b="1" kern="100" dirty="0">
                  <a:effectLst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  <a:sym typeface="+mn-ea"/>
                </a:rPr>
                <a:t>. </a:t>
              </a:r>
              <a:r>
                <a:rPr lang="en-US" altLang="zh-CN" sz="1600" b="1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CT detection of tumor after interventional therapy</a:t>
              </a:r>
              <a:endParaRPr lang="en-US" altLang="zh-CN" sz="1600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6096000" y="256883"/>
            <a:ext cx="5767705" cy="6454432"/>
            <a:chOff x="3085071" y="290878"/>
            <a:chExt cx="5346356" cy="5631431"/>
          </a:xfrm>
        </p:grpSpPr>
        <p:sp>
          <p:nvSpPr>
            <p:cNvPr id="16" name="矩形 15"/>
            <p:cNvSpPr/>
            <p:nvPr/>
          </p:nvSpPr>
          <p:spPr>
            <a:xfrm>
              <a:off x="3085071" y="601360"/>
              <a:ext cx="5346356" cy="532094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3085071" y="290878"/>
              <a:ext cx="5289261" cy="29419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600" b="1" kern="100" dirty="0"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  <a:sym typeface="+mn-ea"/>
                </a:rPr>
                <a:t>9</a:t>
              </a:r>
              <a:r>
                <a:rPr lang="en-US" altLang="zh-CN" sz="1600" b="1" kern="100" dirty="0">
                  <a:effectLst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  <a:sym typeface="+mn-ea"/>
                </a:rPr>
                <a:t>. </a:t>
              </a:r>
              <a:r>
                <a:rPr lang="en-US" altLang="zh-CN" sz="1600" b="1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Diagnosis and treatment summary</a:t>
              </a:r>
              <a:endParaRPr lang="en-US" altLang="zh-CN" sz="1600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pic>
        <p:nvPicPr>
          <p:cNvPr id="102" name="图片 10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660" y="675640"/>
            <a:ext cx="5412922" cy="6012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158230" y="624840"/>
            <a:ext cx="5643028" cy="3492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318885" y="4126865"/>
            <a:ext cx="5406155" cy="2304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-17162"/>
            <a:ext cx="121920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40043" y="102972"/>
            <a:ext cx="50046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1">
              <a:buFont typeface="Arial" panose="020B0604020202020204" pitchFamily="34" charset="0"/>
              <a:buChar char="•"/>
            </a:pPr>
            <a:r>
              <a:rPr lang="en-US" altLang="zh-CN" sz="28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Discussion section 1 (lesson </a:t>
            </a:r>
            <a:r>
              <a:rPr lang="en-US" altLang="zh-CN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1-3</a:t>
            </a:r>
            <a:r>
              <a:rPr lang="en-US" altLang="zh-CN" sz="28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69352" y="593657"/>
            <a:ext cx="11508260" cy="6136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1"/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[Distribution of patient's medical records] omitted  </a:t>
            </a:r>
          </a:p>
          <a:p>
            <a:pPr algn="l" latinLnBrk="1"/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l" latinLnBrk="1"/>
            <a:r>
              <a:rPr lang="en-US" altLang="zh-CN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【 Main Discussion Direction 】  </a:t>
            </a:r>
          </a:p>
          <a:p>
            <a:pPr algn="l" latinLnBrk="1"/>
            <a:endParaRPr lang="en-US" altLang="zh-CN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latinLnBrk="1"/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Abnormal lipid metabolism and clinical manifestations during hepatocellular carcinoma.  </a:t>
            </a:r>
          </a:p>
          <a:p>
            <a:pPr algn="l" latinLnBrk="1"/>
            <a:endParaRPr lang="en-US" altLang="zh-CN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latinLnBrk="1"/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Abnormal glucose metabolism and clinical manifestations during the occurrence of liver cancer.  </a:t>
            </a:r>
          </a:p>
          <a:p>
            <a:pPr algn="l" latinLnBrk="1"/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l" latinLnBrk="1"/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【Hint</a:t>
            </a:r>
            <a:r>
              <a:rPr lang="en-US" altLang="zh-CN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questions]】</a:t>
            </a:r>
          </a:p>
          <a:p>
            <a:pPr algn="l" latinLnBrk="1"/>
            <a:endParaRPr lang="en-US" altLang="zh-CN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buFont typeface="+mj-lt"/>
              <a:buAutoNum type="arabicPeriod"/>
            </a:pPr>
            <a:r>
              <a:rPr lang="en-US" altLang="zh-CN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Oil Aversion in Chief Complaint</a:t>
            </a:r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Why do patients present with symptoms like oil aversion? Briefly explain the process of lipid digestion and absorption, and its related characteristics.</a:t>
            </a:r>
          </a:p>
          <a:p>
            <a:pPr algn="l">
              <a:lnSpc>
                <a:spcPct val="150000"/>
              </a:lnSpc>
              <a:buFont typeface="+mj-lt"/>
              <a:buAutoNum type="arabicPeriod"/>
            </a:pPr>
            <a:r>
              <a:rPr lang="en-US" altLang="zh-CN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Jaundice Mechanism &amp; Clinical Relevance</a:t>
            </a:r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The patient has a history of jaundice. Describe the underlying mechanism of jaundice, its diagnostic methods, and its significance in liver cancer.</a:t>
            </a:r>
          </a:p>
          <a:p>
            <a:pPr algn="l">
              <a:lnSpc>
                <a:spcPct val="150000"/>
              </a:lnSpc>
              <a:buFont typeface="+mj-lt"/>
              <a:buAutoNum type="arabicPeriod"/>
            </a:pPr>
            <a:r>
              <a:rPr lang="en-US" altLang="zh-CN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Blood Lipid Indicators &amp; Clinical Interpretation</a:t>
            </a:r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What are the key parameters in blood lipid testing? Explain the physiological role of each and their diagnostic relevance in this patient’s case.</a:t>
            </a:r>
          </a:p>
          <a:p>
            <a:pPr algn="l">
              <a:lnSpc>
                <a:spcPct val="150000"/>
              </a:lnSpc>
              <a:buFont typeface="+mj-lt"/>
              <a:buAutoNum type="arabicPeriod"/>
            </a:pPr>
            <a:r>
              <a:rPr lang="en-US" altLang="zh-CN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Glucose Metabolism Abnormalities in Liver Cancer</a:t>
            </a:r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Besides jaundice, what other glucose metabolism disorders may occur in liver cancer patients, and what are their mechanisms? Why was this patient’s blood glucose level elevated?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-17162"/>
            <a:ext cx="121920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40042" y="102972"/>
            <a:ext cx="52539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1">
              <a:buFont typeface="Arial" panose="020B0604020202020204" pitchFamily="34" charset="0"/>
              <a:buChar char="•"/>
            </a:pPr>
            <a:r>
              <a:rPr lang="en-US" altLang="zh-CN" sz="28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Discussion section 2 (lesson 4-6)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41870" y="712572"/>
            <a:ext cx="11563803" cy="53055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1"/>
            <a:r>
              <a:rPr lang="en-US" altLang="zh-CN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[Distribution of patient's medical records] omitted  </a:t>
            </a:r>
          </a:p>
          <a:p>
            <a:pPr algn="l" latinLnBrk="1"/>
            <a:r>
              <a:rPr lang="en-US" altLang="zh-CN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l" latinLnBrk="1"/>
            <a:r>
              <a:rPr lang="en-US" altLang="zh-CN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【 Main Discussion Direction 】  </a:t>
            </a:r>
          </a:p>
          <a:p>
            <a:pPr algn="l" latinLnBrk="1"/>
            <a:endParaRPr lang="en-US" altLang="zh-CN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latinLnBrk="1"/>
            <a:r>
              <a:rPr lang="en-US" altLang="zh-CN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Exchange and learn the key self-study problems arranged in the last discussion class.  </a:t>
            </a:r>
          </a:p>
          <a:p>
            <a:pPr marL="342900" indent="-342900" algn="l" latinLnBrk="1">
              <a:buAutoNum type="arabicPeriod"/>
            </a:pPr>
            <a:endParaRPr lang="en-US" altLang="zh-CN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latinLnBrk="1"/>
            <a:r>
              <a:rPr lang="en-US" altLang="zh-CN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Abnormal protein metabolism and clinical manifestations during hepatocellular carcinoma.  </a:t>
            </a:r>
          </a:p>
          <a:p>
            <a:pPr algn="l" latinLnBrk="1"/>
            <a:r>
              <a:rPr lang="en-US" altLang="zh-CN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atinLnBrk="1"/>
            <a:r>
              <a:rPr lang="en-US" altLang="zh-CN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【Hint questions】</a:t>
            </a:r>
            <a:r>
              <a:rPr lang="en-US" altLang="zh-CN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l"/>
            <a:endParaRPr lang="en-US" altLang="zh-CN" b="1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</a:pPr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zh-CN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Hemoglobin Detection</a:t>
            </a:r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What is the clinical significance of measuring hemoglobin levels?</a:t>
            </a:r>
          </a:p>
          <a:p>
            <a:pPr algn="l"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zh-CN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Liver Function Tests</a:t>
            </a:r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What are the key indicators in liver function testing, and what is their physiological importance?</a:t>
            </a:r>
          </a:p>
          <a:p>
            <a:pPr algn="l">
              <a:lnSpc>
                <a:spcPct val="150000"/>
              </a:lnSpc>
            </a:pPr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altLang="zh-CN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Renal and Metabolic Markers</a:t>
            </a:r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What is the clinical relevance of testing urea, creatinine, uric acid, and cystatin C? How do these markers relate to patients with liver cancer?</a:t>
            </a:r>
          </a:p>
          <a:p>
            <a:pPr algn="l">
              <a:lnSpc>
                <a:spcPct val="150000"/>
              </a:lnSpc>
            </a:pPr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altLang="zh-CN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Liver Tumor Biomarkers</a:t>
            </a:r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Beyond the current lab results, what other serum markers and diagnostic tests can indicate liver tumors? What is the clinical significance of each?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121920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195460" y="73967"/>
            <a:ext cx="57527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1">
              <a:buFont typeface="Arial" panose="020B0604020202020204" pitchFamily="34" charset="0"/>
              <a:buChar char="•"/>
            </a:pPr>
            <a:r>
              <a:rPr lang="en-US" altLang="zh-CN" sz="28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Discussion section 3 (lesson 7-9)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62508" y="929057"/>
            <a:ext cx="11846011" cy="5859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1"/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[Distribution of patient's medical records] omitted  </a:t>
            </a:r>
          </a:p>
          <a:p>
            <a:pPr algn="l" latinLnBrk="1"/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l" latinLnBrk="1"/>
            <a:r>
              <a:rPr lang="en-US" altLang="zh-CN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【 Main Discussion Direction 】</a:t>
            </a:r>
          </a:p>
          <a:p>
            <a:pPr algn="l" latinLnBrk="1"/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</a:p>
          <a:p>
            <a:pPr algn="l" latinLnBrk="1"/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Exchange and learn the key self-study problems arranged in the last discussion class.  </a:t>
            </a:r>
          </a:p>
          <a:p>
            <a:pPr algn="l" latinLnBrk="1"/>
            <a:endParaRPr lang="en-US" altLang="zh-CN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latinLnBrk="1"/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Liver puncture and cytological examination of liver cancer.  </a:t>
            </a:r>
          </a:p>
          <a:p>
            <a:pPr algn="l" latinLnBrk="1"/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l" latinLnBrk="1"/>
            <a:r>
              <a:rPr lang="en-US" altLang="zh-CN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【Hint questions】 </a:t>
            </a:r>
            <a:endParaRPr lang="en-US" altLang="zh-CN" b="0" i="0" dirty="0">
              <a:effectLst/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buFont typeface="+mj-lt"/>
              <a:buAutoNum type="arabicPeriod"/>
            </a:pPr>
            <a:r>
              <a:rPr lang="en-US" altLang="zh-CN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Identification of Liver Cells in Histology</a:t>
            </a:r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Based on the figure above, which cells represent normal hepatocytes and which are hepatocellular carcinoma cells? What morphological or structural features support this distinction?</a:t>
            </a:r>
          </a:p>
          <a:p>
            <a:pPr algn="l">
              <a:lnSpc>
                <a:spcPct val="150000"/>
              </a:lnSpc>
              <a:buFont typeface="+mj-lt"/>
              <a:buAutoNum type="arabicPeriod"/>
            </a:pPr>
            <a:r>
              <a:rPr lang="en-US" altLang="zh-CN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Histological Subtypes of Liver Cancer</a:t>
            </a:r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What are the major pathological subtypes of liver cancer, and how do their cellular morphologies differ?</a:t>
            </a:r>
          </a:p>
          <a:p>
            <a:pPr algn="l">
              <a:lnSpc>
                <a:spcPct val="150000"/>
              </a:lnSpc>
              <a:buFont typeface="+mj-lt"/>
              <a:buAutoNum type="arabicPeriod"/>
            </a:pPr>
            <a:r>
              <a:rPr lang="en-US" altLang="zh-CN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Molecular Pathogenesis of Liver Cancer</a:t>
            </a:r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What are the key molecular and cellular mechanisms involved in hepatocellular carcinogenesis?</a:t>
            </a:r>
          </a:p>
          <a:p>
            <a:pPr algn="l">
              <a:lnSpc>
                <a:spcPct val="150000"/>
              </a:lnSpc>
              <a:buFont typeface="+mj-lt"/>
              <a:buAutoNum type="arabicPeriod"/>
            </a:pPr>
            <a:r>
              <a:rPr lang="en-US" altLang="zh-CN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HBV and Hepatocarcinogenesis</a:t>
            </a:r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What is the oncogenic role of HBV in liver cancer development? How does HBV interact with tumor suppressor pathways, such as p53-mediated regulation?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597" y="1547116"/>
            <a:ext cx="2709995" cy="1779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b25ca200-b626-4a88-ba18-ff14949adec7"/>
  <p:tag name="COMMONDATA" val="eyJoZGlkIjoiY2Y1MzdiYjEyNWVkOTBiYTI0MDIxOGY4YmQ1MGYxMmM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30.0626774198299,&quot;left&quot;:19.73384559023184,&quot;top&quot;:-0.008504191483461909,&quot;width&quot;:933.9116662207919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30.0626774198299,&quot;left&quot;:19.73384559023184,&quot;top&quot;:-0.008504191483461909,&quot;width&quot;:933.9116662207919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30.0626774198299,&quot;left&quot;:19.73384559023184,&quot;top&quot;:-0.008504191483461909,&quot;width&quot;:933.9116662207919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29.4,&quot;left&quot;:9.199966977507666,&quot;top&quot;:0,&quot;width&quot;:927.0000604056295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29.4,&quot;left&quot;:9.199966977507666,&quot;top&quot;:0,&quot;width&quot;:927.0000604056295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29.4,&quot;left&quot;:9.199966977507666,&quot;top&quot;:0,&quot;width&quot;:927.0000604056295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529.4,&quot;left&quot;:9.199966977507666,&quot;top&quot;:0,&quot;width&quot;:927.0000604056295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529.4,&quot;left&quot;:9.199966977507666,&quot;top&quot;:0,&quot;width&quot;:927.0000604056295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29.4,&quot;left&quot;:9.199966977507666,&quot;top&quot;:0,&quot;width&quot;:927.0000604056295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29.4,&quot;left&quot;:9.199966977507666,&quot;top&quot;:0,&quot;width&quot;:927.0000604056295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29.4,&quot;left&quot;:9.199966977507666,&quot;top&quot;:0,&quot;width&quot;:927.0000604056295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29.4,&quot;left&quot;:9.199966977507666,&quot;top&quot;:0,&quot;width&quot;:927.0000604056295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72,&quot;width&quot;:6084}"/>
  <p:tag name="KSO_WM_DIAGRAM_VIRTUALLY_FRAME" val="{&quot;height&quot;:530.0626774198299,&quot;left&quot;:19.73384559023184,&quot;top&quot;:-0.008504191483461909,&quot;width&quot;:933.9116662207919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30.0626774198299,&quot;left&quot;:19.73384559023184,&quot;top&quot;:-0.008504191483461909,&quot;width&quot;:933.9116662207919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30.0626774198299,&quot;left&quot;:19.73384559023184,&quot;top&quot;:-0.008504191483461909,&quot;width&quot;:933.9116662207919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211.023622047244,&quot;width&quot;:8715.91968503937}"/>
  <p:tag name="KSO_WM_DIAGRAM_VIRTUALLY_FRAME" val="{&quot;height&quot;:530.0626774198299,&quot;left&quot;:19.73384559023184,&quot;top&quot;:-0.008504191483461909,&quot;width&quot;:933.9116662207919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30.0626774198299,&quot;left&quot;:19.73384559023184,&quot;top&quot;:-0.008504191483461909,&quot;width&quot;:933.9116662207919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30.0626774198299,&quot;left&quot;:19.73384559023184,&quot;top&quot;:-0.008504191483461909,&quot;width&quot;:933.9116662207919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602</Words>
  <Application>Microsoft Office PowerPoint</Application>
  <PresentationFormat>宽屏</PresentationFormat>
  <Paragraphs>56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4" baseType="lpstr">
      <vt:lpstr>等线</vt:lpstr>
      <vt:lpstr>等线 Light</vt:lpstr>
      <vt:lpstr>Arial</vt:lpstr>
      <vt:lpstr>Times New Roman</vt:lpstr>
      <vt:lpstr>Office 主题​​</vt:lpstr>
      <vt:lpstr>Mr. Huang's liver cancer  Clinical Case from the First Affiliated Hospital of Chengdu Medical College   (Patient's personal information is hidden to protect patient's privacy)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彭确昆</dc:creator>
  <cp:lastModifiedBy>确昆 彭</cp:lastModifiedBy>
  <cp:revision>47</cp:revision>
  <dcterms:created xsi:type="dcterms:W3CDTF">2022-08-25T09:11:00Z</dcterms:created>
  <dcterms:modified xsi:type="dcterms:W3CDTF">2025-05-16T01:54:49Z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1E0534E0FD084D7B93E0484F5079F37D</vt:lpwstr>
  </property>
  <property fmtid="{D5CDD505-2E9C-101B-9397-08002B2CF9AE}" pid="3" name="KSOProductBuildVer">
    <vt:lpwstr>2052-12.1.0.16250</vt:lpwstr>
  </property>
</Properties>
</file>