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452" r:id="rId2"/>
    <p:sldId id="458" r:id="rId3"/>
    <p:sldId id="459" r:id="rId4"/>
    <p:sldId id="460" r:id="rId5"/>
    <p:sldId id="450" r:id="rId6"/>
    <p:sldId id="416" r:id="rId7"/>
    <p:sldId id="447" r:id="rId8"/>
    <p:sldId id="461" r:id="rId9"/>
    <p:sldId id="448" r:id="rId10"/>
    <p:sldId id="424" r:id="rId11"/>
    <p:sldId id="455" r:id="rId12"/>
    <p:sldId id="394" r:id="rId13"/>
    <p:sldId id="292" r:id="rId14"/>
    <p:sldId id="294" r:id="rId15"/>
    <p:sldId id="418" r:id="rId16"/>
    <p:sldId id="425" r:id="rId17"/>
    <p:sldId id="411" r:id="rId18"/>
    <p:sldId id="456" r:id="rId19"/>
    <p:sldId id="364" r:id="rId20"/>
    <p:sldId id="428" r:id="rId21"/>
    <p:sldId id="430" r:id="rId22"/>
    <p:sldId id="457" r:id="rId23"/>
    <p:sldId id="372" r:id="rId24"/>
    <p:sldId id="314" r:id="rId25"/>
    <p:sldId id="315" r:id="rId26"/>
  </p:sldIdLst>
  <p:sldSz cx="12192000" cy="6858000"/>
  <p:notesSz cx="6797675" cy="9926638"/>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38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無樣式、無格線">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佈景主題樣式 1 - 輔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083E6E3-FA7D-4D7B-A595-EF9225AFEA82}" styleName="淺色樣式 1 - 輔色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69CF1AB2-1976-4502-BF36-3FF5EA218861}" styleName="中等深淺樣式 4 - 輔色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F5AB1C69-6EDB-4FF4-983F-18BD219EF322}" styleName="中等深淺樣式 2 - 輔色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淺色樣式 3 - 輔色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0A1B5D5-9B99-4C35-A422-299274C87663}" styleName="中等深淺樣式 1 - 輔色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85405" autoAdjust="0"/>
  </p:normalViewPr>
  <p:slideViewPr>
    <p:cSldViewPr>
      <p:cViewPr varScale="1">
        <p:scale>
          <a:sx n="69" d="100"/>
          <a:sy n="69" d="100"/>
        </p:scale>
        <p:origin x="1128" y="7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83" d="100"/>
          <a:sy n="83" d="100"/>
        </p:scale>
        <p:origin x="1824" y="6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0FF27F2-AC28-42ED-BE16-9D15CBAE3696}" type="doc">
      <dgm:prSet loTypeId="urn:microsoft.com/office/officeart/2005/8/layout/chevron1" loCatId="process" qsTypeId="urn:microsoft.com/office/officeart/2005/8/quickstyle/3d1" qsCatId="3D" csTypeId="urn:microsoft.com/office/officeart/2005/8/colors/colorful4" csCatId="colorful" phldr="1"/>
      <dgm:spPr/>
      <dgm:t>
        <a:bodyPr/>
        <a:lstStyle/>
        <a:p>
          <a:endParaRPr lang="zh-TW" altLang="en-US"/>
        </a:p>
      </dgm:t>
    </dgm:pt>
    <dgm:pt modelId="{4803DBA2-B9B5-43E8-AF6C-ECE7FD6C3FD1}">
      <dgm:prSet custT="1"/>
      <dgm:spPr/>
      <dgm:t>
        <a:bodyPr/>
        <a:lstStyle/>
        <a:p>
          <a:pPr rtl="0">
            <a:spcAft>
              <a:spcPts val="0"/>
            </a:spcAft>
          </a:pPr>
          <a:r>
            <a:rPr lang="en-US" altLang="en-US" sz="2400" dirty="0"/>
            <a:t> Listen to Both Parties' Statements</a:t>
          </a:r>
          <a:endParaRPr lang="zh-TW" altLang="en-US" sz="2400" dirty="0"/>
        </a:p>
      </dgm:t>
    </dgm:pt>
    <dgm:pt modelId="{05A0EF3E-27B7-4991-B7E8-3C7628E29BBE}" type="parTrans" cxnId="{8757B934-B56B-48BD-9DFB-380C3E026546}">
      <dgm:prSet/>
      <dgm:spPr/>
      <dgm:t>
        <a:bodyPr/>
        <a:lstStyle/>
        <a:p>
          <a:endParaRPr lang="zh-TW" altLang="en-US"/>
        </a:p>
      </dgm:t>
    </dgm:pt>
    <dgm:pt modelId="{EFFC0641-83D8-4ADA-830D-8DDB1FC53581}" type="sibTrans" cxnId="{8757B934-B56B-48BD-9DFB-380C3E026546}">
      <dgm:prSet/>
      <dgm:spPr/>
      <dgm:t>
        <a:bodyPr/>
        <a:lstStyle/>
        <a:p>
          <a:endParaRPr lang="zh-TW" altLang="en-US"/>
        </a:p>
      </dgm:t>
    </dgm:pt>
    <dgm:pt modelId="{DC256A4B-8AED-4977-A77B-9DA0795C3C61}">
      <dgm:prSet custT="1"/>
      <dgm:spPr/>
      <dgm:t>
        <a:bodyPr/>
        <a:lstStyle/>
        <a:p>
          <a:pPr rtl="0"/>
          <a:r>
            <a:rPr lang="en-US" altLang="en-US" sz="1800"/>
            <a:t>Empathy, active listening, reframing, summarizing</a:t>
          </a:r>
          <a:endParaRPr lang="zh-TW" altLang="en-US" sz="1800" dirty="0"/>
        </a:p>
      </dgm:t>
    </dgm:pt>
    <dgm:pt modelId="{CFA39FF7-8EC6-41C9-9EBF-B64F507AB07D}" type="parTrans" cxnId="{59D57A73-BD60-4509-9DBB-80428935DE7D}">
      <dgm:prSet/>
      <dgm:spPr/>
      <dgm:t>
        <a:bodyPr/>
        <a:lstStyle/>
        <a:p>
          <a:endParaRPr lang="zh-TW" altLang="en-US"/>
        </a:p>
      </dgm:t>
    </dgm:pt>
    <dgm:pt modelId="{FC3BA8A2-A6AE-4B15-AC3C-4542D8AC5E83}" type="sibTrans" cxnId="{59D57A73-BD60-4509-9DBB-80428935DE7D}">
      <dgm:prSet/>
      <dgm:spPr/>
      <dgm:t>
        <a:bodyPr/>
        <a:lstStyle/>
        <a:p>
          <a:endParaRPr lang="zh-TW" altLang="en-US"/>
        </a:p>
      </dgm:t>
    </dgm:pt>
    <dgm:pt modelId="{3643FB64-9D4F-4053-BF78-A91A4E803FF0}">
      <dgm:prSet/>
      <dgm:spPr/>
      <dgm:t>
        <a:bodyPr/>
        <a:lstStyle/>
        <a:p>
          <a:pPr rtl="0">
            <a:spcAft>
              <a:spcPts val="0"/>
            </a:spcAft>
          </a:pPr>
          <a:r>
            <a:rPr lang="en-US" altLang="zh-TW" dirty="0"/>
            <a:t>List Negotiation Items</a:t>
          </a:r>
          <a:endParaRPr lang="zh-TW" dirty="0"/>
        </a:p>
      </dgm:t>
    </dgm:pt>
    <dgm:pt modelId="{65E1A9EB-2A8F-47BB-A07A-4BA1A9D4894A}" type="parTrans" cxnId="{AEC04980-248D-44EB-9D61-8D5C352042B2}">
      <dgm:prSet/>
      <dgm:spPr/>
      <dgm:t>
        <a:bodyPr/>
        <a:lstStyle/>
        <a:p>
          <a:endParaRPr lang="zh-TW" altLang="en-US"/>
        </a:p>
      </dgm:t>
    </dgm:pt>
    <dgm:pt modelId="{A51DEBE0-D47F-43AA-B3C8-88C9DDBE6F14}" type="sibTrans" cxnId="{AEC04980-248D-44EB-9D61-8D5C352042B2}">
      <dgm:prSet/>
      <dgm:spPr/>
      <dgm:t>
        <a:bodyPr/>
        <a:lstStyle/>
        <a:p>
          <a:endParaRPr lang="zh-TW" altLang="en-US"/>
        </a:p>
      </dgm:t>
    </dgm:pt>
    <dgm:pt modelId="{FF9E92CE-1221-47CD-8FFC-0514C9B603DA}">
      <dgm:prSet custT="1"/>
      <dgm:spPr/>
      <dgm:t>
        <a:bodyPr/>
        <a:lstStyle/>
        <a:p>
          <a:pPr rtl="0"/>
          <a:r>
            <a:rPr lang="en-US" altLang="en-US" sz="1800"/>
            <a:t>Distinguish between disputed and undisputed points</a:t>
          </a:r>
          <a:endParaRPr lang="zh-TW" altLang="en-US" sz="1800" dirty="0"/>
        </a:p>
      </dgm:t>
    </dgm:pt>
    <dgm:pt modelId="{28A24AB8-8E00-4D78-AA7A-72C325406ADD}" type="parTrans" cxnId="{F9864297-30F7-4C2C-B41E-B319926A849A}">
      <dgm:prSet/>
      <dgm:spPr/>
      <dgm:t>
        <a:bodyPr/>
        <a:lstStyle/>
        <a:p>
          <a:endParaRPr lang="zh-TW" altLang="en-US"/>
        </a:p>
      </dgm:t>
    </dgm:pt>
    <dgm:pt modelId="{54DCF0A6-1F78-4945-81B4-0081A9C79DFD}" type="sibTrans" cxnId="{F9864297-30F7-4C2C-B41E-B319926A849A}">
      <dgm:prSet/>
      <dgm:spPr/>
      <dgm:t>
        <a:bodyPr/>
        <a:lstStyle/>
        <a:p>
          <a:endParaRPr lang="zh-TW" altLang="en-US"/>
        </a:p>
      </dgm:t>
    </dgm:pt>
    <dgm:pt modelId="{CBB09DA2-B738-492D-B9C0-590C316C7204}">
      <dgm:prSet/>
      <dgm:spPr/>
      <dgm:t>
        <a:bodyPr/>
        <a:lstStyle/>
        <a:p>
          <a:pPr rtl="0">
            <a:spcAft>
              <a:spcPts val="0"/>
            </a:spcAft>
          </a:pPr>
          <a:r>
            <a:rPr lang="en-US" altLang="zh-TW" dirty="0"/>
            <a:t>Seek Both Parties' Confirmation</a:t>
          </a:r>
          <a:endParaRPr lang="zh-TW" dirty="0"/>
        </a:p>
      </dgm:t>
    </dgm:pt>
    <dgm:pt modelId="{E8E12341-9F97-405C-B88A-7FD556AFE1B6}" type="parTrans" cxnId="{4C42E940-0462-4194-88C4-E235D34DB266}">
      <dgm:prSet/>
      <dgm:spPr/>
      <dgm:t>
        <a:bodyPr/>
        <a:lstStyle/>
        <a:p>
          <a:endParaRPr lang="zh-TW" altLang="en-US"/>
        </a:p>
      </dgm:t>
    </dgm:pt>
    <dgm:pt modelId="{0DABFAC7-9F91-4CB2-8EF5-D7A7E4645513}" type="sibTrans" cxnId="{4C42E940-0462-4194-88C4-E235D34DB266}">
      <dgm:prSet/>
      <dgm:spPr/>
      <dgm:t>
        <a:bodyPr/>
        <a:lstStyle/>
        <a:p>
          <a:endParaRPr lang="zh-TW" altLang="en-US"/>
        </a:p>
      </dgm:t>
    </dgm:pt>
    <dgm:pt modelId="{AF0C9C6C-130C-4977-9138-DEF76332DCC4}">
      <dgm:prSet custT="1"/>
      <dgm:spPr/>
      <dgm:t>
        <a:bodyPr/>
        <a:lstStyle/>
        <a:p>
          <a:pPr rtl="0"/>
          <a:r>
            <a:rPr lang="en-US" altLang="en-US" sz="1800" dirty="0"/>
            <a:t>Confirm that the items listed by the mediator are matters that the parties are concerned about and agree with</a:t>
          </a:r>
          <a:endParaRPr lang="zh-TW" altLang="en-US" sz="1800" dirty="0"/>
        </a:p>
      </dgm:t>
    </dgm:pt>
    <dgm:pt modelId="{0AD66023-4352-4E86-A985-6277D4D09D73}" type="parTrans" cxnId="{E8A7DE34-E0F2-42A8-A23A-1286B9C58E16}">
      <dgm:prSet/>
      <dgm:spPr/>
      <dgm:t>
        <a:bodyPr/>
        <a:lstStyle/>
        <a:p>
          <a:endParaRPr lang="zh-TW" altLang="en-US"/>
        </a:p>
      </dgm:t>
    </dgm:pt>
    <dgm:pt modelId="{09457F08-1E98-4308-8EBC-07E448BE694D}" type="sibTrans" cxnId="{E8A7DE34-E0F2-42A8-A23A-1286B9C58E16}">
      <dgm:prSet/>
      <dgm:spPr/>
      <dgm:t>
        <a:bodyPr/>
        <a:lstStyle/>
        <a:p>
          <a:endParaRPr lang="zh-TW" altLang="en-US"/>
        </a:p>
      </dgm:t>
    </dgm:pt>
    <dgm:pt modelId="{FC9E7F68-9CA0-40A4-8AA3-73F1DF9EC5E7}">
      <dgm:prSet/>
      <dgm:spPr/>
      <dgm:t>
        <a:bodyPr/>
        <a:lstStyle/>
        <a:p>
          <a:pPr rtl="0">
            <a:spcAft>
              <a:spcPts val="0"/>
            </a:spcAft>
          </a:pPr>
          <a:r>
            <a:rPr lang="en-US" altLang="zh-TW" dirty="0"/>
            <a:t>Both Parties Add, Remove, or Modify</a:t>
          </a:r>
          <a:endParaRPr lang="zh-TW" dirty="0"/>
        </a:p>
      </dgm:t>
    </dgm:pt>
    <dgm:pt modelId="{7E763051-BCCF-4702-B300-4E8F12AF3798}" type="parTrans" cxnId="{ACBDF0BC-BB46-4AF0-AA35-688587AFEE72}">
      <dgm:prSet/>
      <dgm:spPr/>
      <dgm:t>
        <a:bodyPr/>
        <a:lstStyle/>
        <a:p>
          <a:endParaRPr lang="zh-TW" altLang="en-US"/>
        </a:p>
      </dgm:t>
    </dgm:pt>
    <dgm:pt modelId="{80504FFF-D26E-4ED4-BE35-ABCE0E1F45E8}" type="sibTrans" cxnId="{ACBDF0BC-BB46-4AF0-AA35-688587AFEE72}">
      <dgm:prSet/>
      <dgm:spPr/>
      <dgm:t>
        <a:bodyPr/>
        <a:lstStyle/>
        <a:p>
          <a:endParaRPr lang="zh-TW" altLang="en-US"/>
        </a:p>
      </dgm:t>
    </dgm:pt>
    <dgm:pt modelId="{476AA2B0-4307-4482-84E2-A861948980E3}">
      <dgm:prSet custT="1"/>
      <dgm:spPr/>
      <dgm:t>
        <a:bodyPr/>
        <a:lstStyle/>
        <a:p>
          <a:pPr rtl="0"/>
          <a:r>
            <a:rPr lang="en-US" altLang="en-US" sz="1800" dirty="0"/>
            <a:t>Dispute resolution points are determined autonomously by the parties themselves</a:t>
          </a:r>
          <a:endParaRPr lang="zh-TW" altLang="en-US" sz="1800" dirty="0"/>
        </a:p>
      </dgm:t>
    </dgm:pt>
    <dgm:pt modelId="{0AD435DC-9C20-4823-8477-765BBEE9C18F}" type="parTrans" cxnId="{CA8E1310-2F4A-4430-A387-8CF3F902F8F8}">
      <dgm:prSet/>
      <dgm:spPr/>
      <dgm:t>
        <a:bodyPr/>
        <a:lstStyle/>
        <a:p>
          <a:endParaRPr lang="zh-TW" altLang="en-US"/>
        </a:p>
      </dgm:t>
    </dgm:pt>
    <dgm:pt modelId="{82F0CCE6-1849-4C60-9777-50069F84F4B2}" type="sibTrans" cxnId="{CA8E1310-2F4A-4430-A387-8CF3F902F8F8}">
      <dgm:prSet/>
      <dgm:spPr/>
      <dgm:t>
        <a:bodyPr/>
        <a:lstStyle/>
        <a:p>
          <a:endParaRPr lang="zh-TW" altLang="en-US"/>
        </a:p>
      </dgm:t>
    </dgm:pt>
    <dgm:pt modelId="{7C2E311A-8D50-4FF4-9ED8-80AF2CE1D4DF}">
      <dgm:prSet custT="1"/>
      <dgm:spPr/>
      <dgm:t>
        <a:bodyPr/>
        <a:lstStyle/>
        <a:p>
          <a:pPr rtl="0"/>
          <a:r>
            <a:rPr lang="en-US" altLang="en-US" sz="1800" dirty="0"/>
            <a:t>Separately list </a:t>
          </a:r>
          <a:r>
            <a:rPr lang="en-US" altLang="en-US" sz="1800" b="1" dirty="0"/>
            <a:t>medical aspects, legal aspects, and other dispute points</a:t>
          </a:r>
          <a:endParaRPr lang="zh-TW" altLang="en-US" sz="1800" b="1" dirty="0"/>
        </a:p>
      </dgm:t>
    </dgm:pt>
    <dgm:pt modelId="{3B80938E-8D15-4564-8074-9571AC26E466}" type="parTrans" cxnId="{68AF9DC7-B009-4D92-B723-284666198604}">
      <dgm:prSet/>
      <dgm:spPr/>
      <dgm:t>
        <a:bodyPr/>
        <a:lstStyle/>
        <a:p>
          <a:endParaRPr lang="zh-TW" altLang="en-US"/>
        </a:p>
      </dgm:t>
    </dgm:pt>
    <dgm:pt modelId="{87E45489-D4FD-44F8-9D81-E7044B4FC929}" type="sibTrans" cxnId="{68AF9DC7-B009-4D92-B723-284666198604}">
      <dgm:prSet/>
      <dgm:spPr/>
      <dgm:t>
        <a:bodyPr/>
        <a:lstStyle/>
        <a:p>
          <a:endParaRPr lang="zh-TW" altLang="en-US"/>
        </a:p>
      </dgm:t>
    </dgm:pt>
    <dgm:pt modelId="{100CD4FE-A566-4239-9B20-662A2A9061B9}">
      <dgm:prSet custT="1"/>
      <dgm:spPr/>
      <dgm:t>
        <a:bodyPr/>
        <a:lstStyle/>
        <a:p>
          <a:pPr rtl="0"/>
          <a:r>
            <a:rPr lang="en-US" altLang="en-US" sz="1800" dirty="0"/>
            <a:t>Arrange handling order by importance or difficulty of resolution</a:t>
          </a:r>
          <a:endParaRPr lang="zh-TW" altLang="en-US" sz="1800" dirty="0"/>
        </a:p>
      </dgm:t>
    </dgm:pt>
    <dgm:pt modelId="{9A686A5A-9CD2-4D99-948B-D067E7626672}" type="parTrans" cxnId="{8BDFFA68-40CC-4272-A3A0-7B5F53229AE3}">
      <dgm:prSet/>
      <dgm:spPr/>
      <dgm:t>
        <a:bodyPr/>
        <a:lstStyle/>
        <a:p>
          <a:endParaRPr lang="zh-TW" altLang="en-US"/>
        </a:p>
      </dgm:t>
    </dgm:pt>
    <dgm:pt modelId="{39824372-1D4C-4307-AAEB-0E40025F1C8F}" type="sibTrans" cxnId="{8BDFFA68-40CC-4272-A3A0-7B5F53229AE3}">
      <dgm:prSet/>
      <dgm:spPr/>
      <dgm:t>
        <a:bodyPr/>
        <a:lstStyle/>
        <a:p>
          <a:endParaRPr lang="zh-TW" altLang="en-US"/>
        </a:p>
      </dgm:t>
    </dgm:pt>
    <dgm:pt modelId="{D8F8AAE5-1191-4D6A-BDEA-4AB00566C8FE}">
      <dgm:prSet custT="1"/>
      <dgm:spPr/>
      <dgm:t>
        <a:bodyPr/>
        <a:lstStyle/>
        <a:p>
          <a:pPr rtl="0"/>
          <a:r>
            <a:rPr lang="en-US" altLang="en-US" sz="1800" dirty="0"/>
            <a:t>Reference relevant documents related to the dispute case</a:t>
          </a:r>
          <a:endParaRPr lang="zh-TW" altLang="en-US" sz="1800" dirty="0"/>
        </a:p>
      </dgm:t>
    </dgm:pt>
    <dgm:pt modelId="{E62F9805-CCFB-487A-83D5-433BC7FFFA48}" type="parTrans" cxnId="{6219B3CE-1E25-40F3-A7BD-DD4657E68A5C}">
      <dgm:prSet/>
      <dgm:spPr/>
      <dgm:t>
        <a:bodyPr/>
        <a:lstStyle/>
        <a:p>
          <a:endParaRPr lang="zh-TW" altLang="en-US"/>
        </a:p>
      </dgm:t>
    </dgm:pt>
    <dgm:pt modelId="{7AD4C5D0-502D-4799-BA1B-7C78E2B9D99B}" type="sibTrans" cxnId="{6219B3CE-1E25-40F3-A7BD-DD4657E68A5C}">
      <dgm:prSet/>
      <dgm:spPr/>
      <dgm:t>
        <a:bodyPr/>
        <a:lstStyle/>
        <a:p>
          <a:endParaRPr lang="zh-TW" altLang="en-US"/>
        </a:p>
      </dgm:t>
    </dgm:pt>
    <dgm:pt modelId="{B0E1FCFA-4D1B-4535-9615-4E9B98095E15}" type="pres">
      <dgm:prSet presAssocID="{90FF27F2-AC28-42ED-BE16-9D15CBAE3696}" presName="Name0" presStyleCnt="0">
        <dgm:presLayoutVars>
          <dgm:dir/>
          <dgm:animLvl val="lvl"/>
          <dgm:resizeHandles val="exact"/>
        </dgm:presLayoutVars>
      </dgm:prSet>
      <dgm:spPr/>
    </dgm:pt>
    <dgm:pt modelId="{E2620033-ABD7-4D13-AE66-332C9BB79E5D}" type="pres">
      <dgm:prSet presAssocID="{4803DBA2-B9B5-43E8-AF6C-ECE7FD6C3FD1}" presName="composite" presStyleCnt="0"/>
      <dgm:spPr/>
    </dgm:pt>
    <dgm:pt modelId="{EDC5D8E6-89B5-4834-B12E-CB418AFA139F}" type="pres">
      <dgm:prSet presAssocID="{4803DBA2-B9B5-43E8-AF6C-ECE7FD6C3FD1}" presName="parTx" presStyleLbl="node1" presStyleIdx="0" presStyleCnt="4">
        <dgm:presLayoutVars>
          <dgm:chMax val="0"/>
          <dgm:chPref val="0"/>
          <dgm:bulletEnabled val="1"/>
        </dgm:presLayoutVars>
      </dgm:prSet>
      <dgm:spPr/>
    </dgm:pt>
    <dgm:pt modelId="{7B920280-E115-473C-A97E-8E1CC1A1A1E5}" type="pres">
      <dgm:prSet presAssocID="{4803DBA2-B9B5-43E8-AF6C-ECE7FD6C3FD1}" presName="desTx" presStyleLbl="revTx" presStyleIdx="0" presStyleCnt="4" custScaleX="94140" custLinFactNeighborX="5251">
        <dgm:presLayoutVars>
          <dgm:bulletEnabled val="1"/>
        </dgm:presLayoutVars>
      </dgm:prSet>
      <dgm:spPr/>
    </dgm:pt>
    <dgm:pt modelId="{E0A53888-BA16-4005-A30D-7BB43E909675}" type="pres">
      <dgm:prSet presAssocID="{EFFC0641-83D8-4ADA-830D-8DDB1FC53581}" presName="space" presStyleCnt="0"/>
      <dgm:spPr/>
    </dgm:pt>
    <dgm:pt modelId="{3C894B39-926B-43C8-B9B2-0CC0F0A62813}" type="pres">
      <dgm:prSet presAssocID="{3643FB64-9D4F-4053-BF78-A91A4E803FF0}" presName="composite" presStyleCnt="0"/>
      <dgm:spPr/>
    </dgm:pt>
    <dgm:pt modelId="{B0D46BFA-8F28-41B5-8CD9-4EFE26CD35E0}" type="pres">
      <dgm:prSet presAssocID="{3643FB64-9D4F-4053-BF78-A91A4E803FF0}" presName="parTx" presStyleLbl="node1" presStyleIdx="1" presStyleCnt="4">
        <dgm:presLayoutVars>
          <dgm:chMax val="0"/>
          <dgm:chPref val="0"/>
          <dgm:bulletEnabled val="1"/>
        </dgm:presLayoutVars>
      </dgm:prSet>
      <dgm:spPr/>
    </dgm:pt>
    <dgm:pt modelId="{5BC50AD1-648F-42BE-A559-FEC34911D92F}" type="pres">
      <dgm:prSet presAssocID="{3643FB64-9D4F-4053-BF78-A91A4E803FF0}" presName="desTx" presStyleLbl="revTx" presStyleIdx="1" presStyleCnt="4" custScaleX="107025" custLinFactNeighborX="2151">
        <dgm:presLayoutVars>
          <dgm:bulletEnabled val="1"/>
        </dgm:presLayoutVars>
      </dgm:prSet>
      <dgm:spPr/>
    </dgm:pt>
    <dgm:pt modelId="{6191BD98-2AB9-4235-A0C0-338223157693}" type="pres">
      <dgm:prSet presAssocID="{A51DEBE0-D47F-43AA-B3C8-88C9DDBE6F14}" presName="space" presStyleCnt="0"/>
      <dgm:spPr/>
    </dgm:pt>
    <dgm:pt modelId="{B847D88F-55C7-4258-B01D-6435C04CCBF6}" type="pres">
      <dgm:prSet presAssocID="{CBB09DA2-B738-492D-B9C0-590C316C7204}" presName="composite" presStyleCnt="0"/>
      <dgm:spPr/>
    </dgm:pt>
    <dgm:pt modelId="{BDFE137F-FF99-41E0-ABDE-BA9BFA1B881A}" type="pres">
      <dgm:prSet presAssocID="{CBB09DA2-B738-492D-B9C0-590C316C7204}" presName="parTx" presStyleLbl="node1" presStyleIdx="2" presStyleCnt="4">
        <dgm:presLayoutVars>
          <dgm:chMax val="0"/>
          <dgm:chPref val="0"/>
          <dgm:bulletEnabled val="1"/>
        </dgm:presLayoutVars>
      </dgm:prSet>
      <dgm:spPr/>
    </dgm:pt>
    <dgm:pt modelId="{62FDE620-472C-44C2-B457-1C364578DC4E}" type="pres">
      <dgm:prSet presAssocID="{CBB09DA2-B738-492D-B9C0-590C316C7204}" presName="desTx" presStyleLbl="revTx" presStyleIdx="2" presStyleCnt="4">
        <dgm:presLayoutVars>
          <dgm:bulletEnabled val="1"/>
        </dgm:presLayoutVars>
      </dgm:prSet>
      <dgm:spPr/>
    </dgm:pt>
    <dgm:pt modelId="{AF9846F5-3E7D-4391-8477-F4D700131A3A}" type="pres">
      <dgm:prSet presAssocID="{0DABFAC7-9F91-4CB2-8EF5-D7A7E4645513}" presName="space" presStyleCnt="0"/>
      <dgm:spPr/>
    </dgm:pt>
    <dgm:pt modelId="{8E80263A-65AD-400D-85A8-9454D08C0C85}" type="pres">
      <dgm:prSet presAssocID="{FC9E7F68-9CA0-40A4-8AA3-73F1DF9EC5E7}" presName="composite" presStyleCnt="0"/>
      <dgm:spPr/>
    </dgm:pt>
    <dgm:pt modelId="{3AE9ABCF-1A96-4BB5-A586-79AB7CD3EFCD}" type="pres">
      <dgm:prSet presAssocID="{FC9E7F68-9CA0-40A4-8AA3-73F1DF9EC5E7}" presName="parTx" presStyleLbl="node1" presStyleIdx="3" presStyleCnt="4">
        <dgm:presLayoutVars>
          <dgm:chMax val="0"/>
          <dgm:chPref val="0"/>
          <dgm:bulletEnabled val="1"/>
        </dgm:presLayoutVars>
      </dgm:prSet>
      <dgm:spPr/>
    </dgm:pt>
    <dgm:pt modelId="{76DA4CED-56ED-4F3D-8ABF-81E1DAFC0A09}" type="pres">
      <dgm:prSet presAssocID="{FC9E7F68-9CA0-40A4-8AA3-73F1DF9EC5E7}" presName="desTx" presStyleLbl="revTx" presStyleIdx="3" presStyleCnt="4" custScaleX="89803" custLinFactNeighborX="6891">
        <dgm:presLayoutVars>
          <dgm:bulletEnabled val="1"/>
        </dgm:presLayoutVars>
      </dgm:prSet>
      <dgm:spPr/>
    </dgm:pt>
  </dgm:ptLst>
  <dgm:cxnLst>
    <dgm:cxn modelId="{D1658D00-C635-4211-BB77-AB958D4C32CF}" type="presOf" srcId="{3643FB64-9D4F-4053-BF78-A91A4E803FF0}" destId="{B0D46BFA-8F28-41B5-8CD9-4EFE26CD35E0}" srcOrd="0" destOrd="0" presId="urn:microsoft.com/office/officeart/2005/8/layout/chevron1"/>
    <dgm:cxn modelId="{CA8E1310-2F4A-4430-A387-8CF3F902F8F8}" srcId="{FC9E7F68-9CA0-40A4-8AA3-73F1DF9EC5E7}" destId="{476AA2B0-4307-4482-84E2-A861948980E3}" srcOrd="0" destOrd="0" parTransId="{0AD435DC-9C20-4823-8477-765BBEE9C18F}" sibTransId="{82F0CCE6-1849-4C60-9777-50069F84F4B2}"/>
    <dgm:cxn modelId="{E699BD26-EEF4-463A-B125-6D843EEEEB52}" type="presOf" srcId="{CBB09DA2-B738-492D-B9C0-590C316C7204}" destId="{BDFE137F-FF99-41E0-ABDE-BA9BFA1B881A}" srcOrd="0" destOrd="0" presId="urn:microsoft.com/office/officeart/2005/8/layout/chevron1"/>
    <dgm:cxn modelId="{2C70012A-82FF-425F-93F5-47B50AFE9749}" type="presOf" srcId="{AF0C9C6C-130C-4977-9138-DEF76332DCC4}" destId="{62FDE620-472C-44C2-B457-1C364578DC4E}" srcOrd="0" destOrd="0" presId="urn:microsoft.com/office/officeart/2005/8/layout/chevron1"/>
    <dgm:cxn modelId="{8757B934-B56B-48BD-9DFB-380C3E026546}" srcId="{90FF27F2-AC28-42ED-BE16-9D15CBAE3696}" destId="{4803DBA2-B9B5-43E8-AF6C-ECE7FD6C3FD1}" srcOrd="0" destOrd="0" parTransId="{05A0EF3E-27B7-4991-B7E8-3C7628E29BBE}" sibTransId="{EFFC0641-83D8-4ADA-830D-8DDB1FC53581}"/>
    <dgm:cxn modelId="{E8A7DE34-E0F2-42A8-A23A-1286B9C58E16}" srcId="{CBB09DA2-B738-492D-B9C0-590C316C7204}" destId="{AF0C9C6C-130C-4977-9138-DEF76332DCC4}" srcOrd="0" destOrd="0" parTransId="{0AD66023-4352-4E86-A985-6277D4D09D73}" sibTransId="{09457F08-1E98-4308-8EBC-07E448BE694D}"/>
    <dgm:cxn modelId="{90AC153B-0BE0-481F-81B4-E0E3F6D1BB05}" type="presOf" srcId="{DC256A4B-8AED-4977-A77B-9DA0795C3C61}" destId="{7B920280-E115-473C-A97E-8E1CC1A1A1E5}" srcOrd="0" destOrd="0" presId="urn:microsoft.com/office/officeart/2005/8/layout/chevron1"/>
    <dgm:cxn modelId="{4C42E940-0462-4194-88C4-E235D34DB266}" srcId="{90FF27F2-AC28-42ED-BE16-9D15CBAE3696}" destId="{CBB09DA2-B738-492D-B9C0-590C316C7204}" srcOrd="2" destOrd="0" parTransId="{E8E12341-9F97-405C-B88A-7FD556AFE1B6}" sibTransId="{0DABFAC7-9F91-4CB2-8EF5-D7A7E4645513}"/>
    <dgm:cxn modelId="{8BDFFA68-40CC-4272-A3A0-7B5F53229AE3}" srcId="{3643FB64-9D4F-4053-BF78-A91A4E803FF0}" destId="{100CD4FE-A566-4239-9B20-662A2A9061B9}" srcOrd="2" destOrd="0" parTransId="{9A686A5A-9CD2-4D99-948B-D067E7626672}" sibTransId="{39824372-1D4C-4307-AAEB-0E40025F1C8F}"/>
    <dgm:cxn modelId="{7029E86A-970B-46E9-AA7A-95F79F79B133}" type="presOf" srcId="{FC9E7F68-9CA0-40A4-8AA3-73F1DF9EC5E7}" destId="{3AE9ABCF-1A96-4BB5-A586-79AB7CD3EFCD}" srcOrd="0" destOrd="0" presId="urn:microsoft.com/office/officeart/2005/8/layout/chevron1"/>
    <dgm:cxn modelId="{59D57A73-BD60-4509-9DBB-80428935DE7D}" srcId="{4803DBA2-B9B5-43E8-AF6C-ECE7FD6C3FD1}" destId="{DC256A4B-8AED-4977-A77B-9DA0795C3C61}" srcOrd="0" destOrd="0" parTransId="{CFA39FF7-8EC6-41C9-9EBF-B64F507AB07D}" sibTransId="{FC3BA8A2-A6AE-4B15-AC3C-4542D8AC5E83}"/>
    <dgm:cxn modelId="{FABCFA76-53F4-4AAA-86A5-68717D92FBC7}" type="presOf" srcId="{7C2E311A-8D50-4FF4-9ED8-80AF2CE1D4DF}" destId="{5BC50AD1-648F-42BE-A559-FEC34911D92F}" srcOrd="0" destOrd="1" presId="urn:microsoft.com/office/officeart/2005/8/layout/chevron1"/>
    <dgm:cxn modelId="{340FFF7F-4CB5-48B7-8B60-8AD9B188E2B6}" type="presOf" srcId="{90FF27F2-AC28-42ED-BE16-9D15CBAE3696}" destId="{B0E1FCFA-4D1B-4535-9615-4E9B98095E15}" srcOrd="0" destOrd="0" presId="urn:microsoft.com/office/officeart/2005/8/layout/chevron1"/>
    <dgm:cxn modelId="{AEC04980-248D-44EB-9D61-8D5C352042B2}" srcId="{90FF27F2-AC28-42ED-BE16-9D15CBAE3696}" destId="{3643FB64-9D4F-4053-BF78-A91A4E803FF0}" srcOrd="1" destOrd="0" parTransId="{65E1A9EB-2A8F-47BB-A07A-4BA1A9D4894A}" sibTransId="{A51DEBE0-D47F-43AA-B3C8-88C9DDBE6F14}"/>
    <dgm:cxn modelId="{F9864297-30F7-4C2C-B41E-B319926A849A}" srcId="{3643FB64-9D4F-4053-BF78-A91A4E803FF0}" destId="{FF9E92CE-1221-47CD-8FFC-0514C9B603DA}" srcOrd="0" destOrd="0" parTransId="{28A24AB8-8E00-4D78-AA7A-72C325406ADD}" sibTransId="{54DCF0A6-1F78-4945-81B4-0081A9C79DFD}"/>
    <dgm:cxn modelId="{BB07B79E-83C8-428F-861D-5F8EC8781ACE}" type="presOf" srcId="{100CD4FE-A566-4239-9B20-662A2A9061B9}" destId="{5BC50AD1-648F-42BE-A559-FEC34911D92F}" srcOrd="0" destOrd="2" presId="urn:microsoft.com/office/officeart/2005/8/layout/chevron1"/>
    <dgm:cxn modelId="{ACBDF0BC-BB46-4AF0-AA35-688587AFEE72}" srcId="{90FF27F2-AC28-42ED-BE16-9D15CBAE3696}" destId="{FC9E7F68-9CA0-40A4-8AA3-73F1DF9EC5E7}" srcOrd="3" destOrd="0" parTransId="{7E763051-BCCF-4702-B300-4E8F12AF3798}" sibTransId="{80504FFF-D26E-4ED4-BE35-ABCE0E1F45E8}"/>
    <dgm:cxn modelId="{68AF9DC7-B009-4D92-B723-284666198604}" srcId="{3643FB64-9D4F-4053-BF78-A91A4E803FF0}" destId="{7C2E311A-8D50-4FF4-9ED8-80AF2CE1D4DF}" srcOrd="1" destOrd="0" parTransId="{3B80938E-8D15-4564-8074-9571AC26E466}" sibTransId="{87E45489-D4FD-44F8-9D81-E7044B4FC929}"/>
    <dgm:cxn modelId="{311555CA-858E-4532-B3AD-BC986D5617F2}" type="presOf" srcId="{476AA2B0-4307-4482-84E2-A861948980E3}" destId="{76DA4CED-56ED-4F3D-8ABF-81E1DAFC0A09}" srcOrd="0" destOrd="0" presId="urn:microsoft.com/office/officeart/2005/8/layout/chevron1"/>
    <dgm:cxn modelId="{6219B3CE-1E25-40F3-A7BD-DD4657E68A5C}" srcId="{4803DBA2-B9B5-43E8-AF6C-ECE7FD6C3FD1}" destId="{D8F8AAE5-1191-4D6A-BDEA-4AB00566C8FE}" srcOrd="1" destOrd="0" parTransId="{E62F9805-CCFB-487A-83D5-433BC7FFFA48}" sibTransId="{7AD4C5D0-502D-4799-BA1B-7C78E2B9D99B}"/>
    <dgm:cxn modelId="{3B5909D4-A7E6-46CC-8449-4EC156B158D8}" type="presOf" srcId="{D8F8AAE5-1191-4D6A-BDEA-4AB00566C8FE}" destId="{7B920280-E115-473C-A97E-8E1CC1A1A1E5}" srcOrd="0" destOrd="1" presId="urn:microsoft.com/office/officeart/2005/8/layout/chevron1"/>
    <dgm:cxn modelId="{D03B98EE-A78A-4F5B-A072-CBF82D38BA62}" type="presOf" srcId="{4803DBA2-B9B5-43E8-AF6C-ECE7FD6C3FD1}" destId="{EDC5D8E6-89B5-4834-B12E-CB418AFA139F}" srcOrd="0" destOrd="0" presId="urn:microsoft.com/office/officeart/2005/8/layout/chevron1"/>
    <dgm:cxn modelId="{11EC88FD-5DD4-4F6F-BD76-1F61245AEAD6}" type="presOf" srcId="{FF9E92CE-1221-47CD-8FFC-0514C9B603DA}" destId="{5BC50AD1-648F-42BE-A559-FEC34911D92F}" srcOrd="0" destOrd="0" presId="urn:microsoft.com/office/officeart/2005/8/layout/chevron1"/>
    <dgm:cxn modelId="{E1005C07-F1F2-4F4C-A1E5-1BAE36F143D8}" type="presParOf" srcId="{B0E1FCFA-4D1B-4535-9615-4E9B98095E15}" destId="{E2620033-ABD7-4D13-AE66-332C9BB79E5D}" srcOrd="0" destOrd="0" presId="urn:microsoft.com/office/officeart/2005/8/layout/chevron1"/>
    <dgm:cxn modelId="{91717BCF-8005-4626-ACB3-F2A6CB2A443E}" type="presParOf" srcId="{E2620033-ABD7-4D13-AE66-332C9BB79E5D}" destId="{EDC5D8E6-89B5-4834-B12E-CB418AFA139F}" srcOrd="0" destOrd="0" presId="urn:microsoft.com/office/officeart/2005/8/layout/chevron1"/>
    <dgm:cxn modelId="{59ADC867-81D6-450B-89D1-179EC523A288}" type="presParOf" srcId="{E2620033-ABD7-4D13-AE66-332C9BB79E5D}" destId="{7B920280-E115-473C-A97E-8E1CC1A1A1E5}" srcOrd="1" destOrd="0" presId="urn:microsoft.com/office/officeart/2005/8/layout/chevron1"/>
    <dgm:cxn modelId="{EEC87072-5923-4615-9D44-8719BA0B6793}" type="presParOf" srcId="{B0E1FCFA-4D1B-4535-9615-4E9B98095E15}" destId="{E0A53888-BA16-4005-A30D-7BB43E909675}" srcOrd="1" destOrd="0" presId="urn:microsoft.com/office/officeart/2005/8/layout/chevron1"/>
    <dgm:cxn modelId="{CC392C13-B48F-41D4-9F16-4E2670212970}" type="presParOf" srcId="{B0E1FCFA-4D1B-4535-9615-4E9B98095E15}" destId="{3C894B39-926B-43C8-B9B2-0CC0F0A62813}" srcOrd="2" destOrd="0" presId="urn:microsoft.com/office/officeart/2005/8/layout/chevron1"/>
    <dgm:cxn modelId="{C55B6095-08F6-4A21-B7F6-CF4F46EA466A}" type="presParOf" srcId="{3C894B39-926B-43C8-B9B2-0CC0F0A62813}" destId="{B0D46BFA-8F28-41B5-8CD9-4EFE26CD35E0}" srcOrd="0" destOrd="0" presId="urn:microsoft.com/office/officeart/2005/8/layout/chevron1"/>
    <dgm:cxn modelId="{256004EA-40FB-47AA-A613-037893AE5EE0}" type="presParOf" srcId="{3C894B39-926B-43C8-B9B2-0CC0F0A62813}" destId="{5BC50AD1-648F-42BE-A559-FEC34911D92F}" srcOrd="1" destOrd="0" presId="urn:microsoft.com/office/officeart/2005/8/layout/chevron1"/>
    <dgm:cxn modelId="{84AA9D4B-1FF8-49D6-842C-12D28B60F044}" type="presParOf" srcId="{B0E1FCFA-4D1B-4535-9615-4E9B98095E15}" destId="{6191BD98-2AB9-4235-A0C0-338223157693}" srcOrd="3" destOrd="0" presId="urn:microsoft.com/office/officeart/2005/8/layout/chevron1"/>
    <dgm:cxn modelId="{AC668299-6CC9-4F58-AD10-93CD227D7511}" type="presParOf" srcId="{B0E1FCFA-4D1B-4535-9615-4E9B98095E15}" destId="{B847D88F-55C7-4258-B01D-6435C04CCBF6}" srcOrd="4" destOrd="0" presId="urn:microsoft.com/office/officeart/2005/8/layout/chevron1"/>
    <dgm:cxn modelId="{65B78DCA-D0A0-4B50-9C3A-FC9F3E75FDC0}" type="presParOf" srcId="{B847D88F-55C7-4258-B01D-6435C04CCBF6}" destId="{BDFE137F-FF99-41E0-ABDE-BA9BFA1B881A}" srcOrd="0" destOrd="0" presId="urn:microsoft.com/office/officeart/2005/8/layout/chevron1"/>
    <dgm:cxn modelId="{B4C1417A-E68A-4ED6-8CFC-D56B5B3F5A38}" type="presParOf" srcId="{B847D88F-55C7-4258-B01D-6435C04CCBF6}" destId="{62FDE620-472C-44C2-B457-1C364578DC4E}" srcOrd="1" destOrd="0" presId="urn:microsoft.com/office/officeart/2005/8/layout/chevron1"/>
    <dgm:cxn modelId="{33D33A38-6CEA-42CD-8A31-4A675C2DD3D1}" type="presParOf" srcId="{B0E1FCFA-4D1B-4535-9615-4E9B98095E15}" destId="{AF9846F5-3E7D-4391-8477-F4D700131A3A}" srcOrd="5" destOrd="0" presId="urn:microsoft.com/office/officeart/2005/8/layout/chevron1"/>
    <dgm:cxn modelId="{46BE16B4-D0C9-4C49-BD59-FEF01C0F6076}" type="presParOf" srcId="{B0E1FCFA-4D1B-4535-9615-4E9B98095E15}" destId="{8E80263A-65AD-400D-85A8-9454D08C0C85}" srcOrd="6" destOrd="0" presId="urn:microsoft.com/office/officeart/2005/8/layout/chevron1"/>
    <dgm:cxn modelId="{C30BEA22-D6A1-43F7-85AF-715EE038077F}" type="presParOf" srcId="{8E80263A-65AD-400D-85A8-9454D08C0C85}" destId="{3AE9ABCF-1A96-4BB5-A586-79AB7CD3EFCD}" srcOrd="0" destOrd="0" presId="urn:microsoft.com/office/officeart/2005/8/layout/chevron1"/>
    <dgm:cxn modelId="{44941CEF-F581-40AE-A302-3EC7CB4A65CA}" type="presParOf" srcId="{8E80263A-65AD-400D-85A8-9454D08C0C85}" destId="{76DA4CED-56ED-4F3D-8ABF-81E1DAFC0A09}"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C5D8E6-89B5-4834-B12E-CB418AFA139F}">
      <dsp:nvSpPr>
        <dsp:cNvPr id="0" name=""/>
        <dsp:cNvSpPr/>
      </dsp:nvSpPr>
      <dsp:spPr>
        <a:xfrm>
          <a:off x="5747" y="261888"/>
          <a:ext cx="3071872" cy="1228749"/>
        </a:xfrm>
        <a:prstGeom prst="chevron">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rtl="0">
            <a:lnSpc>
              <a:spcPct val="90000"/>
            </a:lnSpc>
            <a:spcBef>
              <a:spcPct val="0"/>
            </a:spcBef>
            <a:spcAft>
              <a:spcPts val="0"/>
            </a:spcAft>
            <a:buNone/>
          </a:pPr>
          <a:r>
            <a:rPr lang="en-US" altLang="en-US" sz="2400" kern="1200" dirty="0"/>
            <a:t> Listen to Both Parties' Statements</a:t>
          </a:r>
          <a:endParaRPr lang="zh-TW" altLang="en-US" sz="2400" kern="1200" dirty="0"/>
        </a:p>
      </dsp:txBody>
      <dsp:txXfrm>
        <a:off x="620122" y="261888"/>
        <a:ext cx="1843123" cy="1228749"/>
      </dsp:txXfrm>
    </dsp:sp>
    <dsp:sp modelId="{7B920280-E115-473C-A97E-8E1CC1A1A1E5}">
      <dsp:nvSpPr>
        <dsp:cNvPr id="0" name=""/>
        <dsp:cNvSpPr/>
      </dsp:nvSpPr>
      <dsp:spPr>
        <a:xfrm>
          <a:off x="206795" y="1644230"/>
          <a:ext cx="2313488" cy="261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00100" rtl="0">
            <a:lnSpc>
              <a:spcPct val="90000"/>
            </a:lnSpc>
            <a:spcBef>
              <a:spcPct val="0"/>
            </a:spcBef>
            <a:spcAft>
              <a:spcPct val="15000"/>
            </a:spcAft>
            <a:buChar char="•"/>
          </a:pPr>
          <a:r>
            <a:rPr lang="en-US" altLang="en-US" sz="1800" kern="1200"/>
            <a:t>Empathy, active listening, reframing, summarizing</a:t>
          </a:r>
          <a:endParaRPr lang="zh-TW" altLang="en-US" sz="1800" kern="1200" dirty="0"/>
        </a:p>
        <a:p>
          <a:pPr marL="171450" lvl="1" indent="-171450" algn="l" defTabSz="800100" rtl="0">
            <a:lnSpc>
              <a:spcPct val="90000"/>
            </a:lnSpc>
            <a:spcBef>
              <a:spcPct val="0"/>
            </a:spcBef>
            <a:spcAft>
              <a:spcPct val="15000"/>
            </a:spcAft>
            <a:buChar char="•"/>
          </a:pPr>
          <a:r>
            <a:rPr lang="en-US" altLang="en-US" sz="1800" kern="1200" dirty="0"/>
            <a:t>Reference relevant documents related to the dispute case</a:t>
          </a:r>
          <a:endParaRPr lang="zh-TW" altLang="en-US" sz="1800" kern="1200" dirty="0"/>
        </a:p>
      </dsp:txBody>
      <dsp:txXfrm>
        <a:off x="206795" y="1644230"/>
        <a:ext cx="2313488" cy="2619843"/>
      </dsp:txXfrm>
    </dsp:sp>
    <dsp:sp modelId="{B0D46BFA-8F28-41B5-8CD9-4EFE26CD35E0}">
      <dsp:nvSpPr>
        <dsp:cNvPr id="0" name=""/>
        <dsp:cNvSpPr/>
      </dsp:nvSpPr>
      <dsp:spPr>
        <a:xfrm>
          <a:off x="2947939" y="261888"/>
          <a:ext cx="3071872" cy="1228749"/>
        </a:xfrm>
        <a:prstGeom prst="chevron">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rtl="0">
            <a:lnSpc>
              <a:spcPct val="90000"/>
            </a:lnSpc>
            <a:spcBef>
              <a:spcPct val="0"/>
            </a:spcBef>
            <a:spcAft>
              <a:spcPts val="0"/>
            </a:spcAft>
            <a:buNone/>
          </a:pPr>
          <a:r>
            <a:rPr lang="en-US" altLang="zh-TW" sz="2300" kern="1200" dirty="0"/>
            <a:t>List Negotiation Items</a:t>
          </a:r>
          <a:endParaRPr lang="zh-TW" sz="2300" kern="1200" dirty="0"/>
        </a:p>
      </dsp:txBody>
      <dsp:txXfrm>
        <a:off x="3562314" y="261888"/>
        <a:ext cx="1843123" cy="1228749"/>
      </dsp:txXfrm>
    </dsp:sp>
    <dsp:sp modelId="{5BC50AD1-648F-42BE-A559-FEC34911D92F}">
      <dsp:nvSpPr>
        <dsp:cNvPr id="0" name=""/>
        <dsp:cNvSpPr/>
      </dsp:nvSpPr>
      <dsp:spPr>
        <a:xfrm>
          <a:off x="2914480" y="1644230"/>
          <a:ext cx="2630137" cy="261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00100" rtl="0">
            <a:lnSpc>
              <a:spcPct val="90000"/>
            </a:lnSpc>
            <a:spcBef>
              <a:spcPct val="0"/>
            </a:spcBef>
            <a:spcAft>
              <a:spcPct val="15000"/>
            </a:spcAft>
            <a:buChar char="•"/>
          </a:pPr>
          <a:r>
            <a:rPr lang="en-US" altLang="en-US" sz="1800" kern="1200"/>
            <a:t>Distinguish between disputed and undisputed points</a:t>
          </a:r>
          <a:endParaRPr lang="zh-TW" altLang="en-US" sz="1800" kern="1200" dirty="0"/>
        </a:p>
        <a:p>
          <a:pPr marL="171450" lvl="1" indent="-171450" algn="l" defTabSz="800100" rtl="0">
            <a:lnSpc>
              <a:spcPct val="90000"/>
            </a:lnSpc>
            <a:spcBef>
              <a:spcPct val="0"/>
            </a:spcBef>
            <a:spcAft>
              <a:spcPct val="15000"/>
            </a:spcAft>
            <a:buChar char="•"/>
          </a:pPr>
          <a:r>
            <a:rPr lang="en-US" altLang="en-US" sz="1800" kern="1200" dirty="0"/>
            <a:t>Separately list </a:t>
          </a:r>
          <a:r>
            <a:rPr lang="en-US" altLang="en-US" sz="1800" b="1" kern="1200" dirty="0"/>
            <a:t>medical aspects, legal aspects, and other dispute points</a:t>
          </a:r>
          <a:endParaRPr lang="zh-TW" altLang="en-US" sz="1800" b="1" kern="1200" dirty="0"/>
        </a:p>
        <a:p>
          <a:pPr marL="171450" lvl="1" indent="-171450" algn="l" defTabSz="800100" rtl="0">
            <a:lnSpc>
              <a:spcPct val="90000"/>
            </a:lnSpc>
            <a:spcBef>
              <a:spcPct val="0"/>
            </a:spcBef>
            <a:spcAft>
              <a:spcPct val="15000"/>
            </a:spcAft>
            <a:buChar char="•"/>
          </a:pPr>
          <a:r>
            <a:rPr lang="en-US" altLang="en-US" sz="1800" kern="1200" dirty="0"/>
            <a:t>Arrange handling order by importance or difficulty of resolution</a:t>
          </a:r>
          <a:endParaRPr lang="zh-TW" altLang="en-US" sz="1800" kern="1200" dirty="0"/>
        </a:p>
      </dsp:txBody>
      <dsp:txXfrm>
        <a:off x="2914480" y="1644230"/>
        <a:ext cx="2630137" cy="2619843"/>
      </dsp:txXfrm>
    </dsp:sp>
    <dsp:sp modelId="{BDFE137F-FF99-41E0-ABDE-BA9BFA1B881A}">
      <dsp:nvSpPr>
        <dsp:cNvPr id="0" name=""/>
        <dsp:cNvSpPr/>
      </dsp:nvSpPr>
      <dsp:spPr>
        <a:xfrm>
          <a:off x="5803811" y="261888"/>
          <a:ext cx="3071872" cy="1228749"/>
        </a:xfrm>
        <a:prstGeom prst="chevron">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rtl="0">
            <a:lnSpc>
              <a:spcPct val="90000"/>
            </a:lnSpc>
            <a:spcBef>
              <a:spcPct val="0"/>
            </a:spcBef>
            <a:spcAft>
              <a:spcPts val="0"/>
            </a:spcAft>
            <a:buNone/>
          </a:pPr>
          <a:r>
            <a:rPr lang="en-US" altLang="zh-TW" sz="2300" kern="1200" dirty="0"/>
            <a:t>Seek Both Parties' Confirmation</a:t>
          </a:r>
          <a:endParaRPr lang="zh-TW" sz="2300" kern="1200" dirty="0"/>
        </a:p>
      </dsp:txBody>
      <dsp:txXfrm>
        <a:off x="6418186" y="261888"/>
        <a:ext cx="1843123" cy="1228749"/>
      </dsp:txXfrm>
    </dsp:sp>
    <dsp:sp modelId="{62FDE620-472C-44C2-B457-1C364578DC4E}">
      <dsp:nvSpPr>
        <dsp:cNvPr id="0" name=""/>
        <dsp:cNvSpPr/>
      </dsp:nvSpPr>
      <dsp:spPr>
        <a:xfrm>
          <a:off x="5803811" y="1644230"/>
          <a:ext cx="2457498" cy="261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00100" rtl="0">
            <a:lnSpc>
              <a:spcPct val="90000"/>
            </a:lnSpc>
            <a:spcBef>
              <a:spcPct val="0"/>
            </a:spcBef>
            <a:spcAft>
              <a:spcPct val="15000"/>
            </a:spcAft>
            <a:buChar char="•"/>
          </a:pPr>
          <a:r>
            <a:rPr lang="en-US" altLang="en-US" sz="1800" kern="1200" dirty="0"/>
            <a:t>Confirm that the items listed by the mediator are matters that the parties are concerned about and agree with</a:t>
          </a:r>
          <a:endParaRPr lang="zh-TW" altLang="en-US" sz="1800" kern="1200" dirty="0"/>
        </a:p>
      </dsp:txBody>
      <dsp:txXfrm>
        <a:off x="5803811" y="1644230"/>
        <a:ext cx="2457498" cy="2619843"/>
      </dsp:txXfrm>
    </dsp:sp>
    <dsp:sp modelId="{3AE9ABCF-1A96-4BB5-A586-79AB7CD3EFCD}">
      <dsp:nvSpPr>
        <dsp:cNvPr id="0" name=""/>
        <dsp:cNvSpPr/>
      </dsp:nvSpPr>
      <dsp:spPr>
        <a:xfrm>
          <a:off x="8659684" y="261888"/>
          <a:ext cx="3071872" cy="1228749"/>
        </a:xfrm>
        <a:prstGeom prst="chevron">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rtl="0">
            <a:lnSpc>
              <a:spcPct val="90000"/>
            </a:lnSpc>
            <a:spcBef>
              <a:spcPct val="0"/>
            </a:spcBef>
            <a:spcAft>
              <a:spcPts val="0"/>
            </a:spcAft>
            <a:buNone/>
          </a:pPr>
          <a:r>
            <a:rPr lang="en-US" altLang="zh-TW" sz="2300" kern="1200" dirty="0"/>
            <a:t>Both Parties Add, Remove, or Modify</a:t>
          </a:r>
          <a:endParaRPr lang="zh-TW" sz="2300" kern="1200" dirty="0"/>
        </a:p>
      </dsp:txBody>
      <dsp:txXfrm>
        <a:off x="9274059" y="261888"/>
        <a:ext cx="1843123" cy="1228749"/>
      </dsp:txXfrm>
    </dsp:sp>
    <dsp:sp modelId="{76DA4CED-56ED-4F3D-8ABF-81E1DAFC0A09}">
      <dsp:nvSpPr>
        <dsp:cNvPr id="0" name=""/>
        <dsp:cNvSpPr/>
      </dsp:nvSpPr>
      <dsp:spPr>
        <a:xfrm>
          <a:off x="8954326" y="1644230"/>
          <a:ext cx="2206906" cy="26198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71450" lvl="1" indent="-171450" algn="l" defTabSz="800100" rtl="0">
            <a:lnSpc>
              <a:spcPct val="90000"/>
            </a:lnSpc>
            <a:spcBef>
              <a:spcPct val="0"/>
            </a:spcBef>
            <a:spcAft>
              <a:spcPct val="15000"/>
            </a:spcAft>
            <a:buChar char="•"/>
          </a:pPr>
          <a:r>
            <a:rPr lang="en-US" altLang="en-US" sz="1800" kern="1200" dirty="0"/>
            <a:t>Dispute resolution points are determined autonomously by the parties themselves</a:t>
          </a:r>
          <a:endParaRPr lang="zh-TW" altLang="en-US" sz="1800" kern="1200" dirty="0"/>
        </a:p>
      </dsp:txBody>
      <dsp:txXfrm>
        <a:off x="8954326" y="1644230"/>
        <a:ext cx="2206906" cy="261984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6"/>
            <a:ext cx="2945862" cy="497333"/>
          </a:xfrm>
          <a:prstGeom prst="rect">
            <a:avLst/>
          </a:prstGeom>
        </p:spPr>
        <p:txBody>
          <a:bodyPr vert="horz" lIns="88207" tIns="44105" rIns="88207" bIns="44105" rtlCol="0"/>
          <a:lstStyle>
            <a:lvl1pPr algn="l">
              <a:defRPr sz="1200"/>
            </a:lvl1pPr>
          </a:lstStyle>
          <a:p>
            <a:endParaRPr lang="zh-TW" altLang="en-US"/>
          </a:p>
        </p:txBody>
      </p:sp>
      <p:sp>
        <p:nvSpPr>
          <p:cNvPr id="3" name="日期版面配置區 2"/>
          <p:cNvSpPr>
            <a:spLocks noGrp="1"/>
          </p:cNvSpPr>
          <p:nvPr>
            <p:ph type="dt" sz="quarter" idx="1"/>
          </p:nvPr>
        </p:nvSpPr>
        <p:spPr>
          <a:xfrm>
            <a:off x="3850296" y="6"/>
            <a:ext cx="2945862" cy="497333"/>
          </a:xfrm>
          <a:prstGeom prst="rect">
            <a:avLst/>
          </a:prstGeom>
        </p:spPr>
        <p:txBody>
          <a:bodyPr vert="horz" lIns="88207" tIns="44105" rIns="88207" bIns="44105" rtlCol="0"/>
          <a:lstStyle>
            <a:lvl1pPr algn="r">
              <a:defRPr sz="1200"/>
            </a:lvl1pPr>
          </a:lstStyle>
          <a:p>
            <a:fld id="{4E6F33CB-43E4-4AE6-B9F7-42B3EB74309D}" type="datetimeFigureOut">
              <a:rPr lang="zh-TW" altLang="en-US" smtClean="0"/>
              <a:pPr/>
              <a:t>2025/11/22</a:t>
            </a:fld>
            <a:endParaRPr lang="zh-TW" altLang="en-US"/>
          </a:p>
        </p:txBody>
      </p:sp>
      <p:sp>
        <p:nvSpPr>
          <p:cNvPr id="4" name="頁尾版面配置區 3"/>
          <p:cNvSpPr>
            <a:spLocks noGrp="1"/>
          </p:cNvSpPr>
          <p:nvPr>
            <p:ph type="ftr" sz="quarter" idx="2"/>
          </p:nvPr>
        </p:nvSpPr>
        <p:spPr>
          <a:xfrm>
            <a:off x="2" y="9429310"/>
            <a:ext cx="2945862" cy="497333"/>
          </a:xfrm>
          <a:prstGeom prst="rect">
            <a:avLst/>
          </a:prstGeom>
        </p:spPr>
        <p:txBody>
          <a:bodyPr vert="horz" lIns="88207" tIns="44105" rIns="88207" bIns="44105"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0296" y="9429310"/>
            <a:ext cx="2945862" cy="497333"/>
          </a:xfrm>
          <a:prstGeom prst="rect">
            <a:avLst/>
          </a:prstGeom>
        </p:spPr>
        <p:txBody>
          <a:bodyPr vert="horz" lIns="88207" tIns="44105" rIns="88207" bIns="44105" rtlCol="0" anchor="b"/>
          <a:lstStyle>
            <a:lvl1pPr algn="r">
              <a:defRPr sz="1200"/>
            </a:lvl1pPr>
          </a:lstStyle>
          <a:p>
            <a:fld id="{2ECEDB86-E645-4274-8657-9BBC55943553}" type="slidenum">
              <a:rPr lang="zh-TW" altLang="en-US" smtClean="0"/>
              <a:pPr/>
              <a:t>‹#›</a:t>
            </a:fld>
            <a:endParaRPr lang="zh-TW" altLang="en-US"/>
          </a:p>
        </p:txBody>
      </p:sp>
    </p:spTree>
    <p:extLst>
      <p:ext uri="{BB962C8B-B14F-4D97-AF65-F5344CB8AC3E}">
        <p14:creationId xmlns:p14="http://schemas.microsoft.com/office/powerpoint/2010/main" val="1271201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2" y="0"/>
            <a:ext cx="2945659" cy="498055"/>
          </a:xfrm>
          <a:prstGeom prst="rect">
            <a:avLst/>
          </a:prstGeom>
        </p:spPr>
        <p:txBody>
          <a:bodyPr vert="horz" lIns="95546" tIns="47773" rIns="95546" bIns="47773" rtlCol="0"/>
          <a:lstStyle>
            <a:lvl1pPr algn="l">
              <a:defRPr sz="1300"/>
            </a:lvl1pPr>
          </a:lstStyle>
          <a:p>
            <a:endParaRPr lang="zh-TW" altLang="en-US"/>
          </a:p>
        </p:txBody>
      </p:sp>
      <p:sp>
        <p:nvSpPr>
          <p:cNvPr id="3" name="日期版面配置區 2"/>
          <p:cNvSpPr>
            <a:spLocks noGrp="1"/>
          </p:cNvSpPr>
          <p:nvPr>
            <p:ph type="dt" idx="1"/>
          </p:nvPr>
        </p:nvSpPr>
        <p:spPr>
          <a:xfrm>
            <a:off x="3850445" y="0"/>
            <a:ext cx="2945659" cy="498055"/>
          </a:xfrm>
          <a:prstGeom prst="rect">
            <a:avLst/>
          </a:prstGeom>
        </p:spPr>
        <p:txBody>
          <a:bodyPr vert="horz" lIns="95546" tIns="47773" rIns="95546" bIns="47773" rtlCol="0"/>
          <a:lstStyle>
            <a:lvl1pPr algn="r">
              <a:defRPr sz="1300"/>
            </a:lvl1pPr>
          </a:lstStyle>
          <a:p>
            <a:fld id="{A064156B-3679-4991-BDE1-5F0409D2DAFD}" type="datetimeFigureOut">
              <a:rPr lang="zh-TW" altLang="en-US" smtClean="0"/>
              <a:pPr/>
              <a:t>2025/11/22</a:t>
            </a:fld>
            <a:endParaRPr lang="zh-TW" altLang="en-US"/>
          </a:p>
        </p:txBody>
      </p:sp>
      <p:sp>
        <p:nvSpPr>
          <p:cNvPr id="4" name="投影片圖像版面配置區 3"/>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5546" tIns="47773" rIns="95546" bIns="47773" rtlCol="0" anchor="ctr"/>
          <a:lstStyle/>
          <a:p>
            <a:endParaRPr lang="zh-TW" altLang="en-US"/>
          </a:p>
        </p:txBody>
      </p:sp>
      <p:sp>
        <p:nvSpPr>
          <p:cNvPr id="5" name="備忘稿版面配置區 4"/>
          <p:cNvSpPr>
            <a:spLocks noGrp="1"/>
          </p:cNvSpPr>
          <p:nvPr>
            <p:ph type="body" sz="quarter" idx="3"/>
          </p:nvPr>
        </p:nvSpPr>
        <p:spPr>
          <a:xfrm>
            <a:off x="679768" y="4777197"/>
            <a:ext cx="5438140" cy="3908613"/>
          </a:xfrm>
          <a:prstGeom prst="rect">
            <a:avLst/>
          </a:prstGeom>
        </p:spPr>
        <p:txBody>
          <a:bodyPr vert="horz" lIns="95546" tIns="47773" rIns="95546" bIns="47773"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2" y="9428587"/>
            <a:ext cx="2945659" cy="498055"/>
          </a:xfrm>
          <a:prstGeom prst="rect">
            <a:avLst/>
          </a:prstGeom>
        </p:spPr>
        <p:txBody>
          <a:bodyPr vert="horz" lIns="95546" tIns="47773" rIns="95546" bIns="47773" rtlCol="0" anchor="b"/>
          <a:lstStyle>
            <a:lvl1pPr algn="l">
              <a:defRPr sz="1300"/>
            </a:lvl1pPr>
          </a:lstStyle>
          <a:p>
            <a:endParaRPr lang="zh-TW" altLang="en-US"/>
          </a:p>
        </p:txBody>
      </p:sp>
      <p:sp>
        <p:nvSpPr>
          <p:cNvPr id="7" name="投影片編號版面配置區 6"/>
          <p:cNvSpPr>
            <a:spLocks noGrp="1"/>
          </p:cNvSpPr>
          <p:nvPr>
            <p:ph type="sldNum" sz="quarter" idx="5"/>
          </p:nvPr>
        </p:nvSpPr>
        <p:spPr>
          <a:xfrm>
            <a:off x="3850445" y="9428587"/>
            <a:ext cx="2945659" cy="498055"/>
          </a:xfrm>
          <a:prstGeom prst="rect">
            <a:avLst/>
          </a:prstGeom>
        </p:spPr>
        <p:txBody>
          <a:bodyPr vert="horz" lIns="95546" tIns="47773" rIns="95546" bIns="47773" rtlCol="0" anchor="b"/>
          <a:lstStyle>
            <a:lvl1pPr algn="r">
              <a:defRPr sz="1300"/>
            </a:lvl1pPr>
          </a:lstStyle>
          <a:p>
            <a:fld id="{11659343-59F0-4231-B5DD-A4A2733B2A92}" type="slidenum">
              <a:rPr lang="zh-TW" altLang="en-US" smtClean="0"/>
              <a:pPr/>
              <a:t>‹#›</a:t>
            </a:fld>
            <a:endParaRPr lang="zh-TW" altLang="en-US"/>
          </a:p>
        </p:txBody>
      </p:sp>
    </p:spTree>
    <p:extLst>
      <p:ext uri="{BB962C8B-B14F-4D97-AF65-F5344CB8AC3E}">
        <p14:creationId xmlns:p14="http://schemas.microsoft.com/office/powerpoint/2010/main" val="1016851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a:t>
            </a:fld>
            <a:endParaRPr lang="zh-TW" altLang="en-US"/>
          </a:p>
        </p:txBody>
      </p:sp>
    </p:spTree>
    <p:extLst>
      <p:ext uri="{BB962C8B-B14F-4D97-AF65-F5344CB8AC3E}">
        <p14:creationId xmlns:p14="http://schemas.microsoft.com/office/powerpoint/2010/main" val="202009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5</a:t>
            </a:fld>
            <a:endParaRPr lang="zh-TW" altLang="en-US"/>
          </a:p>
        </p:txBody>
      </p:sp>
    </p:spTree>
    <p:extLst>
      <p:ext uri="{BB962C8B-B14F-4D97-AF65-F5344CB8AC3E}">
        <p14:creationId xmlns:p14="http://schemas.microsoft.com/office/powerpoint/2010/main" val="17211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Facilitator's Guide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Play the video (Note: The scenario is set after the enactment of the Medical Incident Prevention and Dispute Resolution Act). Instruct the trainees to pay close attention to the mediator's statements and map them to the corresponding points listed on the previous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After the video concludes, invite the trainees to share their thoughts on the strengths and weaknesses of the mediator's performance, encouraging them to explain in their own words. Proceed to the next slide after the discussion.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Strengths: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Conducted self-introduction and introduction of the parties.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Confirmed no conflict of interest.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Verified that participation was voluntary.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Explained the process and ground rules.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Confirmed that both parties understood the information provided.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Weaknesses: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Immediately labeled the case as a "medical malpractice" incident at the outset.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dirty="0"/>
              <a:t>Referred to the patient's side as the "victim."</a:t>
            </a:r>
            <a:endParaRPr lang="zh-TW" altLang="en-US"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6</a:t>
            </a:fld>
            <a:endParaRPr lang="zh-TW" altLang="en-US"/>
          </a:p>
        </p:txBody>
      </p:sp>
    </p:spTree>
    <p:extLst>
      <p:ext uri="{BB962C8B-B14F-4D97-AF65-F5344CB8AC3E}">
        <p14:creationId xmlns:p14="http://schemas.microsoft.com/office/powerpoint/2010/main" val="4189145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7</a:t>
            </a:fld>
            <a:endParaRPr lang="zh-TW" altLang="en-US"/>
          </a:p>
        </p:txBody>
      </p:sp>
    </p:spTree>
    <p:extLst>
      <p:ext uri="{BB962C8B-B14F-4D97-AF65-F5344CB8AC3E}">
        <p14:creationId xmlns:p14="http://schemas.microsoft.com/office/powerpoint/2010/main" val="15753105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8</a:t>
            </a:fld>
            <a:endParaRPr lang="zh-TW" altLang="en-US"/>
          </a:p>
        </p:txBody>
      </p:sp>
    </p:spTree>
    <p:extLst>
      <p:ext uri="{BB962C8B-B14F-4D97-AF65-F5344CB8AC3E}">
        <p14:creationId xmlns:p14="http://schemas.microsoft.com/office/powerpoint/2010/main" val="2543545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normAutofit/>
          </a:bodyPr>
          <a:lstStyle/>
          <a:p>
            <a:endParaRPr lang="en-US" altLang="zh-TW"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9</a:t>
            </a:fld>
            <a:endParaRPr lang="zh-TW" altLang="en-US"/>
          </a:p>
        </p:txBody>
      </p:sp>
    </p:spTree>
    <p:extLst>
      <p:ext uri="{BB962C8B-B14F-4D97-AF65-F5344CB8AC3E}">
        <p14:creationId xmlns:p14="http://schemas.microsoft.com/office/powerpoint/2010/main" val="33969564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normAutofit/>
          </a:bodyPr>
          <a:lstStyle/>
          <a:p>
            <a:endParaRPr lang="en-US" altLang="zh-TW"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10</a:t>
            </a:fld>
            <a:endParaRPr lang="zh-TW" altLang="en-US"/>
          </a:p>
        </p:txBody>
      </p:sp>
    </p:spTree>
    <p:extLst>
      <p:ext uri="{BB962C8B-B14F-4D97-AF65-F5344CB8AC3E}">
        <p14:creationId xmlns:p14="http://schemas.microsoft.com/office/powerpoint/2010/main" val="4159755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11</a:t>
            </a:fld>
            <a:endParaRPr lang="zh-TW" altLang="en-US"/>
          </a:p>
        </p:txBody>
      </p:sp>
    </p:spTree>
    <p:extLst>
      <p:ext uri="{BB962C8B-B14F-4D97-AF65-F5344CB8AC3E}">
        <p14:creationId xmlns:p14="http://schemas.microsoft.com/office/powerpoint/2010/main" val="2531922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12</a:t>
            </a:fld>
            <a:endParaRPr lang="zh-TW" altLang="en-US"/>
          </a:p>
        </p:txBody>
      </p:sp>
    </p:spTree>
    <p:extLst>
      <p:ext uri="{BB962C8B-B14F-4D97-AF65-F5344CB8AC3E}">
        <p14:creationId xmlns:p14="http://schemas.microsoft.com/office/powerpoint/2010/main" val="172114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13</a:t>
            </a:fld>
            <a:endParaRPr lang="zh-TW" altLang="en-US"/>
          </a:p>
        </p:txBody>
      </p:sp>
    </p:spTree>
    <p:extLst>
      <p:ext uri="{BB962C8B-B14F-4D97-AF65-F5344CB8AC3E}">
        <p14:creationId xmlns:p14="http://schemas.microsoft.com/office/powerpoint/2010/main" val="591038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14</a:t>
            </a:fld>
            <a:endParaRPr lang="zh-TW" altLang="en-US"/>
          </a:p>
        </p:txBody>
      </p:sp>
    </p:spTree>
    <p:extLst>
      <p:ext uri="{BB962C8B-B14F-4D97-AF65-F5344CB8AC3E}">
        <p14:creationId xmlns:p14="http://schemas.microsoft.com/office/powerpoint/2010/main" val="5856755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15</a:t>
            </a:fld>
            <a:endParaRPr lang="zh-TW" altLang="en-US"/>
          </a:p>
        </p:txBody>
      </p:sp>
    </p:spTree>
    <p:extLst>
      <p:ext uri="{BB962C8B-B14F-4D97-AF65-F5344CB8AC3E}">
        <p14:creationId xmlns:p14="http://schemas.microsoft.com/office/powerpoint/2010/main" val="30504250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TW" sz="1200" dirty="0">
              <a:solidFill>
                <a:srgbClr val="C00000"/>
              </a:solidFill>
            </a:endParaRPr>
          </a:p>
        </p:txBody>
      </p:sp>
      <p:sp>
        <p:nvSpPr>
          <p:cNvPr id="4" name="投影片編號版面配置區 3"/>
          <p:cNvSpPr>
            <a:spLocks noGrp="1"/>
          </p:cNvSpPr>
          <p:nvPr>
            <p:ph type="sldNum" sz="quarter" idx="5"/>
          </p:nvPr>
        </p:nvSpPr>
        <p:spPr/>
        <p:txBody>
          <a:bodyPr/>
          <a:lstStyle/>
          <a:p>
            <a:fld id="{11659343-59F0-4231-B5DD-A4A2733B2A92}" type="slidenum">
              <a:rPr lang="zh-TW" altLang="en-US" smtClean="0"/>
              <a:pPr/>
              <a:t>16</a:t>
            </a:fld>
            <a:endParaRPr lang="zh-TW" altLang="en-US"/>
          </a:p>
        </p:txBody>
      </p:sp>
    </p:spTree>
    <p:extLst>
      <p:ext uri="{BB962C8B-B14F-4D97-AF65-F5344CB8AC3E}">
        <p14:creationId xmlns:p14="http://schemas.microsoft.com/office/powerpoint/2010/main" val="6537580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17</a:t>
            </a:fld>
            <a:endParaRPr lang="zh-TW" altLang="en-US"/>
          </a:p>
        </p:txBody>
      </p:sp>
    </p:spTree>
    <p:extLst>
      <p:ext uri="{BB962C8B-B14F-4D97-AF65-F5344CB8AC3E}">
        <p14:creationId xmlns:p14="http://schemas.microsoft.com/office/powerpoint/2010/main" val="8449850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18</a:t>
            </a:fld>
            <a:endParaRPr lang="zh-TW" altLang="en-US"/>
          </a:p>
        </p:txBody>
      </p:sp>
    </p:spTree>
    <p:extLst>
      <p:ext uri="{BB962C8B-B14F-4D97-AF65-F5344CB8AC3E}">
        <p14:creationId xmlns:p14="http://schemas.microsoft.com/office/powerpoint/2010/main" val="14530545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19</a:t>
            </a:fld>
            <a:endParaRPr lang="zh-TW" altLang="en-US"/>
          </a:p>
        </p:txBody>
      </p:sp>
    </p:spTree>
    <p:extLst>
      <p:ext uri="{BB962C8B-B14F-4D97-AF65-F5344CB8AC3E}">
        <p14:creationId xmlns:p14="http://schemas.microsoft.com/office/powerpoint/2010/main" val="4873860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r>
              <a:rPr lang="en-US" altLang="zh-TW" sz="1200" b="0" i="0" kern="1200" dirty="0">
                <a:solidFill>
                  <a:schemeClr val="tx1"/>
                </a:solidFill>
                <a:effectLst/>
                <a:latin typeface="+mn-lt"/>
                <a:ea typeface="+mn-ea"/>
                <a:cs typeface="+mn-cs"/>
              </a:rPr>
              <a:t>"Please ask the participants to answer: regarding the points of dispute between both parties just mentioned, which aspects do they belong to?"</a:t>
            </a:r>
            <a:endParaRPr lang="zh-TW" altLang="en-US"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20</a:t>
            </a:fld>
            <a:endParaRPr lang="zh-TW" altLang="en-US"/>
          </a:p>
        </p:txBody>
      </p:sp>
    </p:spTree>
    <p:extLst>
      <p:ext uri="{BB962C8B-B14F-4D97-AF65-F5344CB8AC3E}">
        <p14:creationId xmlns:p14="http://schemas.microsoft.com/office/powerpoint/2010/main" val="251705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en-US" altLang="zh-TW" dirty="0"/>
          </a:p>
          <a:p>
            <a:endParaRPr lang="zh-TW" altLang="en-US"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21</a:t>
            </a:fld>
            <a:endParaRPr lang="zh-TW" altLang="en-US"/>
          </a:p>
        </p:txBody>
      </p:sp>
    </p:spTree>
    <p:extLst>
      <p:ext uri="{BB962C8B-B14F-4D97-AF65-F5344CB8AC3E}">
        <p14:creationId xmlns:p14="http://schemas.microsoft.com/office/powerpoint/2010/main" val="19481791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22</a:t>
            </a:fld>
            <a:endParaRPr lang="zh-TW" altLang="en-US"/>
          </a:p>
        </p:txBody>
      </p:sp>
    </p:spTree>
    <p:extLst>
      <p:ext uri="{BB962C8B-B14F-4D97-AF65-F5344CB8AC3E}">
        <p14:creationId xmlns:p14="http://schemas.microsoft.com/office/powerpoint/2010/main" val="14530545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r>
              <a:rPr lang="en-US" altLang="zh-TW" dirty="0"/>
              <a:t>Ans: Item 3 pertains to a legal point of contention, and thus cannot be evaluated.</a:t>
            </a:r>
            <a:endParaRPr lang="zh-TW" altLang="en-US" dirty="0"/>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23</a:t>
            </a:fld>
            <a:endParaRPr lang="zh-TW" altLang="en-US"/>
          </a:p>
        </p:txBody>
      </p:sp>
    </p:spTree>
    <p:extLst>
      <p:ext uri="{BB962C8B-B14F-4D97-AF65-F5344CB8AC3E}">
        <p14:creationId xmlns:p14="http://schemas.microsoft.com/office/powerpoint/2010/main" val="981743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24</a:t>
            </a:fld>
            <a:endParaRPr lang="zh-TW" altLang="en-US"/>
          </a:p>
        </p:txBody>
      </p:sp>
    </p:spTree>
    <p:extLst>
      <p:ext uri="{BB962C8B-B14F-4D97-AF65-F5344CB8AC3E}">
        <p14:creationId xmlns:p14="http://schemas.microsoft.com/office/powerpoint/2010/main" val="9161607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a:xfrm>
            <a:off x="425450" y="1243013"/>
            <a:ext cx="5946775" cy="3346450"/>
          </a:xfrm>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10"/>
          </p:nvPr>
        </p:nvSpPr>
        <p:spPr/>
        <p:txBody>
          <a:bodyPr/>
          <a:lstStyle/>
          <a:p>
            <a:fld id="{11659343-59F0-4231-B5DD-A4A2733B2A92}" type="slidenum">
              <a:rPr lang="zh-TW" altLang="en-US" smtClean="0"/>
              <a:pPr/>
              <a:t>25</a:t>
            </a:fld>
            <a:endParaRPr lang="zh-TW" altLang="en-US"/>
          </a:p>
        </p:txBody>
      </p:sp>
    </p:spTree>
    <p:extLst>
      <p:ext uri="{BB962C8B-B14F-4D97-AF65-F5344CB8AC3E}">
        <p14:creationId xmlns:p14="http://schemas.microsoft.com/office/powerpoint/2010/main" val="1233829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828800" y="2132857"/>
            <a:ext cx="10123851" cy="1470025"/>
          </a:xfrm>
        </p:spPr>
        <p:txBody>
          <a:bodyPr/>
          <a:lstStyle>
            <a:lvl1pPr algn="r">
              <a:defRPr/>
            </a:lvl1pPr>
          </a:lstStyle>
          <a:p>
            <a:r>
              <a:rPr lang="zh-TW" altLang="en-US"/>
              <a:t>按一下以編輯母片標題樣式</a:t>
            </a:r>
            <a:endParaRPr lang="zh-TW" altLang="en-US" dirty="0"/>
          </a:p>
        </p:txBody>
      </p:sp>
      <p:sp>
        <p:nvSpPr>
          <p:cNvPr id="3" name="副標題 2"/>
          <p:cNvSpPr>
            <a:spLocks noGrp="1"/>
          </p:cNvSpPr>
          <p:nvPr>
            <p:ph type="subTitle" idx="1"/>
          </p:nvPr>
        </p:nvSpPr>
        <p:spPr>
          <a:xfrm>
            <a:off x="1871531" y="3645024"/>
            <a:ext cx="10081120" cy="648072"/>
          </a:xfrm>
        </p:spPr>
        <p:txBody>
          <a:bodyPr/>
          <a:lstStyle>
            <a:lvl1pPr marL="0" indent="0" algn="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a:xfrm>
            <a:off x="6864085" y="6165305"/>
            <a:ext cx="2592288" cy="365125"/>
          </a:xfrm>
          <a:prstGeom prst="rect">
            <a:avLst/>
          </a:prstGeom>
        </p:spPr>
        <p:txBody>
          <a:bodyPr/>
          <a:lstStyle/>
          <a:p>
            <a:fld id="{203FCA68-C84F-45C6-99A1-137C0324C7C5}" type="datetime1">
              <a:rPr lang="zh-TW" altLang="en-US" smtClean="0"/>
              <a:pPr/>
              <a:t>2025/11/22</a:t>
            </a:fld>
            <a:endParaRPr lang="zh-TW" altLang="en-US"/>
          </a:p>
        </p:txBody>
      </p:sp>
      <p:sp>
        <p:nvSpPr>
          <p:cNvPr id="5" name="頁尾版面配置區 4"/>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6" name="投影片編號版面配置區 5"/>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a:xfrm>
            <a:off x="6864085" y="6165305"/>
            <a:ext cx="2592288" cy="365125"/>
          </a:xfrm>
          <a:prstGeom prst="rect">
            <a:avLst/>
          </a:prstGeom>
        </p:spPr>
        <p:txBody>
          <a:bodyPr/>
          <a:lstStyle/>
          <a:p>
            <a:fld id="{928FA841-3E88-4B3B-8094-4293076706EA}" type="datetime1">
              <a:rPr lang="zh-TW" altLang="en-US" smtClean="0"/>
              <a:pPr/>
              <a:t>2025/11/22</a:t>
            </a:fld>
            <a:endParaRPr lang="zh-TW" altLang="en-US"/>
          </a:p>
        </p:txBody>
      </p:sp>
      <p:sp>
        <p:nvSpPr>
          <p:cNvPr id="5" name="頁尾版面配置區 4"/>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6" name="投影片編號版面配置區 5"/>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963084" y="4406901"/>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a:xfrm>
            <a:off x="6864085" y="6165305"/>
            <a:ext cx="2592288" cy="365125"/>
          </a:xfrm>
          <a:prstGeom prst="rect">
            <a:avLst/>
          </a:prstGeom>
        </p:spPr>
        <p:txBody>
          <a:bodyPr/>
          <a:lstStyle/>
          <a:p>
            <a:fld id="{D6A4E624-0B1E-4F67-B085-1DDBE2105D05}" type="datetime1">
              <a:rPr lang="zh-TW" altLang="en-US" smtClean="0"/>
              <a:pPr/>
              <a:t>2025/11/22</a:t>
            </a:fld>
            <a:endParaRPr lang="zh-TW" altLang="en-US"/>
          </a:p>
        </p:txBody>
      </p:sp>
      <p:sp>
        <p:nvSpPr>
          <p:cNvPr id="5" name="頁尾版面配置區 4"/>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6" name="投影片編號版面配置區 5"/>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a:xfrm>
            <a:off x="6864085" y="6165305"/>
            <a:ext cx="2592288" cy="365125"/>
          </a:xfrm>
          <a:prstGeom prst="rect">
            <a:avLst/>
          </a:prstGeom>
        </p:spPr>
        <p:txBody>
          <a:bodyPr/>
          <a:lstStyle/>
          <a:p>
            <a:fld id="{56D49DF8-D696-41E2-882F-E11562D94A4B}" type="datetime1">
              <a:rPr lang="zh-TW" altLang="en-US" smtClean="0"/>
              <a:pPr/>
              <a:t>2025/11/22</a:t>
            </a:fld>
            <a:endParaRPr lang="zh-TW" altLang="en-US"/>
          </a:p>
        </p:txBody>
      </p:sp>
      <p:sp>
        <p:nvSpPr>
          <p:cNvPr id="6" name="頁尾版面配置區 5"/>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7" name="投影片編號版面配置區 6"/>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a:xfrm>
            <a:off x="6864085" y="6165305"/>
            <a:ext cx="2592288" cy="365125"/>
          </a:xfrm>
          <a:prstGeom prst="rect">
            <a:avLst/>
          </a:prstGeom>
        </p:spPr>
        <p:txBody>
          <a:bodyPr/>
          <a:lstStyle/>
          <a:p>
            <a:fld id="{18336407-8AA9-4E0B-8115-805FB6B5C38E}" type="datetime1">
              <a:rPr lang="zh-TW" altLang="en-US" smtClean="0"/>
              <a:pPr/>
              <a:t>2025/11/22</a:t>
            </a:fld>
            <a:endParaRPr lang="zh-TW" altLang="en-US"/>
          </a:p>
        </p:txBody>
      </p:sp>
      <p:sp>
        <p:nvSpPr>
          <p:cNvPr id="8" name="頁尾版面配置區 7"/>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9" name="投影片編號版面配置區 8"/>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a:xfrm>
            <a:off x="609600" y="548680"/>
            <a:ext cx="10972800" cy="1008112"/>
          </a:xfrm>
        </p:spPr>
        <p:txBody>
          <a:bodyPr/>
          <a:lstStyle/>
          <a:p>
            <a:r>
              <a:rPr lang="zh-TW" altLang="en-US"/>
              <a:t>按一下以編輯母片標題樣式</a:t>
            </a:r>
          </a:p>
        </p:txBody>
      </p:sp>
      <p:sp>
        <p:nvSpPr>
          <p:cNvPr id="3" name="日期版面配置區 2"/>
          <p:cNvSpPr>
            <a:spLocks noGrp="1"/>
          </p:cNvSpPr>
          <p:nvPr>
            <p:ph type="dt" sz="half" idx="10"/>
          </p:nvPr>
        </p:nvSpPr>
        <p:spPr>
          <a:xfrm>
            <a:off x="6864085" y="6165305"/>
            <a:ext cx="2592288" cy="365125"/>
          </a:xfrm>
          <a:prstGeom prst="rect">
            <a:avLst/>
          </a:prstGeom>
        </p:spPr>
        <p:txBody>
          <a:bodyPr/>
          <a:lstStyle/>
          <a:p>
            <a:fld id="{962EA10D-AF90-4EB5-8E87-9FA49F33B882}" type="datetime1">
              <a:rPr lang="zh-TW" altLang="en-US" smtClean="0"/>
              <a:pPr/>
              <a:t>2025/11/22</a:t>
            </a:fld>
            <a:endParaRPr lang="zh-TW" altLang="en-US"/>
          </a:p>
        </p:txBody>
      </p:sp>
      <p:sp>
        <p:nvSpPr>
          <p:cNvPr id="4" name="頁尾版面配置區 3"/>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5" name="投影片編號版面配置區 4"/>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a:xfrm>
            <a:off x="6864085" y="6165305"/>
            <a:ext cx="2592288" cy="365125"/>
          </a:xfrm>
          <a:prstGeom prst="rect">
            <a:avLst/>
          </a:prstGeom>
        </p:spPr>
        <p:txBody>
          <a:bodyPr/>
          <a:lstStyle/>
          <a:p>
            <a:fld id="{36B2B42E-151C-497F-8A43-E253E922CB28}" type="datetime1">
              <a:rPr lang="zh-TW" altLang="en-US" smtClean="0"/>
              <a:pPr/>
              <a:t>2025/11/22</a:t>
            </a:fld>
            <a:endParaRPr lang="zh-TW" altLang="en-US"/>
          </a:p>
        </p:txBody>
      </p:sp>
      <p:sp>
        <p:nvSpPr>
          <p:cNvPr id="3" name="頁尾版面配置區 2"/>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0" y="620688"/>
            <a:ext cx="11055019" cy="1093032"/>
          </a:xfrm>
        </p:spPr>
        <p:txBody>
          <a:bodyPr anchor="ctr">
            <a:normAutofit/>
          </a:bodyPr>
          <a:lstStyle>
            <a:lvl1pPr algn="ctr">
              <a:defRPr sz="3600" b="0"/>
            </a:lvl1pPr>
          </a:lstStyle>
          <a:p>
            <a:r>
              <a:rPr lang="zh-TW" altLang="en-US"/>
              <a:t>按一下以編輯母片標題樣式</a:t>
            </a:r>
            <a:endParaRPr lang="zh-TW" altLang="en-US" dirty="0"/>
          </a:p>
        </p:txBody>
      </p:sp>
      <p:sp>
        <p:nvSpPr>
          <p:cNvPr id="3" name="內容版面配置區 2"/>
          <p:cNvSpPr>
            <a:spLocks noGrp="1"/>
          </p:cNvSpPr>
          <p:nvPr>
            <p:ph idx="1"/>
          </p:nvPr>
        </p:nvSpPr>
        <p:spPr>
          <a:xfrm>
            <a:off x="623392" y="1772816"/>
            <a:ext cx="11041227" cy="435334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a:xfrm>
            <a:off x="6864085" y="6165305"/>
            <a:ext cx="2592288" cy="365125"/>
          </a:xfrm>
          <a:prstGeom prst="rect">
            <a:avLst/>
          </a:prstGeom>
        </p:spPr>
        <p:txBody>
          <a:bodyPr/>
          <a:lstStyle/>
          <a:p>
            <a:fld id="{731F6C79-6EDF-4F97-AE6A-C8AB2CBD78F1}" type="datetime1">
              <a:rPr lang="zh-TW" altLang="en-US" smtClean="0"/>
              <a:pPr/>
              <a:t>2025/11/22</a:t>
            </a:fld>
            <a:endParaRPr lang="zh-TW" altLang="en-US"/>
          </a:p>
        </p:txBody>
      </p:sp>
      <p:sp>
        <p:nvSpPr>
          <p:cNvPr id="6" name="頁尾版面配置區 5"/>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7" name="投影片編號版面配置區 6"/>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p>
        </p:txBody>
      </p:sp>
      <p:sp>
        <p:nvSpPr>
          <p:cNvPr id="4" name="文字版面配置區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日期版面配置區 4"/>
          <p:cNvSpPr>
            <a:spLocks noGrp="1"/>
          </p:cNvSpPr>
          <p:nvPr>
            <p:ph type="dt" sz="half" idx="10"/>
          </p:nvPr>
        </p:nvSpPr>
        <p:spPr>
          <a:xfrm>
            <a:off x="6864085" y="6165305"/>
            <a:ext cx="2592288" cy="365125"/>
          </a:xfrm>
          <a:prstGeom prst="rect">
            <a:avLst/>
          </a:prstGeom>
        </p:spPr>
        <p:txBody>
          <a:bodyPr/>
          <a:lstStyle/>
          <a:p>
            <a:fld id="{DECC6EF3-36E8-41B9-A49A-1DBA4AF082FE}" type="datetime1">
              <a:rPr lang="zh-TW" altLang="en-US" smtClean="0"/>
              <a:pPr/>
              <a:t>2025/11/22</a:t>
            </a:fld>
            <a:endParaRPr lang="zh-TW" altLang="en-US"/>
          </a:p>
        </p:txBody>
      </p:sp>
      <p:sp>
        <p:nvSpPr>
          <p:cNvPr id="6" name="頁尾版面配置區 5"/>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7" name="投影片編號版面配置區 6"/>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a:xfrm>
            <a:off x="6864085" y="6165305"/>
            <a:ext cx="2592288" cy="365125"/>
          </a:xfrm>
          <a:prstGeom prst="rect">
            <a:avLst/>
          </a:prstGeom>
        </p:spPr>
        <p:txBody>
          <a:bodyPr/>
          <a:lstStyle/>
          <a:p>
            <a:fld id="{41AACC11-6C91-4F5B-88EB-5A6DC897F78B}" type="datetime1">
              <a:rPr lang="zh-TW" altLang="en-US" smtClean="0"/>
              <a:pPr/>
              <a:t>2025/11/22</a:t>
            </a:fld>
            <a:endParaRPr lang="zh-TW" altLang="en-US"/>
          </a:p>
        </p:txBody>
      </p:sp>
      <p:sp>
        <p:nvSpPr>
          <p:cNvPr id="5" name="頁尾版面配置區 4"/>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6" name="投影片編號版面配置區 5"/>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839200" y="274639"/>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39"/>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a:xfrm>
            <a:off x="6864085" y="6165305"/>
            <a:ext cx="2592288" cy="365125"/>
          </a:xfrm>
          <a:prstGeom prst="rect">
            <a:avLst/>
          </a:prstGeom>
        </p:spPr>
        <p:txBody>
          <a:bodyPr/>
          <a:lstStyle/>
          <a:p>
            <a:fld id="{4440380C-E324-4798-B616-053C9989AE6A}" type="datetime1">
              <a:rPr lang="zh-TW" altLang="en-US" smtClean="0"/>
              <a:pPr/>
              <a:t>2025/11/22</a:t>
            </a:fld>
            <a:endParaRPr lang="zh-TW" altLang="en-US"/>
          </a:p>
        </p:txBody>
      </p:sp>
      <p:sp>
        <p:nvSpPr>
          <p:cNvPr id="5" name="頁尾版面配置區 4"/>
          <p:cNvSpPr>
            <a:spLocks noGrp="1"/>
          </p:cNvSpPr>
          <p:nvPr>
            <p:ph type="ftr" sz="quarter" idx="11"/>
          </p:nvPr>
        </p:nvSpPr>
        <p:spPr>
          <a:xfrm>
            <a:off x="1871531" y="6165305"/>
            <a:ext cx="4512501" cy="365125"/>
          </a:xfrm>
          <a:prstGeom prst="rect">
            <a:avLst/>
          </a:prstGeom>
        </p:spPr>
        <p:txBody>
          <a:bodyPr/>
          <a:lstStyle/>
          <a:p>
            <a:endParaRPr lang="zh-TW" altLang="en-US"/>
          </a:p>
        </p:txBody>
      </p:sp>
      <p:sp>
        <p:nvSpPr>
          <p:cNvPr id="6" name="投影片編號版面配置區 5"/>
          <p:cNvSpPr>
            <a:spLocks noGrp="1"/>
          </p:cNvSpPr>
          <p:nvPr>
            <p:ph type="sldNum" sz="quarter" idx="12"/>
          </p:nvPr>
        </p:nvSpPr>
        <p:spPr/>
        <p:txBody>
          <a:bodyPr/>
          <a:lstStyle/>
          <a:p>
            <a:fld id="{9F96B1F6-8E64-4E8F-B494-7E05524B3FF6}" type="slidenum">
              <a:rPr lang="zh-TW" altLang="en-US" smtClean="0"/>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6_Basic Layout">
    <p:spTree>
      <p:nvGrpSpPr>
        <p:cNvPr id="1" name=""/>
        <p:cNvGrpSpPr/>
        <p:nvPr/>
      </p:nvGrpSpPr>
      <p:grpSpPr>
        <a:xfrm>
          <a:off x="0" y="0"/>
          <a:ext cx="0" cy="0"/>
          <a:chOff x="0" y="0"/>
          <a:chExt cx="0" cy="0"/>
        </a:xfrm>
      </p:grpSpPr>
      <p:pic>
        <p:nvPicPr>
          <p:cNvPr id="4" name="Picture 2" descr="G:\002-KIMS BUSINESS\007-02-Googleslidesppt\02-GSppt-Contents-Kim\20170429\06-\item01.png"/>
          <p:cNvPicPr>
            <a:picLocks noChangeAspect="1" noChangeArrowheads="1"/>
          </p:cNvPicPr>
          <p:nvPr userDrawn="1"/>
        </p:nvPicPr>
        <p:blipFill>
          <a:blip r:embed="rId2"/>
          <a:srcRect/>
          <a:stretch>
            <a:fillRect/>
          </a:stretch>
        </p:blipFill>
        <p:spPr bwMode="auto">
          <a:xfrm>
            <a:off x="10335685" y="165101"/>
            <a:ext cx="1706033" cy="1536700"/>
          </a:xfrm>
          <a:prstGeom prst="rect">
            <a:avLst/>
          </a:prstGeom>
          <a:noFill/>
          <a:ln w="9525">
            <a:noFill/>
            <a:miter lim="800000"/>
            <a:headEnd/>
            <a:tailEnd/>
          </a:ln>
        </p:spPr>
      </p:pic>
      <p:sp>
        <p:nvSpPr>
          <p:cNvPr id="5" name="Rectangle 5"/>
          <p:cNvSpPr/>
          <p:nvPr userDrawn="1"/>
        </p:nvSpPr>
        <p:spPr>
          <a:xfrm>
            <a:off x="0" y="228600"/>
            <a:ext cx="287867" cy="1066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latinLnBrk="1">
              <a:spcBef>
                <a:spcPts val="0"/>
              </a:spcBef>
              <a:spcAft>
                <a:spcPts val="0"/>
              </a:spcAft>
              <a:defRPr/>
            </a:pPr>
            <a:endParaRPr kumimoji="0" lang="en-US" sz="2400"/>
          </a:p>
        </p:txBody>
      </p:sp>
      <p:sp>
        <p:nvSpPr>
          <p:cNvPr id="10" name="Text Placeholder 9"/>
          <p:cNvSpPr>
            <a:spLocks noGrp="1"/>
          </p:cNvSpPr>
          <p:nvPr>
            <p:ph type="body" sz="quarter" idx="10"/>
          </p:nvPr>
        </p:nvSpPr>
        <p:spPr>
          <a:xfrm>
            <a:off x="527381" y="164638"/>
            <a:ext cx="9313035" cy="768085"/>
          </a:xfrm>
          <a:prstGeom prst="rect">
            <a:avLst/>
          </a:prstGeom>
        </p:spPr>
        <p:txBody>
          <a:bodyPr anchor="ctr"/>
          <a:lstStyle>
            <a:lvl1pPr marL="0" indent="0" algn="l">
              <a:buNone/>
              <a:defRPr sz="4800" b="0" baseline="0">
                <a:solidFill>
                  <a:schemeClr val="tx1">
                    <a:lumMod val="75000"/>
                    <a:lumOff val="25000"/>
                  </a:schemeClr>
                </a:solidFill>
                <a:latin typeface="+mj-lt"/>
                <a:cs typeface="Arial" pitchFamily="34" charset="0"/>
              </a:defRPr>
            </a:lvl1pPr>
          </a:lstStyle>
          <a:p>
            <a:pPr lvl="0"/>
            <a:r>
              <a:rPr lang="zh-TW" altLang="en-US" dirty="0"/>
              <a:t>按一下以編輯母片文字樣式</a:t>
            </a:r>
          </a:p>
        </p:txBody>
      </p:sp>
      <p:sp>
        <p:nvSpPr>
          <p:cNvPr id="11" name="Text Placeholder 9"/>
          <p:cNvSpPr>
            <a:spLocks noGrp="1"/>
          </p:cNvSpPr>
          <p:nvPr>
            <p:ph type="body" sz="quarter" idx="11"/>
          </p:nvPr>
        </p:nvSpPr>
        <p:spPr>
          <a:xfrm>
            <a:off x="527381" y="932723"/>
            <a:ext cx="9313035" cy="384043"/>
          </a:xfrm>
          <a:prstGeom prst="rect">
            <a:avLst/>
          </a:prstGeom>
        </p:spPr>
        <p:txBody>
          <a:bodyPr anchor="ctr"/>
          <a:lstStyle>
            <a:lvl1pPr marL="0" indent="0" algn="l">
              <a:buNone/>
              <a:defRPr sz="1867" b="0" baseline="0">
                <a:solidFill>
                  <a:schemeClr val="tx1">
                    <a:lumMod val="75000"/>
                    <a:lumOff val="25000"/>
                  </a:schemeClr>
                </a:solidFill>
                <a:latin typeface="+mn-lt"/>
                <a:cs typeface="Arial" pitchFamily="34" charset="0"/>
              </a:defRPr>
            </a:lvl1pPr>
          </a:lstStyle>
          <a:p>
            <a:pPr lvl="0"/>
            <a:r>
              <a:rPr lang="zh-TW" altLang="en-US" dirty="0"/>
              <a:t>按一下以編輯母片文字樣式</a:t>
            </a:r>
          </a:p>
        </p:txBody>
      </p:sp>
      <p:sp>
        <p:nvSpPr>
          <p:cNvPr id="6" name="投影片編號版面配置區 1"/>
          <p:cNvSpPr>
            <a:spLocks noGrp="1"/>
          </p:cNvSpPr>
          <p:nvPr>
            <p:ph type="sldNum" sz="quarter" idx="4"/>
          </p:nvPr>
        </p:nvSpPr>
        <p:spPr>
          <a:xfrm>
            <a:off x="9448800" y="6491818"/>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45262718-A290-49D7-AB5D-70A2D28081CE}" type="slidenum">
              <a:rPr lang="zh-TW" altLang="en-US" smtClean="0"/>
              <a:t>‹#›</a:t>
            </a:fld>
            <a:endParaRPr lang="zh-TW" altLang="en-US"/>
          </a:p>
        </p:txBody>
      </p:sp>
    </p:spTree>
    <p:extLst>
      <p:ext uri="{BB962C8B-B14F-4D97-AF65-F5344CB8AC3E}">
        <p14:creationId xmlns:p14="http://schemas.microsoft.com/office/powerpoint/2010/main" val="20113400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標題及物件">
    <p:spTree>
      <p:nvGrpSpPr>
        <p:cNvPr id="1" name=""/>
        <p:cNvGrpSpPr/>
        <p:nvPr/>
      </p:nvGrpSpPr>
      <p:grpSpPr>
        <a:xfrm>
          <a:off x="0" y="0"/>
          <a:ext cx="0" cy="0"/>
          <a:chOff x="0" y="0"/>
          <a:chExt cx="0" cy="0"/>
        </a:xfrm>
      </p:grpSpPr>
      <p:sp>
        <p:nvSpPr>
          <p:cNvPr id="3" name="內容版面配置區 2"/>
          <p:cNvSpPr>
            <a:spLocks noGrp="1"/>
          </p:cNvSpPr>
          <p:nvPr>
            <p:ph idx="1"/>
          </p:nvPr>
        </p:nvSpPr>
        <p:spPr>
          <a:xfrm>
            <a:off x="838200" y="428626"/>
            <a:ext cx="10515600" cy="5945742"/>
          </a:xfrm>
        </p:spPr>
        <p:txBody>
          <a:bodyPr/>
          <a:lstStyle>
            <a:lvl1pPr>
              <a:defRPr>
                <a:solidFill>
                  <a:schemeClr val="bg2">
                    <a:lumMod val="25000"/>
                  </a:schemeClr>
                </a:solidFill>
                <a:latin typeface="微軟正黑體" panose="020B0604030504040204" pitchFamily="34" charset="-120"/>
                <a:ea typeface="微軟正黑體" panose="020B0604030504040204" pitchFamily="34" charset="-120"/>
              </a:defRPr>
            </a:lvl1pPr>
            <a:lvl2pPr>
              <a:defRPr>
                <a:solidFill>
                  <a:schemeClr val="bg2">
                    <a:lumMod val="25000"/>
                  </a:schemeClr>
                </a:solidFill>
                <a:latin typeface="微軟正黑體" panose="020B0604030504040204" pitchFamily="34" charset="-120"/>
                <a:ea typeface="微軟正黑體" panose="020B0604030504040204" pitchFamily="34" charset="-120"/>
              </a:defRPr>
            </a:lvl2pPr>
            <a:lvl3pPr>
              <a:defRPr>
                <a:solidFill>
                  <a:schemeClr val="bg2">
                    <a:lumMod val="25000"/>
                  </a:schemeClr>
                </a:solidFill>
                <a:latin typeface="微軟正黑體" panose="020B0604030504040204" pitchFamily="34" charset="-120"/>
                <a:ea typeface="微軟正黑體" panose="020B0604030504040204" pitchFamily="34" charset="-120"/>
              </a:defRPr>
            </a:lvl3pPr>
            <a:lvl4pPr>
              <a:defRPr>
                <a:solidFill>
                  <a:schemeClr val="bg2">
                    <a:lumMod val="25000"/>
                  </a:schemeClr>
                </a:solidFill>
                <a:latin typeface="微軟正黑體" panose="020B0604030504040204" pitchFamily="34" charset="-120"/>
                <a:ea typeface="微軟正黑體" panose="020B0604030504040204" pitchFamily="34" charset="-120"/>
              </a:defRPr>
            </a:lvl4pPr>
            <a:lvl5pPr>
              <a:defRPr>
                <a:solidFill>
                  <a:schemeClr val="bg2">
                    <a:lumMod val="25000"/>
                  </a:schemeClr>
                </a:solidFill>
                <a:latin typeface="微軟正黑體" panose="020B0604030504040204" pitchFamily="34" charset="-120"/>
                <a:ea typeface="微軟正黑體" panose="020B0604030504040204" pitchFamily="34" charset="-120"/>
              </a:defRPr>
            </a:lvl5pPr>
          </a:lstStyle>
          <a:p>
            <a:pPr lvl="0"/>
            <a:r>
              <a:rPr lang="zh-TW" altLang="en-US" dirty="0"/>
              <a:t>按一下以編輯母片文字樣式</a:t>
            </a:r>
          </a:p>
          <a:p>
            <a:pPr lvl="1"/>
            <a:r>
              <a:rPr lang="zh-TW" altLang="en-US" dirty="0"/>
              <a:t>第二層</a:t>
            </a:r>
          </a:p>
          <a:p>
            <a:pPr lvl="2"/>
            <a:r>
              <a:rPr lang="zh-TW" altLang="en-US" dirty="0"/>
              <a:t>第三層</a:t>
            </a:r>
          </a:p>
          <a:p>
            <a:pPr lvl="3"/>
            <a:r>
              <a:rPr lang="zh-TW" altLang="en-US" dirty="0"/>
              <a:t>第四層</a:t>
            </a:r>
          </a:p>
          <a:p>
            <a:pPr lvl="4"/>
            <a:r>
              <a:rPr lang="zh-TW" altLang="en-US" dirty="0"/>
              <a:t>第五層</a:t>
            </a:r>
          </a:p>
        </p:txBody>
      </p:sp>
      <p:sp>
        <p:nvSpPr>
          <p:cNvPr id="7" name="文字方塊 6"/>
          <p:cNvSpPr txBox="1"/>
          <p:nvPr userDrawn="1"/>
        </p:nvSpPr>
        <p:spPr>
          <a:xfrm>
            <a:off x="11620500" y="6374368"/>
            <a:ext cx="571500" cy="369332"/>
          </a:xfrm>
          <a:prstGeom prst="rect">
            <a:avLst/>
          </a:prstGeom>
          <a:noFill/>
        </p:spPr>
        <p:txBody>
          <a:bodyPr wrap="square" rtlCol="0">
            <a:spAutoFit/>
          </a:bodyPr>
          <a:lstStyle/>
          <a:p>
            <a:fld id="{199663CA-F9C2-413C-A66C-B1E9182C83B0}" type="slidenum">
              <a:rPr lang="zh-TW" altLang="en-US" b="1" smtClean="0">
                <a:solidFill>
                  <a:schemeClr val="bg2">
                    <a:lumMod val="25000"/>
                  </a:schemeClr>
                </a:solidFill>
                <a:latin typeface="微軟正黑體" panose="020B0604030504040204" pitchFamily="34" charset="-120"/>
                <a:ea typeface="微軟正黑體" panose="020B0604030504040204" pitchFamily="34" charset="-120"/>
              </a:rPr>
              <a:t>‹#›</a:t>
            </a:fld>
            <a:endParaRPr lang="zh-TW" altLang="en-US" b="1" dirty="0">
              <a:solidFill>
                <a:schemeClr val="bg2">
                  <a:lumMod val="25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41631307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投影片編號版面配置區 5"/>
          <p:cNvSpPr>
            <a:spLocks noGrp="1"/>
          </p:cNvSpPr>
          <p:nvPr>
            <p:ph type="sldNum" sz="quarter" idx="4"/>
          </p:nvPr>
        </p:nvSpPr>
        <p:spPr>
          <a:xfrm>
            <a:off x="16781" y="6165304"/>
            <a:ext cx="814784" cy="365125"/>
          </a:xfrm>
          <a:prstGeom prst="rect">
            <a:avLst/>
          </a:prstGeom>
        </p:spPr>
        <p:txBody>
          <a:bodyPr vert="horz" lIns="91440" tIns="45720" rIns="91440" bIns="45720" rtlCol="0" anchor="ctr"/>
          <a:lstStyle>
            <a:lvl1pPr algn="l">
              <a:defRPr sz="1400">
                <a:solidFill>
                  <a:schemeClr val="tx1"/>
                </a:solidFill>
                <a:latin typeface="Arial" panose="020B0604020202020204" pitchFamily="34" charset="0"/>
                <a:cs typeface="Arial" panose="020B0604020202020204" pitchFamily="34" charset="0"/>
              </a:defRPr>
            </a:lvl1pPr>
          </a:lstStyle>
          <a:p>
            <a:fld id="{9F96B1F6-8E64-4E8F-B494-7E05524B3FF6}"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8"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youtu.be/u6UAHoXSDfc"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hyperlink" Target="https://youtu.be/d9EdA_xz-w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youtu.be/i9KaMyjlMCY"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63084" y="3212976"/>
            <a:ext cx="10363200" cy="1362075"/>
          </a:xfrm>
        </p:spPr>
        <p:txBody>
          <a:bodyPr/>
          <a:lstStyle/>
          <a:p>
            <a:r>
              <a:rPr lang="en-US" altLang="zh-TW" dirty="0"/>
              <a:t>PART</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a:t>
            </a:fld>
            <a:endParaRPr lang="zh-TW" altLang="en-US" dirty="0"/>
          </a:p>
        </p:txBody>
      </p:sp>
      <p:pic>
        <p:nvPicPr>
          <p:cNvPr id="7" name="圖片 6">
            <a:extLst>
              <a:ext uri="{FF2B5EF4-FFF2-40B4-BE49-F238E27FC236}">
                <a16:creationId xmlns:a16="http://schemas.microsoft.com/office/drawing/2014/main" id="{120FC0A8-5A18-43D4-AE1B-9C5B4B6FEAF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437564" y="1052736"/>
            <a:ext cx="2218276" cy="3240000"/>
          </a:xfrm>
          <a:prstGeom prst="rect">
            <a:avLst/>
          </a:prstGeom>
        </p:spPr>
      </p:pic>
      <p:sp>
        <p:nvSpPr>
          <p:cNvPr id="3" name="矩形 2">
            <a:extLst>
              <a:ext uri="{FF2B5EF4-FFF2-40B4-BE49-F238E27FC236}">
                <a16:creationId xmlns:a16="http://schemas.microsoft.com/office/drawing/2014/main" id="{A7F115D0-678B-4AA4-9751-941C9A10DB3F}"/>
              </a:ext>
            </a:extLst>
          </p:cNvPr>
          <p:cNvSpPr/>
          <p:nvPr/>
        </p:nvSpPr>
        <p:spPr>
          <a:xfrm>
            <a:off x="0" y="2996952"/>
            <a:ext cx="12192000" cy="13620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43233779"/>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1">
            <a:extLst>
              <a:ext uri="{FF2B5EF4-FFF2-40B4-BE49-F238E27FC236}">
                <a16:creationId xmlns:a16="http://schemas.microsoft.com/office/drawing/2014/main" id="{C585E0FA-F618-4043-A659-E8931A2ACF76}"/>
              </a:ext>
            </a:extLst>
          </p:cNvPr>
          <p:cNvSpPr>
            <a:spLocks noGrp="1"/>
          </p:cNvSpPr>
          <p:nvPr>
            <p:ph idx="1"/>
          </p:nvPr>
        </p:nvSpPr>
        <p:spPr>
          <a:xfrm>
            <a:off x="428625" y="1628800"/>
            <a:ext cx="11506200" cy="4672543"/>
          </a:xfrm>
        </p:spPr>
        <p:txBody>
          <a:bodyPr anchor="t">
            <a:noAutofit/>
          </a:bodyPr>
          <a:lstStyle/>
          <a:p>
            <a:pPr marL="361950" indent="-361950" algn="just">
              <a:lnSpc>
                <a:spcPct val="100000"/>
              </a:lnSpc>
              <a:spcBef>
                <a:spcPts val="1000"/>
              </a:spcBef>
              <a:spcAft>
                <a:spcPts val="600"/>
              </a:spcAft>
              <a:buClr>
                <a:srgbClr val="5F82B1"/>
              </a:buClr>
              <a:buFont typeface="Wingdings" pitchFamily="2" charset="2"/>
              <a:buChar char="n"/>
            </a:pPr>
            <a:r>
              <a:rPr lang="en-US" altLang="zh-TW" sz="2200" dirty="0">
                <a:cs typeface="Times New Roman" panose="02020603050405020304" pitchFamily="18" charset="0"/>
              </a:rPr>
              <a:t>An 80-year-old patient, Mr. Wang Da-fa, with a medical history of liver cirrhosis, Hepatitis B, and Hepatitis C, was found to have an approximately 3 cm tumor in the right lobe of his liver following a CT scan. He was admitted to Hospital A under the care of Director A as his attending physician, with surgery scheduled.</a:t>
            </a:r>
          </a:p>
          <a:p>
            <a:pPr marL="361950" indent="-361950" algn="just">
              <a:lnSpc>
                <a:spcPct val="100000"/>
              </a:lnSpc>
              <a:spcBef>
                <a:spcPts val="1000"/>
              </a:spcBef>
              <a:spcAft>
                <a:spcPts val="600"/>
              </a:spcAft>
              <a:buClr>
                <a:srgbClr val="5F82B1"/>
              </a:buClr>
              <a:buFont typeface="Wingdings" pitchFamily="2" charset="2"/>
              <a:buChar char="n"/>
            </a:pPr>
            <a:r>
              <a:rPr lang="en-US" altLang="zh-TW" sz="2200" dirty="0">
                <a:cs typeface="Times New Roman" panose="02020603050405020304" pitchFamily="18" charset="0"/>
              </a:rPr>
              <a:t>At 10:00 PM on the same day, the on-duty physician, Dr. B, notified the family by phone that a self-paid laparoscopic surgery could be performed the next day. The family then came to the hospital for a detailed explanation.</a:t>
            </a:r>
          </a:p>
          <a:p>
            <a:pPr marL="361950" indent="-361950" algn="just">
              <a:lnSpc>
                <a:spcPct val="100000"/>
              </a:lnSpc>
              <a:spcBef>
                <a:spcPts val="1000"/>
              </a:spcBef>
              <a:spcAft>
                <a:spcPts val="600"/>
              </a:spcAft>
              <a:buClr>
                <a:srgbClr val="5F82B1"/>
              </a:buClr>
              <a:buFont typeface="Wingdings" pitchFamily="2" charset="2"/>
              <a:buChar char="n"/>
            </a:pPr>
            <a:r>
              <a:rPr lang="en-US" altLang="zh-TW" sz="2200" dirty="0">
                <a:cs typeface="Times New Roman" panose="02020603050405020304" pitchFamily="18" charset="0"/>
              </a:rPr>
              <a:t>Dr. B explained in person that laparoscopic surgery offered a shorter operation time, smaller incisions, and faster recovery. He also stated that the chief surgeon would be Director A and that the family would be informed of any intraoperative changes to the plan or unexpected situations. The family subsequently signed the consent form.</a:t>
            </a:r>
          </a:p>
          <a:p>
            <a:pPr marL="361950" indent="-361950" algn="just">
              <a:lnSpc>
                <a:spcPct val="100000"/>
              </a:lnSpc>
              <a:spcBef>
                <a:spcPts val="1000"/>
              </a:spcBef>
              <a:spcAft>
                <a:spcPts val="600"/>
              </a:spcAft>
              <a:buClr>
                <a:srgbClr val="5F82B1"/>
              </a:buClr>
              <a:buFont typeface="Wingdings" pitchFamily="2" charset="2"/>
              <a:buChar char="n"/>
            </a:pPr>
            <a:endParaRPr lang="en-US" altLang="zh-TW" sz="2200" dirty="0">
              <a:cs typeface="Times New Roman" panose="02020603050405020304" pitchFamily="18" charset="0"/>
            </a:endParaRPr>
          </a:p>
        </p:txBody>
      </p:sp>
      <p:sp>
        <p:nvSpPr>
          <p:cNvPr id="5" name="標題 2"/>
          <p:cNvSpPr txBox="1">
            <a:spLocks/>
          </p:cNvSpPr>
          <p:nvPr/>
        </p:nvSpPr>
        <p:spPr>
          <a:xfrm>
            <a:off x="838200" y="247651"/>
            <a:ext cx="10515600" cy="99695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altLang="zh-TW" sz="4800" b="1" dirty="0">
                <a:solidFill>
                  <a:srgbClr val="E7E6E6">
                    <a:lumMod val="25000"/>
                  </a:srgbClr>
                </a:solidFill>
                <a:latin typeface="微軟正黑體" panose="020B0604030504040204" pitchFamily="34" charset="-120"/>
                <a:ea typeface="微軟正黑體" panose="020B0604030504040204" pitchFamily="34" charset="-120"/>
              </a:rPr>
              <a:t>Case Study –</a:t>
            </a:r>
            <a:r>
              <a:rPr lang="zh-TW" altLang="en-US" sz="4800" b="1" dirty="0">
                <a:solidFill>
                  <a:srgbClr val="E7E6E6">
                    <a:lumMod val="25000"/>
                  </a:srgbClr>
                </a:solidFill>
                <a:latin typeface="微軟正黑體" panose="020B0604030504040204" pitchFamily="34" charset="-120"/>
                <a:ea typeface="微軟正黑體" panose="020B0604030504040204" pitchFamily="34" charset="-120"/>
              </a:rPr>
              <a:t> </a:t>
            </a:r>
            <a:r>
              <a:rPr lang="en-US" altLang="zh-TW" sz="4800" b="1" dirty="0">
                <a:solidFill>
                  <a:srgbClr val="E7E6E6">
                    <a:lumMod val="25000"/>
                  </a:srgbClr>
                </a:solidFill>
                <a:latin typeface="微軟正黑體" panose="020B0604030504040204" pitchFamily="34" charset="-120"/>
                <a:ea typeface="微軟正黑體" panose="020B0604030504040204" pitchFamily="34" charset="-120"/>
              </a:rPr>
              <a:t>Background</a:t>
            </a:r>
            <a:endParaRPr kumimoji="0" lang="zh-TW" altLang="en-US" sz="4800" b="1" i="0" u="none" strike="noStrike" kern="1200" cap="none" spc="0" normalizeH="0" baseline="0" noProof="0" dirty="0">
              <a:ln>
                <a:noFill/>
              </a:ln>
              <a:solidFill>
                <a:srgbClr val="E7E6E6">
                  <a:lumMod val="25000"/>
                </a:srgbClr>
              </a:solidFill>
              <a:effectLst/>
              <a:uLnTx/>
              <a:uFillTx/>
              <a:latin typeface="微軟正黑體" panose="020B0604030504040204" pitchFamily="34" charset="-120"/>
              <a:ea typeface="微軟正黑體" panose="020B0604030504040204" pitchFamily="34" charset="-120"/>
              <a:cs typeface="+mj-cs"/>
            </a:endParaRPr>
          </a:p>
        </p:txBody>
      </p:sp>
      <p:sp>
        <p:nvSpPr>
          <p:cNvPr id="6" name="文字方塊 5"/>
          <p:cNvSpPr txBox="1"/>
          <p:nvPr/>
        </p:nvSpPr>
        <p:spPr>
          <a:xfrm>
            <a:off x="428625" y="6581001"/>
            <a:ext cx="6595523" cy="276999"/>
          </a:xfrm>
          <a:prstGeom prst="rect">
            <a:avLst/>
          </a:prstGeom>
          <a:noFill/>
        </p:spPr>
        <p:txBody>
          <a:bodyPr wrap="none" rtlCol="0">
            <a:spAutoFit/>
          </a:bodyPr>
          <a:lstStyle/>
          <a:p>
            <a:pPr lvl="0">
              <a:defRPr/>
            </a:pPr>
            <a:r>
              <a:rPr lang="en-US" altLang="zh-TW" sz="1200" dirty="0">
                <a:solidFill>
                  <a:prstClr val="white"/>
                </a:solidFill>
                <a:latin typeface="Times New Roman" panose="02020603050405020304" pitchFamily="18" charset="0"/>
                <a:cs typeface="Times New Roman" panose="02020603050405020304" pitchFamily="18" charset="0"/>
              </a:rPr>
              <a:t>Source: Case adapted from the Taiwan Taichung District Court Civil Judgment, 103 (2014) Yi-Zi No. 8.</a:t>
            </a: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2" name="矩形 1">
            <a:extLst>
              <a:ext uri="{FF2B5EF4-FFF2-40B4-BE49-F238E27FC236}">
                <a16:creationId xmlns:a16="http://schemas.microsoft.com/office/drawing/2014/main" id="{64FC3D8E-2433-4E9C-B3A8-C78FB153A086}"/>
              </a:ext>
            </a:extLst>
          </p:cNvPr>
          <p:cNvSpPr/>
          <p:nvPr/>
        </p:nvSpPr>
        <p:spPr>
          <a:xfrm>
            <a:off x="11640616" y="6301343"/>
            <a:ext cx="294209" cy="3841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投影片編號版面配置區 3">
            <a:extLst>
              <a:ext uri="{FF2B5EF4-FFF2-40B4-BE49-F238E27FC236}">
                <a16:creationId xmlns:a16="http://schemas.microsoft.com/office/drawing/2014/main" id="{E0E2CC60-F2C2-4C6A-B126-40CA5C18EC55}"/>
              </a:ext>
            </a:extLst>
          </p:cNvPr>
          <p:cNvSpPr txBox="1">
            <a:spLocks/>
          </p:cNvSpPr>
          <p:nvPr/>
        </p:nvSpPr>
        <p:spPr>
          <a:xfrm>
            <a:off x="16781" y="6165304"/>
            <a:ext cx="814784"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F96B1F6-8E64-4E8F-B494-7E05524B3FF6}" type="slidenum">
              <a:rPr lang="zh-TW" altLang="en-US" smtClean="0"/>
              <a:pPr/>
              <a:t>2</a:t>
            </a:fld>
            <a:endParaRPr lang="zh-TW" altLang="en-US" dirty="0"/>
          </a:p>
        </p:txBody>
      </p:sp>
    </p:spTree>
    <p:extLst>
      <p:ext uri="{BB962C8B-B14F-4D97-AF65-F5344CB8AC3E}">
        <p14:creationId xmlns:p14="http://schemas.microsoft.com/office/powerpoint/2010/main" val="67122477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1">
            <a:extLst>
              <a:ext uri="{FF2B5EF4-FFF2-40B4-BE49-F238E27FC236}">
                <a16:creationId xmlns:a16="http://schemas.microsoft.com/office/drawing/2014/main" id="{C585E0FA-F618-4043-A659-E8931A2ACF76}"/>
              </a:ext>
            </a:extLst>
          </p:cNvPr>
          <p:cNvSpPr>
            <a:spLocks noGrp="1"/>
          </p:cNvSpPr>
          <p:nvPr>
            <p:ph idx="1"/>
          </p:nvPr>
        </p:nvSpPr>
        <p:spPr>
          <a:xfrm>
            <a:off x="428625" y="1556792"/>
            <a:ext cx="11506200" cy="4744551"/>
          </a:xfrm>
        </p:spPr>
        <p:txBody>
          <a:bodyPr anchor="t">
            <a:noAutofit/>
          </a:bodyPr>
          <a:lstStyle/>
          <a:p>
            <a:pPr marL="361950" indent="-361950" algn="just">
              <a:lnSpc>
                <a:spcPct val="100000"/>
              </a:lnSpc>
              <a:spcBef>
                <a:spcPts val="1000"/>
              </a:spcBef>
              <a:spcAft>
                <a:spcPts val="600"/>
              </a:spcAft>
              <a:buClr>
                <a:srgbClr val="5F82B1"/>
              </a:buClr>
              <a:buFont typeface="Wingdings" pitchFamily="2" charset="2"/>
              <a:buChar char="n"/>
            </a:pPr>
            <a:r>
              <a:rPr lang="en-US" altLang="zh-TW" sz="2200" dirty="0">
                <a:cs typeface="Times New Roman" panose="02020603050405020304" pitchFamily="18" charset="0"/>
              </a:rPr>
              <a:t>The patient entered the operating room at 7:00 AM the next day, and the surgery concluded at 11:00 PM that night. During the procedure, no medical personnel emerged from the operating room to explain the reason for the extended duration. After the surgery, Dr. B informed the family that the tumor was approximately 4 cm, the entire right lobe of the liver and the gallbladder had been removed, and declared the surgery a success.</a:t>
            </a:r>
          </a:p>
          <a:p>
            <a:pPr marL="361950" indent="-361950" algn="just">
              <a:lnSpc>
                <a:spcPct val="100000"/>
              </a:lnSpc>
              <a:spcBef>
                <a:spcPts val="1000"/>
              </a:spcBef>
              <a:spcAft>
                <a:spcPts val="600"/>
              </a:spcAft>
              <a:buClr>
                <a:srgbClr val="5F82B1"/>
              </a:buClr>
              <a:buFont typeface="Wingdings" pitchFamily="2" charset="2"/>
              <a:buChar char="n"/>
            </a:pPr>
            <a:r>
              <a:rPr lang="en-US" altLang="zh-TW" sz="2200" dirty="0">
                <a:cs typeface="Times New Roman" panose="02020603050405020304" pitchFamily="18" charset="0"/>
              </a:rPr>
              <a:t>The family later discovered that Director A had allegedly not entered the operating room; the surgery was actually performed by Dr. B, a member of the team more skilled in laparoscopic procedures.</a:t>
            </a:r>
          </a:p>
          <a:p>
            <a:pPr marL="361950" indent="-361950" algn="just">
              <a:lnSpc>
                <a:spcPct val="100000"/>
              </a:lnSpc>
              <a:spcBef>
                <a:spcPts val="1000"/>
              </a:spcBef>
              <a:spcAft>
                <a:spcPts val="600"/>
              </a:spcAft>
              <a:buClr>
                <a:srgbClr val="5F82B1"/>
              </a:buClr>
              <a:buFont typeface="Wingdings" pitchFamily="2" charset="2"/>
              <a:buChar char="n"/>
            </a:pPr>
            <a:r>
              <a:rPr lang="en-US" altLang="zh-TW" sz="2200" dirty="0">
                <a:cs typeface="Times New Roman" panose="02020603050405020304" pitchFamily="18" charset="0"/>
              </a:rPr>
              <a:t>Three days post-operation, the patient developed hepatic encephalopathy and liver failure. One month later, he died of multiple organ failure.</a:t>
            </a:r>
          </a:p>
        </p:txBody>
      </p:sp>
      <p:sp>
        <p:nvSpPr>
          <p:cNvPr id="5" name="標題 2"/>
          <p:cNvSpPr txBox="1">
            <a:spLocks/>
          </p:cNvSpPr>
          <p:nvPr/>
        </p:nvSpPr>
        <p:spPr>
          <a:xfrm>
            <a:off x="838200" y="247651"/>
            <a:ext cx="10515600" cy="99695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altLang="zh-TW" sz="4800" b="1" dirty="0">
                <a:solidFill>
                  <a:srgbClr val="E7E6E6">
                    <a:lumMod val="25000"/>
                  </a:srgbClr>
                </a:solidFill>
                <a:latin typeface="微軟正黑體" panose="020B0604030504040204" pitchFamily="34" charset="-120"/>
                <a:ea typeface="微軟正黑體" panose="020B0604030504040204" pitchFamily="34" charset="-120"/>
              </a:rPr>
              <a:t>Case Study –</a:t>
            </a:r>
            <a:r>
              <a:rPr lang="zh-TW" altLang="en-US" sz="4800" b="1" dirty="0">
                <a:solidFill>
                  <a:srgbClr val="E7E6E6">
                    <a:lumMod val="25000"/>
                  </a:srgbClr>
                </a:solidFill>
                <a:latin typeface="微軟正黑體" panose="020B0604030504040204" pitchFamily="34" charset="-120"/>
                <a:ea typeface="微軟正黑體" panose="020B0604030504040204" pitchFamily="34" charset="-120"/>
              </a:rPr>
              <a:t> </a:t>
            </a:r>
            <a:r>
              <a:rPr lang="en-US" altLang="zh-TW" sz="4800" b="1" dirty="0">
                <a:solidFill>
                  <a:srgbClr val="E7E6E6">
                    <a:lumMod val="25000"/>
                  </a:srgbClr>
                </a:solidFill>
                <a:latin typeface="微軟正黑體" panose="020B0604030504040204" pitchFamily="34" charset="-120"/>
                <a:ea typeface="微軟正黑體" panose="020B0604030504040204" pitchFamily="34" charset="-120"/>
              </a:rPr>
              <a:t>Background</a:t>
            </a:r>
            <a:endParaRPr kumimoji="0" lang="zh-TW" altLang="en-US" sz="4800" b="1" i="0" u="none" strike="noStrike" kern="1200" cap="none" spc="0" normalizeH="0" baseline="0" noProof="0" dirty="0">
              <a:ln>
                <a:noFill/>
              </a:ln>
              <a:solidFill>
                <a:srgbClr val="E7E6E6">
                  <a:lumMod val="25000"/>
                </a:srgbClr>
              </a:solidFill>
              <a:effectLst/>
              <a:uLnTx/>
              <a:uFillTx/>
              <a:latin typeface="微軟正黑體" panose="020B0604030504040204" pitchFamily="34" charset="-120"/>
              <a:ea typeface="微軟正黑體" panose="020B0604030504040204" pitchFamily="34" charset="-120"/>
              <a:cs typeface="+mj-cs"/>
            </a:endParaRPr>
          </a:p>
        </p:txBody>
      </p:sp>
      <p:sp>
        <p:nvSpPr>
          <p:cNvPr id="6" name="文字方塊 5"/>
          <p:cNvSpPr txBox="1"/>
          <p:nvPr/>
        </p:nvSpPr>
        <p:spPr>
          <a:xfrm>
            <a:off x="428625" y="6581001"/>
            <a:ext cx="6595523" cy="276999"/>
          </a:xfrm>
          <a:prstGeom prst="rect">
            <a:avLst/>
          </a:prstGeom>
          <a:noFill/>
        </p:spPr>
        <p:txBody>
          <a:bodyPr wrap="none" rtlCol="0">
            <a:spAutoFit/>
          </a:bodyPr>
          <a:lstStyle/>
          <a:p>
            <a:pPr lvl="0">
              <a:defRPr/>
            </a:pPr>
            <a:r>
              <a:rPr lang="en-US" altLang="zh-TW" sz="1200" dirty="0">
                <a:solidFill>
                  <a:prstClr val="white"/>
                </a:solidFill>
                <a:latin typeface="Times New Roman" panose="02020603050405020304" pitchFamily="18" charset="0"/>
                <a:cs typeface="Times New Roman" panose="02020603050405020304" pitchFamily="18" charset="0"/>
              </a:rPr>
              <a:t>Source: Case adapted from the Taiwan Taichung District Court Civil Judgment, 103 (2014) Yi-Zi No. 8.</a:t>
            </a: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7" name="矩形 6">
            <a:extLst>
              <a:ext uri="{FF2B5EF4-FFF2-40B4-BE49-F238E27FC236}">
                <a16:creationId xmlns:a16="http://schemas.microsoft.com/office/drawing/2014/main" id="{BEDA2447-BEBF-488E-B880-C9CD850CCE79}"/>
              </a:ext>
            </a:extLst>
          </p:cNvPr>
          <p:cNvSpPr/>
          <p:nvPr/>
        </p:nvSpPr>
        <p:spPr>
          <a:xfrm>
            <a:off x="11640616" y="6301343"/>
            <a:ext cx="294209" cy="3841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投影片編號版面配置區 3">
            <a:extLst>
              <a:ext uri="{FF2B5EF4-FFF2-40B4-BE49-F238E27FC236}">
                <a16:creationId xmlns:a16="http://schemas.microsoft.com/office/drawing/2014/main" id="{1B0BB317-CC96-4A5C-8F62-7183B7BE0D9B}"/>
              </a:ext>
            </a:extLst>
          </p:cNvPr>
          <p:cNvSpPr txBox="1">
            <a:spLocks/>
          </p:cNvSpPr>
          <p:nvPr/>
        </p:nvSpPr>
        <p:spPr>
          <a:xfrm>
            <a:off x="16781" y="6165304"/>
            <a:ext cx="814784"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F96B1F6-8E64-4E8F-B494-7E05524B3FF6}" type="slidenum">
              <a:rPr lang="zh-TW" altLang="en-US" smtClean="0"/>
              <a:pPr/>
              <a:t>3</a:t>
            </a:fld>
            <a:endParaRPr lang="zh-TW" altLang="en-US" dirty="0"/>
          </a:p>
        </p:txBody>
      </p:sp>
    </p:spTree>
    <p:extLst>
      <p:ext uri="{BB962C8B-B14F-4D97-AF65-F5344CB8AC3E}">
        <p14:creationId xmlns:p14="http://schemas.microsoft.com/office/powerpoint/2010/main" val="252910165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內容版面配置區 1">
            <a:extLst>
              <a:ext uri="{FF2B5EF4-FFF2-40B4-BE49-F238E27FC236}">
                <a16:creationId xmlns:a16="http://schemas.microsoft.com/office/drawing/2014/main" id="{C585E0FA-F618-4043-A659-E8931A2ACF76}"/>
              </a:ext>
            </a:extLst>
          </p:cNvPr>
          <p:cNvSpPr>
            <a:spLocks noGrp="1"/>
          </p:cNvSpPr>
          <p:nvPr>
            <p:ph idx="1"/>
          </p:nvPr>
        </p:nvSpPr>
        <p:spPr>
          <a:xfrm>
            <a:off x="428625" y="1484784"/>
            <a:ext cx="11506200" cy="4816559"/>
          </a:xfrm>
        </p:spPr>
        <p:txBody>
          <a:bodyPr anchor="t">
            <a:noAutofit/>
          </a:bodyPr>
          <a:lstStyle/>
          <a:p>
            <a:pPr marL="361950" indent="-361950" algn="just">
              <a:lnSpc>
                <a:spcPct val="100000"/>
              </a:lnSpc>
              <a:spcBef>
                <a:spcPts val="0"/>
              </a:spcBef>
              <a:spcAft>
                <a:spcPts val="600"/>
              </a:spcAft>
              <a:buClr>
                <a:srgbClr val="5F82B1"/>
              </a:buClr>
              <a:buFont typeface="Wingdings" pitchFamily="2" charset="2"/>
              <a:buChar char="n"/>
            </a:pPr>
            <a:r>
              <a:rPr lang="en-US" altLang="zh-TW" sz="2200" dirty="0">
                <a:cs typeface="Times New Roman" panose="02020603050405020304" pitchFamily="18" charset="0"/>
              </a:rPr>
              <a:t>The family filed a complaint with the Health Bureau, alleging that the hospital failed to conduct a thorough assessment of the patient's condition and proceeded to remove the entire right lobe of the liver without further informing them, a procedure the patient's body could not withstand. They further claimed that the designated chief surgeon was not the actual operating surgeon, leading to the patient's death, and suspected the hospital of concealing medical negligence.</a:t>
            </a:r>
          </a:p>
        </p:txBody>
      </p:sp>
      <p:sp>
        <p:nvSpPr>
          <p:cNvPr id="5" name="標題 2"/>
          <p:cNvSpPr txBox="1">
            <a:spLocks/>
          </p:cNvSpPr>
          <p:nvPr/>
        </p:nvSpPr>
        <p:spPr>
          <a:xfrm>
            <a:off x="838200" y="247651"/>
            <a:ext cx="10515600" cy="99695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lgn="ctr">
              <a:defRPr/>
            </a:pPr>
            <a:r>
              <a:rPr lang="en-US" altLang="zh-TW" sz="4800" b="1" dirty="0">
                <a:solidFill>
                  <a:srgbClr val="E7E6E6">
                    <a:lumMod val="25000"/>
                  </a:srgbClr>
                </a:solidFill>
                <a:latin typeface="微軟正黑體" panose="020B0604030504040204" pitchFamily="34" charset="-120"/>
                <a:ea typeface="微軟正黑體" panose="020B0604030504040204" pitchFamily="34" charset="-120"/>
              </a:rPr>
              <a:t>Case Study –</a:t>
            </a:r>
            <a:r>
              <a:rPr lang="zh-TW" altLang="en-US" sz="4800" b="1" dirty="0">
                <a:solidFill>
                  <a:srgbClr val="E7E6E6">
                    <a:lumMod val="25000"/>
                  </a:srgbClr>
                </a:solidFill>
                <a:latin typeface="微軟正黑體" panose="020B0604030504040204" pitchFamily="34" charset="-120"/>
                <a:ea typeface="微軟正黑體" panose="020B0604030504040204" pitchFamily="34" charset="-120"/>
              </a:rPr>
              <a:t> </a:t>
            </a:r>
            <a:r>
              <a:rPr lang="en-US" altLang="zh-TW" sz="4800" b="1" dirty="0">
                <a:solidFill>
                  <a:srgbClr val="E7E6E6">
                    <a:lumMod val="25000"/>
                  </a:srgbClr>
                </a:solidFill>
                <a:latin typeface="微軟正黑體" panose="020B0604030504040204" pitchFamily="34" charset="-120"/>
                <a:ea typeface="微軟正黑體" panose="020B0604030504040204" pitchFamily="34" charset="-120"/>
              </a:rPr>
              <a:t>Background</a:t>
            </a:r>
            <a:endParaRPr kumimoji="0" lang="zh-TW" altLang="en-US" sz="4800" b="1" i="0" u="none" strike="noStrike" kern="1200" cap="none" spc="0" normalizeH="0" baseline="0" noProof="0" dirty="0">
              <a:ln>
                <a:noFill/>
              </a:ln>
              <a:solidFill>
                <a:srgbClr val="E7E6E6">
                  <a:lumMod val="25000"/>
                </a:srgbClr>
              </a:solidFill>
              <a:effectLst/>
              <a:uLnTx/>
              <a:uFillTx/>
              <a:latin typeface="微軟正黑體" panose="020B0604030504040204" pitchFamily="34" charset="-120"/>
              <a:ea typeface="微軟正黑體" panose="020B0604030504040204" pitchFamily="34" charset="-120"/>
              <a:cs typeface="+mj-cs"/>
            </a:endParaRPr>
          </a:p>
        </p:txBody>
      </p:sp>
      <p:sp>
        <p:nvSpPr>
          <p:cNvPr id="6" name="文字方塊 5"/>
          <p:cNvSpPr txBox="1"/>
          <p:nvPr/>
        </p:nvSpPr>
        <p:spPr>
          <a:xfrm>
            <a:off x="428625" y="6581001"/>
            <a:ext cx="6595523" cy="276999"/>
          </a:xfrm>
          <a:prstGeom prst="rect">
            <a:avLst/>
          </a:prstGeom>
          <a:noFill/>
        </p:spPr>
        <p:txBody>
          <a:bodyPr wrap="none" rtlCol="0">
            <a:spAutoFit/>
          </a:bodyPr>
          <a:lstStyle/>
          <a:p>
            <a:pPr lvl="0">
              <a:defRPr/>
            </a:pPr>
            <a:r>
              <a:rPr lang="en-US" altLang="zh-TW" sz="1200" dirty="0">
                <a:solidFill>
                  <a:prstClr val="white"/>
                </a:solidFill>
                <a:latin typeface="Times New Roman" panose="02020603050405020304" pitchFamily="18" charset="0"/>
                <a:cs typeface="Times New Roman" panose="02020603050405020304" pitchFamily="18" charset="0"/>
              </a:rPr>
              <a:t>Source: Case adapted from the Taiwan Taichung District Court Civil Judgment, 103 (2014) Yi-Zi No. 8.</a:t>
            </a:r>
            <a:endParaRPr kumimoji="0" lang="zh-TW" altLang="en-US" sz="1800" b="0" i="0" u="none" strike="noStrike" kern="1200" cap="none" spc="0" normalizeH="0" baseline="0" noProof="0" dirty="0">
              <a:ln>
                <a:noFill/>
              </a:ln>
              <a:solidFill>
                <a:prstClr val="white"/>
              </a:solidFill>
              <a:effectLst/>
              <a:uLnTx/>
              <a:uFillTx/>
              <a:latin typeface="Calibri" panose="020F0502020204030204"/>
              <a:ea typeface="新細明體" panose="02020500000000000000" pitchFamily="18" charset="-120"/>
              <a:cs typeface="+mn-cs"/>
            </a:endParaRPr>
          </a:p>
        </p:txBody>
      </p:sp>
      <p:sp>
        <p:nvSpPr>
          <p:cNvPr id="7" name="投影片編號版面配置區 3">
            <a:extLst>
              <a:ext uri="{FF2B5EF4-FFF2-40B4-BE49-F238E27FC236}">
                <a16:creationId xmlns:a16="http://schemas.microsoft.com/office/drawing/2014/main" id="{2251480F-78E6-4916-B4DE-5D1540863AFF}"/>
              </a:ext>
            </a:extLst>
          </p:cNvPr>
          <p:cNvSpPr txBox="1">
            <a:spLocks/>
          </p:cNvSpPr>
          <p:nvPr/>
        </p:nvSpPr>
        <p:spPr>
          <a:xfrm>
            <a:off x="16781" y="6165304"/>
            <a:ext cx="814784" cy="365125"/>
          </a:xfrm>
          <a:prstGeom prst="rect">
            <a:avLst/>
          </a:prstGeom>
        </p:spPr>
        <p:txBody>
          <a:bodyPr/>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F96B1F6-8E64-4E8F-B494-7E05524B3FF6}" type="slidenum">
              <a:rPr lang="zh-TW" altLang="en-US" smtClean="0"/>
              <a:pPr/>
              <a:t>4</a:t>
            </a:fld>
            <a:endParaRPr lang="zh-TW" altLang="en-US" dirty="0"/>
          </a:p>
        </p:txBody>
      </p:sp>
      <p:sp>
        <p:nvSpPr>
          <p:cNvPr id="8" name="矩形 7">
            <a:extLst>
              <a:ext uri="{FF2B5EF4-FFF2-40B4-BE49-F238E27FC236}">
                <a16:creationId xmlns:a16="http://schemas.microsoft.com/office/drawing/2014/main" id="{D2002D24-5AB2-463C-A3D2-9A312209E933}"/>
              </a:ext>
            </a:extLst>
          </p:cNvPr>
          <p:cNvSpPr/>
          <p:nvPr/>
        </p:nvSpPr>
        <p:spPr>
          <a:xfrm>
            <a:off x="11640616" y="6301343"/>
            <a:ext cx="294209" cy="38419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21307112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Mediation Session</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5</a:t>
            </a:fld>
            <a:endParaRPr lang="zh-TW" altLang="en-US" dirty="0"/>
          </a:p>
        </p:txBody>
      </p:sp>
      <p:grpSp>
        <p:nvGrpSpPr>
          <p:cNvPr id="10" name="群組 9"/>
          <p:cNvGrpSpPr/>
          <p:nvPr/>
        </p:nvGrpSpPr>
        <p:grpSpPr>
          <a:xfrm>
            <a:off x="2711624" y="1461865"/>
            <a:ext cx="9289032" cy="4703439"/>
            <a:chOff x="2661642" y="1546585"/>
            <a:chExt cx="6840760" cy="4916729"/>
          </a:xfrm>
        </p:grpSpPr>
        <p:sp>
          <p:nvSpPr>
            <p:cNvPr id="17" name="文字方塊 16"/>
            <p:cNvSpPr txBox="1"/>
            <p:nvPr/>
          </p:nvSpPr>
          <p:spPr>
            <a:xfrm>
              <a:off x="2661642" y="1790926"/>
              <a:ext cx="6840760" cy="4672388"/>
            </a:xfrm>
            <a:prstGeom prst="rect">
              <a:avLst/>
            </a:prstGeom>
          </p:spPr>
          <p:style>
            <a:lnRef idx="2">
              <a:schemeClr val="accent1"/>
            </a:lnRef>
            <a:fillRef idx="1">
              <a:schemeClr val="lt1"/>
            </a:fillRef>
            <a:effectRef idx="0">
              <a:schemeClr val="accent1"/>
            </a:effectRef>
            <a:fontRef idx="minor">
              <a:schemeClr val="dk1"/>
            </a:fontRef>
          </p:style>
          <p:txBody>
            <a:bodyPr wrap="square" tIns="324000" bIns="36000" rtlCol="0">
              <a:spAutoFit/>
            </a:bodyPr>
            <a:lstStyle/>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Mediator's Self-Introduction</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Role of the Mediator &amp; Disclosure of No Conflict of Interest</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Purpose of the Mediation</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The Mediation Process/Procedure</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Confidentiality</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Confirmation of Voluntary Participation</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Identifying the Roles of All Non-Party Attendees</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Verifying the Authority to Settle</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Legal Effect of the Mediation (Agreement)</a:t>
              </a:r>
            </a:p>
            <a:p>
              <a:pPr marL="457200" indent="-457200">
                <a:spcBef>
                  <a:spcPts val="800"/>
                </a:spcBef>
                <a:buFont typeface="+mj-lt"/>
                <a:buAutoNum type="arabicPeriod"/>
              </a:pPr>
              <a:r>
                <a:rPr lang="en-US" altLang="zh-TW" sz="2000" dirty="0">
                  <a:latin typeface="Times New Roman" panose="02020603050405020304" pitchFamily="18" charset="0"/>
                  <a:cs typeface="Times New Roman" panose="02020603050405020304" pitchFamily="18" charset="0"/>
                </a:rPr>
                <a:t>Ground Rules: Speak one at a time, refrain from emotional language and gestures.</a:t>
              </a:r>
              <a:endParaRPr lang="zh-TW" altLang="en-US" sz="2000" dirty="0">
                <a:latin typeface="Times New Roman" panose="02020603050405020304" pitchFamily="18" charset="0"/>
                <a:ea typeface="標楷體" pitchFamily="65" charset="-120"/>
                <a:cs typeface="Times New Roman" panose="02020603050405020304" pitchFamily="18" charset="0"/>
              </a:endParaRPr>
            </a:p>
          </p:txBody>
        </p:sp>
        <p:sp>
          <p:nvSpPr>
            <p:cNvPr id="19" name="矩形 18"/>
            <p:cNvSpPr/>
            <p:nvPr/>
          </p:nvSpPr>
          <p:spPr>
            <a:xfrm>
              <a:off x="2661642" y="1546585"/>
              <a:ext cx="6840760" cy="487426"/>
            </a:xfrm>
            <a:prstGeom prst="rect">
              <a:avLst/>
            </a:prstGeom>
            <a:solidFill>
              <a:schemeClr val="accent1"/>
            </a:solidFill>
          </p:spPr>
          <p:txBody>
            <a:bodyPr wrap="square">
              <a:spAutoFit/>
            </a:bodyPr>
            <a:lstStyle/>
            <a:p>
              <a:pPr algn="ctr" defTabSz="1111250">
                <a:lnSpc>
                  <a:spcPct val="90000"/>
                </a:lnSpc>
                <a:spcBef>
                  <a:spcPct val="0"/>
                </a:spcBef>
                <a:spcAft>
                  <a:spcPct val="35000"/>
                </a:spcAft>
              </a:pPr>
              <a:r>
                <a:rPr lang="en-US" altLang="zh-TW" sz="2700" dirty="0">
                  <a:solidFill>
                    <a:srgbClr val="FFFF00"/>
                  </a:solidFill>
                </a:rPr>
                <a:t>Opening Statement</a:t>
              </a:r>
              <a:endParaRPr lang="zh-TW" altLang="zh-TW" sz="2700" dirty="0">
                <a:solidFill>
                  <a:srgbClr val="FFFF00"/>
                </a:solidFill>
              </a:endParaRPr>
            </a:p>
          </p:txBody>
        </p:sp>
      </p:grpSp>
      <p:pic>
        <p:nvPicPr>
          <p:cNvPr id="20" name="圖片 19"/>
          <p:cNvPicPr>
            <a:picLocks noChangeAspect="1"/>
          </p:cNvPicPr>
          <p:nvPr/>
        </p:nvPicPr>
        <p:blipFill rotWithShape="1">
          <a:blip r:embed="rId3">
            <a:extLst>
              <a:ext uri="{28A0092B-C50C-407E-A947-70E740481C1C}">
                <a14:useLocalDpi xmlns:a14="http://schemas.microsoft.com/office/drawing/2010/main" val="0"/>
              </a:ext>
            </a:extLst>
          </a:blip>
          <a:srcRect t="29823"/>
          <a:stretch/>
        </p:blipFill>
        <p:spPr>
          <a:xfrm>
            <a:off x="191344" y="4221088"/>
            <a:ext cx="2376264" cy="1782272"/>
          </a:xfrm>
          <a:prstGeom prst="rect">
            <a:avLst/>
          </a:prstGeom>
        </p:spPr>
      </p:pic>
    </p:spTree>
    <p:extLst>
      <p:ext uri="{BB962C8B-B14F-4D97-AF65-F5344CB8AC3E}">
        <p14:creationId xmlns:p14="http://schemas.microsoft.com/office/powerpoint/2010/main" val="186122839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p:cNvSpPr>
            <a:spLocks noGrp="1"/>
          </p:cNvSpPr>
          <p:nvPr>
            <p:ph type="sldNum" sz="quarter" idx="12"/>
          </p:nvPr>
        </p:nvSpPr>
        <p:spPr/>
        <p:txBody>
          <a:bodyPr/>
          <a:lstStyle/>
          <a:p>
            <a:fld id="{9F96B1F6-8E64-4E8F-B494-7E05524B3FF6}" type="slidenum">
              <a:rPr lang="zh-TW" altLang="en-US" smtClean="0"/>
              <a:pPr/>
              <a:t>6</a:t>
            </a:fld>
            <a:endParaRPr lang="zh-TW" altLang="en-US" dirty="0"/>
          </a:p>
        </p:txBody>
      </p:sp>
      <p:sp>
        <p:nvSpPr>
          <p:cNvPr id="3" name="標題 2"/>
          <p:cNvSpPr>
            <a:spLocks noGrp="1"/>
          </p:cNvSpPr>
          <p:nvPr>
            <p:ph type="title" idx="4294967295"/>
          </p:nvPr>
        </p:nvSpPr>
        <p:spPr>
          <a:xfrm>
            <a:off x="609600" y="274638"/>
            <a:ext cx="10972800" cy="1143000"/>
          </a:xfrm>
        </p:spPr>
        <p:txBody>
          <a:bodyPr>
            <a:normAutofit/>
          </a:bodyPr>
          <a:lstStyle/>
          <a:p>
            <a:r>
              <a:rPr lang="en-US" altLang="zh-TW" sz="3600" b="1" dirty="0">
                <a:solidFill>
                  <a:srgbClr val="963836"/>
                </a:solidFill>
                <a:hlinkClick r:id="rId3"/>
              </a:rPr>
              <a:t>Video Playback </a:t>
            </a:r>
            <a:r>
              <a:rPr lang="en-US" altLang="zh-TW" sz="3600" b="1" dirty="0">
                <a:solidFill>
                  <a:srgbClr val="963836"/>
                </a:solidFill>
              </a:rPr>
              <a:t>- The Mediator's Opening</a:t>
            </a:r>
            <a:endParaRPr lang="zh-TW" altLang="en-US" sz="3600" b="1" dirty="0">
              <a:solidFill>
                <a:srgbClr val="963836"/>
              </a:solidFill>
            </a:endParaRPr>
          </a:p>
        </p:txBody>
      </p:sp>
      <p:sp>
        <p:nvSpPr>
          <p:cNvPr id="4" name="內容版面配置區 3"/>
          <p:cNvSpPr>
            <a:spLocks noGrp="1"/>
          </p:cNvSpPr>
          <p:nvPr>
            <p:ph idx="4294967295"/>
          </p:nvPr>
        </p:nvSpPr>
        <p:spPr>
          <a:xfrm>
            <a:off x="1194364" y="1539505"/>
            <a:ext cx="10972800" cy="4525963"/>
          </a:xfrm>
        </p:spPr>
        <p:txBody>
          <a:bodyPr>
            <a:normAutofit/>
          </a:bodyPr>
          <a:lstStyle/>
          <a:p>
            <a:pPr>
              <a:buFont typeface="Wingdings" panose="05000000000000000000" pitchFamily="2" charset="2"/>
              <a:buChar char="Ø"/>
            </a:pPr>
            <a:r>
              <a:rPr lang="en-US" altLang="zh-TW" sz="2800" dirty="0"/>
              <a:t>Setting: Mediation at the Health Bureau</a:t>
            </a:r>
          </a:p>
          <a:p>
            <a:pPr>
              <a:buFont typeface="Wingdings" panose="05000000000000000000" pitchFamily="2" charset="2"/>
              <a:buChar char="Ø"/>
            </a:pPr>
            <a:r>
              <a:rPr lang="en-US" altLang="zh-TW" sz="2800" dirty="0"/>
              <a:t>Instructions: Please listen carefully to the opening statement in the video and proceed with the discussion below.</a:t>
            </a:r>
          </a:p>
        </p:txBody>
      </p:sp>
      <p:sp>
        <p:nvSpPr>
          <p:cNvPr id="5" name="矩形 4"/>
          <p:cNvSpPr/>
          <p:nvPr/>
        </p:nvSpPr>
        <p:spPr>
          <a:xfrm>
            <a:off x="1204589" y="3140968"/>
            <a:ext cx="10225136" cy="1705082"/>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nSpc>
                <a:spcPts val="3500"/>
              </a:lnSpc>
              <a:spcAft>
                <a:spcPts val="1200"/>
              </a:spcAft>
            </a:pPr>
            <a:r>
              <a:rPr lang="en-US" altLang="zh-TW" sz="2400" b="1" dirty="0">
                <a:latin typeface="微軟正黑體" panose="020B0604030504040204" pitchFamily="34" charset="-120"/>
                <a:ea typeface="微軟正黑體" panose="020B0604030504040204" pitchFamily="34" charset="-120"/>
              </a:rPr>
              <a:t>Discussion Questions:</a:t>
            </a:r>
          </a:p>
          <a:p>
            <a:pPr marL="457200" indent="-457200">
              <a:lnSpc>
                <a:spcPts val="3500"/>
              </a:lnSpc>
              <a:spcAft>
                <a:spcPts val="1200"/>
              </a:spcAft>
              <a:buFont typeface="Arial" panose="020B0604020202020204" pitchFamily="34" charset="0"/>
              <a:buChar char="•"/>
            </a:pPr>
            <a:r>
              <a:rPr lang="en-US" altLang="zh-TW" sz="2400" b="1" dirty="0">
                <a:latin typeface="微軟正黑體" panose="020B0604030504040204" pitchFamily="34" charset="-120"/>
                <a:ea typeface="微軟正黑體" panose="020B0604030504040204" pitchFamily="34" charset="-120"/>
              </a:rPr>
              <a:t>In the video, was the mediator's opening statement complete?</a:t>
            </a:r>
          </a:p>
          <a:p>
            <a:pPr marL="457200" indent="-457200">
              <a:lnSpc>
                <a:spcPts val="3500"/>
              </a:lnSpc>
              <a:spcAft>
                <a:spcPts val="1200"/>
              </a:spcAft>
              <a:buFont typeface="Arial" panose="020B0604020202020204" pitchFamily="34" charset="0"/>
              <a:buChar char="•"/>
            </a:pPr>
            <a:r>
              <a:rPr lang="en-US" altLang="zh-TW" sz="2400" b="1" dirty="0">
                <a:latin typeface="微軟正黑體" panose="020B0604030504040204" pitchFamily="34" charset="-120"/>
                <a:ea typeface="微軟正黑體" panose="020B0604030504040204" pitchFamily="34" charset="-120"/>
              </a:rPr>
              <a:t>Are there any shortcomings or areas for improvement?</a:t>
            </a:r>
          </a:p>
        </p:txBody>
      </p:sp>
    </p:spTree>
    <p:extLst>
      <p:ext uri="{BB962C8B-B14F-4D97-AF65-F5344CB8AC3E}">
        <p14:creationId xmlns:p14="http://schemas.microsoft.com/office/powerpoint/2010/main" val="405812136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9F96B1F6-8E64-4E8F-B494-7E05524B3FF6}" type="slidenum">
              <a:rPr lang="zh-TW" altLang="en-US" smtClean="0"/>
              <a:pPr/>
              <a:t>7</a:t>
            </a:fld>
            <a:endParaRPr lang="zh-TW" altLang="en-US"/>
          </a:p>
        </p:txBody>
      </p:sp>
      <p:sp>
        <p:nvSpPr>
          <p:cNvPr id="2" name="標題 1"/>
          <p:cNvSpPr>
            <a:spLocks noGrp="1"/>
          </p:cNvSpPr>
          <p:nvPr>
            <p:ph type="title" idx="4294967295"/>
          </p:nvPr>
        </p:nvSpPr>
        <p:spPr>
          <a:xfrm>
            <a:off x="0" y="138162"/>
            <a:ext cx="11964652" cy="548680"/>
          </a:xfrm>
        </p:spPr>
        <p:txBody>
          <a:bodyPr>
            <a:noAutofit/>
          </a:bodyPr>
          <a:lstStyle/>
          <a:p>
            <a:r>
              <a:rPr lang="en-US" altLang="zh-TW" sz="2400" dirty="0"/>
              <a:t>【Opening Statement 】-Which points did the mediator cover in the dialogue?</a:t>
            </a:r>
            <a:endParaRPr lang="zh-TW" altLang="en-US" sz="2400" dirty="0"/>
          </a:p>
        </p:txBody>
      </p:sp>
      <p:sp>
        <p:nvSpPr>
          <p:cNvPr id="3" name="內容版面配置區 2"/>
          <p:cNvSpPr>
            <a:spLocks noGrp="1"/>
          </p:cNvSpPr>
          <p:nvPr>
            <p:ph idx="4294967295"/>
          </p:nvPr>
        </p:nvSpPr>
        <p:spPr>
          <a:xfrm>
            <a:off x="479376" y="836712"/>
            <a:ext cx="11233248" cy="5511155"/>
          </a:xfrm>
        </p:spPr>
        <p:txBody>
          <a:bodyPr>
            <a:noAutofit/>
          </a:bodyPr>
          <a:lstStyle/>
          <a:p>
            <a:pPr marL="0" indent="0">
              <a:lnSpc>
                <a:spcPct val="150000"/>
              </a:lnSpc>
              <a:spcBef>
                <a:spcPts val="0"/>
              </a:spcBef>
              <a:buNone/>
            </a:pPr>
            <a:r>
              <a:rPr lang="en-US" altLang="zh-TW" sz="1600" dirty="0">
                <a:latin typeface="微軟正黑體" panose="020B0604030504040204" pitchFamily="34" charset="-120"/>
                <a:ea typeface="微軟正黑體" panose="020B0604030504040204" pitchFamily="34" charset="-120"/>
              </a:rPr>
              <a:t>Mediator's Script:</a:t>
            </a:r>
          </a:p>
          <a:p>
            <a:pPr marL="0" indent="0">
              <a:lnSpc>
                <a:spcPct val="150000"/>
              </a:lnSpc>
              <a:spcBef>
                <a:spcPts val="0"/>
              </a:spcBef>
              <a:buNone/>
            </a:pPr>
            <a:r>
              <a:rPr lang="en-US" altLang="zh-TW" sz="1600" dirty="0">
                <a:latin typeface="微軟正黑體" panose="020B0604030504040204" pitchFamily="34" charset="-120"/>
                <a:ea typeface="微軟正黑體" panose="020B0604030504040204" pitchFamily="34" charset="-120"/>
              </a:rPr>
              <a:t>"We are here today because of the medical malpractice incident involving Mr. Wang Da-fa.</a:t>
            </a:r>
          </a:p>
          <a:p>
            <a:pPr marL="0" indent="0">
              <a:lnSpc>
                <a:spcPct val="150000"/>
              </a:lnSpc>
              <a:spcBef>
                <a:spcPts val="0"/>
              </a:spcBef>
              <a:buNone/>
            </a:pPr>
            <a:r>
              <a:rPr lang="en-US" altLang="zh-TW" sz="1600" dirty="0">
                <a:latin typeface="微軟正黑體" panose="020B0604030504040204" pitchFamily="34" charset="-120"/>
                <a:ea typeface="微軟正黑體" panose="020B0604030504040204" pitchFamily="34" charset="-120"/>
              </a:rPr>
              <a:t>First, allow me to introduce myself. I am Lawyer Wu Wei, and I have over ten years of experience in medical mediation. I will be facilitating the mediation for both parties today. I have reviewed the case materials in advance, I have no conflict of interest in this matter, and I will conduct this mediation impartially.</a:t>
            </a:r>
          </a:p>
          <a:p>
            <a:pPr marL="0" indent="0">
              <a:lnSpc>
                <a:spcPct val="150000"/>
              </a:lnSpc>
              <a:spcBef>
                <a:spcPts val="0"/>
              </a:spcBef>
              <a:buNone/>
            </a:pPr>
            <a:r>
              <a:rPr lang="en-US" altLang="zh-TW" sz="1600" dirty="0">
                <a:latin typeface="微軟正黑體" panose="020B0604030504040204" pitchFamily="34" charset="-120"/>
                <a:ea typeface="微軟正黑體" panose="020B0604030504040204" pitchFamily="34" charset="-120"/>
              </a:rPr>
              <a:t>Next, let's introduce the parties. Representing the victim's side is Ms. Wang Xin, daughter of Mr. Wang Da-fa. Representing the hospital are Dr. Chen Yi and Mr. Ye Xian from the hospital's legal affairs department. I would like to confirm, is your participation in this mediation voluntary?</a:t>
            </a:r>
          </a:p>
          <a:p>
            <a:pPr marL="0" indent="0">
              <a:lnSpc>
                <a:spcPct val="150000"/>
              </a:lnSpc>
              <a:spcBef>
                <a:spcPts val="0"/>
              </a:spcBef>
              <a:buNone/>
            </a:pPr>
            <a:r>
              <a:rPr lang="en-US" altLang="zh-TW" sz="1600" dirty="0">
                <a:latin typeface="微軟正黑體" panose="020B0604030504040204" pitchFamily="34" charset="-120"/>
                <a:ea typeface="微軟正黑體" panose="020B0604030504040204" pitchFamily="34" charset="-120"/>
              </a:rPr>
              <a:t>Now, I will explain the ground rules. We will begin with the victim's family presenting their perspective, followed by the hospital's side. While one party is speaking, please refrain from emotional language or gestures, and the listening party should not interrupt. I will ensure both sides have a fair and equal opportunity to express themselves, and I will remain neutral throughout. Furthermore, no audio or video recording is permitted during the mediation process. The content of our discussion must also be kept confidential. Finally, I must emphasize that the decision to reach a settlement is entirely yours. There is no obligation or compulsion to settle."</a:t>
            </a:r>
            <a:endParaRPr lang="zh-TW" altLang="en-US" sz="16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70379331"/>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a:xfrm>
            <a:off x="35227" y="6492875"/>
            <a:ext cx="814784" cy="365125"/>
          </a:xfrm>
        </p:spPr>
        <p:txBody>
          <a:bodyPr/>
          <a:lstStyle/>
          <a:p>
            <a:fld id="{9F96B1F6-8E64-4E8F-B494-7E05524B3FF6}" type="slidenum">
              <a:rPr lang="zh-TW" altLang="en-US" smtClean="0"/>
              <a:pPr/>
              <a:t>8</a:t>
            </a:fld>
            <a:endParaRPr lang="zh-TW" altLang="en-US" dirty="0"/>
          </a:p>
        </p:txBody>
      </p:sp>
      <p:sp>
        <p:nvSpPr>
          <p:cNvPr id="2" name="標題 1"/>
          <p:cNvSpPr>
            <a:spLocks noGrp="1"/>
          </p:cNvSpPr>
          <p:nvPr>
            <p:ph type="title" idx="4294967295"/>
          </p:nvPr>
        </p:nvSpPr>
        <p:spPr>
          <a:xfrm>
            <a:off x="0" y="138162"/>
            <a:ext cx="11964652" cy="548680"/>
          </a:xfrm>
        </p:spPr>
        <p:txBody>
          <a:bodyPr>
            <a:noAutofit/>
          </a:bodyPr>
          <a:lstStyle/>
          <a:p>
            <a:r>
              <a:rPr lang="en-US" altLang="zh-TW" sz="2400" dirty="0"/>
              <a:t>【Opening Statement 】-Which points did the mediator cover in the dialogue?</a:t>
            </a:r>
            <a:endParaRPr lang="zh-TW" altLang="en-US" sz="2400" dirty="0"/>
          </a:p>
        </p:txBody>
      </p:sp>
      <p:sp>
        <p:nvSpPr>
          <p:cNvPr id="3" name="內容版面配置區 2"/>
          <p:cNvSpPr>
            <a:spLocks noGrp="1"/>
          </p:cNvSpPr>
          <p:nvPr>
            <p:ph idx="4294967295"/>
          </p:nvPr>
        </p:nvSpPr>
        <p:spPr>
          <a:xfrm>
            <a:off x="191344" y="654149"/>
            <a:ext cx="11773308" cy="5511155"/>
          </a:xfrm>
        </p:spPr>
        <p:txBody>
          <a:bodyPr>
            <a:noAutofit/>
          </a:bodyPr>
          <a:lstStyle/>
          <a:p>
            <a:pPr marL="0" indent="0">
              <a:lnSpc>
                <a:spcPct val="200000"/>
              </a:lnSpc>
              <a:spcBef>
                <a:spcPts val="0"/>
              </a:spcBef>
              <a:buNone/>
            </a:pPr>
            <a:r>
              <a:rPr lang="en-US" altLang="zh-TW" sz="1600" dirty="0">
                <a:latin typeface="微軟正黑體" panose="020B0604030504040204" pitchFamily="34" charset="-120"/>
                <a:ea typeface="微軟正黑體" panose="020B0604030504040204" pitchFamily="34" charset="-120"/>
              </a:rPr>
              <a:t>“We are here today </a:t>
            </a:r>
            <a:r>
              <a:rPr lang="en-US" altLang="zh-TW" sz="1600" u="sng" dirty="0">
                <a:latin typeface="微軟正黑體" panose="020B0604030504040204" pitchFamily="34" charset="-120"/>
                <a:ea typeface="微軟正黑體" panose="020B0604030504040204" pitchFamily="34" charset="-120"/>
              </a:rPr>
              <a:t>because of the medical malpractice incident involving Mr. Wang Da-fa.</a:t>
            </a:r>
            <a:r>
              <a:rPr lang="zh-TW" altLang="en-US" sz="1600" u="sng" dirty="0">
                <a:latin typeface="微軟正黑體" panose="020B0604030504040204" pitchFamily="34" charset="-120"/>
                <a:ea typeface="微軟正黑體" panose="020B0604030504040204" pitchFamily="34" charset="-120"/>
              </a:rPr>
              <a:t> </a:t>
            </a:r>
            <a:r>
              <a:rPr lang="en-US" altLang="zh-TW" sz="1600" dirty="0">
                <a:latin typeface="微軟正黑體" panose="020B0604030504040204" pitchFamily="34" charset="-120"/>
                <a:ea typeface="微軟正黑體" panose="020B0604030504040204" pitchFamily="34" charset="-120"/>
              </a:rPr>
              <a:t>First, </a:t>
            </a:r>
            <a:r>
              <a:rPr lang="en-US" altLang="zh-TW" sz="1600" u="sng" dirty="0">
                <a:latin typeface="微軟正黑體" panose="020B0604030504040204" pitchFamily="34" charset="-120"/>
                <a:ea typeface="微軟正黑體" panose="020B0604030504040204" pitchFamily="34" charset="-120"/>
              </a:rPr>
              <a:t>allow me to introduce myself. I am Lawyer Wu Wei</a:t>
            </a:r>
            <a:r>
              <a:rPr lang="en-US" altLang="zh-TW" sz="1600" dirty="0">
                <a:latin typeface="微軟正黑體" panose="020B0604030504040204" pitchFamily="34" charset="-120"/>
                <a:ea typeface="微軟正黑體" panose="020B0604030504040204" pitchFamily="34" charset="-120"/>
              </a:rPr>
              <a:t>, and I have over ten years of experience in medical mediation.</a:t>
            </a:r>
            <a:r>
              <a:rPr lang="en-US" altLang="zh-TW" sz="1600" u="sng" dirty="0">
                <a:latin typeface="微軟正黑體" panose="020B0604030504040204" pitchFamily="34" charset="-120"/>
                <a:ea typeface="微軟正黑體" panose="020B0604030504040204" pitchFamily="34" charset="-120"/>
              </a:rPr>
              <a:t> I will be facilitating the mediation for both parties today. </a:t>
            </a:r>
            <a:r>
              <a:rPr lang="en-US" altLang="zh-TW" sz="1600" dirty="0">
                <a:latin typeface="微軟正黑體" panose="020B0604030504040204" pitchFamily="34" charset="-120"/>
                <a:ea typeface="微軟正黑體" panose="020B0604030504040204" pitchFamily="34" charset="-120"/>
              </a:rPr>
              <a:t>I have reviewed the case materials in advance, </a:t>
            </a:r>
            <a:r>
              <a:rPr lang="en-US" altLang="zh-TW" sz="1600" u="sng" dirty="0">
                <a:latin typeface="微軟正黑體" panose="020B0604030504040204" pitchFamily="34" charset="-120"/>
                <a:ea typeface="微軟正黑體" panose="020B0604030504040204" pitchFamily="34" charset="-120"/>
              </a:rPr>
              <a:t>I have no conflict of interest in this matter</a:t>
            </a:r>
            <a:r>
              <a:rPr lang="en-US" altLang="zh-TW" sz="1600" dirty="0">
                <a:latin typeface="微軟正黑體" panose="020B0604030504040204" pitchFamily="34" charset="-120"/>
                <a:ea typeface="微軟正黑體" panose="020B0604030504040204" pitchFamily="34" charset="-120"/>
              </a:rPr>
              <a:t>, and I will conduct this mediation impartially.</a:t>
            </a:r>
            <a:r>
              <a:rPr lang="zh-TW" altLang="en-US" sz="1600" dirty="0">
                <a:latin typeface="微軟正黑體" panose="020B0604030504040204" pitchFamily="34" charset="-120"/>
                <a:ea typeface="微軟正黑體" panose="020B0604030504040204" pitchFamily="34" charset="-120"/>
              </a:rPr>
              <a:t> </a:t>
            </a:r>
            <a:r>
              <a:rPr lang="en-US" altLang="zh-TW" sz="1600" dirty="0">
                <a:latin typeface="微軟正黑體" panose="020B0604030504040204" pitchFamily="34" charset="-120"/>
                <a:ea typeface="微軟正黑體" panose="020B0604030504040204" pitchFamily="34" charset="-120"/>
              </a:rPr>
              <a:t>Next, let‘s introduce the parties. </a:t>
            </a:r>
            <a:r>
              <a:rPr lang="en-US" altLang="zh-TW" sz="1600" u="sng" dirty="0">
                <a:latin typeface="微軟正黑體" panose="020B0604030504040204" pitchFamily="34" charset="-120"/>
                <a:ea typeface="微軟正黑體" panose="020B0604030504040204" pitchFamily="34" charset="-120"/>
              </a:rPr>
              <a:t>Representing the victim’s side is Ms. Wang Xin, daughter of Mr. Wang Da-fa. Representing the hospital are Dr. Chen Yi and Mr. Ye Xian from the hospital‘s legal affairs department.</a:t>
            </a:r>
            <a:r>
              <a:rPr lang="en-US" altLang="zh-TW" sz="1600" dirty="0">
                <a:latin typeface="微軟正黑體" panose="020B0604030504040204" pitchFamily="34" charset="-120"/>
                <a:ea typeface="微軟正黑體" panose="020B0604030504040204" pitchFamily="34" charset="-120"/>
              </a:rPr>
              <a:t> I would like to confirm, </a:t>
            </a:r>
            <a:r>
              <a:rPr lang="en-US" altLang="zh-TW" sz="1600" u="sng" dirty="0">
                <a:latin typeface="微軟正黑體" panose="020B0604030504040204" pitchFamily="34" charset="-120"/>
                <a:ea typeface="微軟正黑體" panose="020B0604030504040204" pitchFamily="34" charset="-120"/>
              </a:rPr>
              <a:t>is your participation in this mediation voluntary</a:t>
            </a:r>
            <a:r>
              <a:rPr lang="en-US" altLang="zh-TW" sz="1600" dirty="0">
                <a:latin typeface="微軟正黑體" panose="020B0604030504040204" pitchFamily="34" charset="-120"/>
                <a:ea typeface="微軟正黑體" panose="020B0604030504040204" pitchFamily="34" charset="-120"/>
              </a:rPr>
              <a:t>?</a:t>
            </a:r>
            <a:r>
              <a:rPr lang="zh-TW" altLang="en-US" sz="1600" dirty="0">
                <a:latin typeface="微軟正黑體" panose="020B0604030504040204" pitchFamily="34" charset="-120"/>
                <a:ea typeface="微軟正黑體" panose="020B0604030504040204" pitchFamily="34" charset="-120"/>
              </a:rPr>
              <a:t> </a:t>
            </a:r>
            <a:r>
              <a:rPr lang="en-US" altLang="zh-TW" sz="1600" dirty="0">
                <a:latin typeface="微軟正黑體" panose="020B0604030504040204" pitchFamily="34" charset="-120"/>
                <a:ea typeface="微軟正黑體" panose="020B0604030504040204" pitchFamily="34" charset="-120"/>
              </a:rPr>
              <a:t>Now, I will explain the ground rules. </a:t>
            </a:r>
            <a:r>
              <a:rPr lang="en-US" altLang="zh-TW" sz="1600" u="sng" dirty="0">
                <a:latin typeface="微軟正黑體" panose="020B0604030504040204" pitchFamily="34" charset="-120"/>
                <a:ea typeface="微軟正黑體" panose="020B0604030504040204" pitchFamily="34" charset="-120"/>
              </a:rPr>
              <a:t>We will begin with the victim's family presenting their perspective, followed by the hospital's side. While one party is speaking, please refrain from emotional language or gestures, and the listening party should not interrupt. </a:t>
            </a:r>
            <a:r>
              <a:rPr lang="en-US" altLang="zh-TW" sz="1600" dirty="0">
                <a:latin typeface="微軟正黑體" panose="020B0604030504040204" pitchFamily="34" charset="-120"/>
                <a:ea typeface="微軟正黑體" panose="020B0604030504040204" pitchFamily="34" charset="-120"/>
              </a:rPr>
              <a:t>I will </a:t>
            </a:r>
            <a:r>
              <a:rPr lang="en-US" altLang="zh-TW" sz="1600" u="sng" dirty="0">
                <a:latin typeface="微軟正黑體" panose="020B0604030504040204" pitchFamily="34" charset="-120"/>
                <a:ea typeface="微軟正黑體" panose="020B0604030504040204" pitchFamily="34" charset="-120"/>
              </a:rPr>
              <a:t>ensure both sides have a fair and equal opportunity to express themselves, and I will remain neutral throughout</a:t>
            </a:r>
            <a:r>
              <a:rPr lang="en-US" altLang="zh-TW" sz="1600" dirty="0">
                <a:latin typeface="微軟正黑體" panose="020B0604030504040204" pitchFamily="34" charset="-120"/>
                <a:ea typeface="微軟正黑體" panose="020B0604030504040204" pitchFamily="34" charset="-120"/>
              </a:rPr>
              <a:t>. Furthermore, </a:t>
            </a:r>
            <a:r>
              <a:rPr lang="en-US" altLang="zh-TW" sz="1600" u="sng" dirty="0">
                <a:latin typeface="微軟正黑體" panose="020B0604030504040204" pitchFamily="34" charset="-120"/>
                <a:ea typeface="微軟正黑體" panose="020B0604030504040204" pitchFamily="34" charset="-120"/>
              </a:rPr>
              <a:t>no audio or video recording is permitted during the mediation process. </a:t>
            </a:r>
            <a:r>
              <a:rPr lang="en-US" altLang="zh-TW" sz="1600" dirty="0">
                <a:latin typeface="微軟正黑體" panose="020B0604030504040204" pitchFamily="34" charset="-120"/>
                <a:ea typeface="微軟正黑體" panose="020B0604030504040204" pitchFamily="34" charset="-120"/>
              </a:rPr>
              <a:t>The content of our discussion must also be kept confidential. Finally, I must emphasize that the decision to reach a settlement is entirely yours. There is no obligation or compulsion to settle."</a:t>
            </a:r>
            <a:endParaRPr lang="zh-TW" altLang="en-US" sz="1600" dirty="0">
              <a:latin typeface="微軟正黑體" panose="020B0604030504040204" pitchFamily="34" charset="-120"/>
              <a:ea typeface="微軟正黑體" panose="020B0604030504040204" pitchFamily="34" charset="-120"/>
            </a:endParaRPr>
          </a:p>
        </p:txBody>
      </p:sp>
      <p:sp>
        <p:nvSpPr>
          <p:cNvPr id="5" name="文字方塊 4">
            <a:extLst>
              <a:ext uri="{FF2B5EF4-FFF2-40B4-BE49-F238E27FC236}">
                <a16:creationId xmlns:a16="http://schemas.microsoft.com/office/drawing/2014/main" id="{F4580850-B5BF-4685-A861-E3279B99FB95}"/>
              </a:ext>
            </a:extLst>
          </p:cNvPr>
          <p:cNvSpPr txBox="1"/>
          <p:nvPr/>
        </p:nvSpPr>
        <p:spPr>
          <a:xfrm>
            <a:off x="11496600" y="1071054"/>
            <a:ext cx="360040" cy="169277"/>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1</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
        <p:nvSpPr>
          <p:cNvPr id="6" name="文字方塊 5">
            <a:extLst>
              <a:ext uri="{FF2B5EF4-FFF2-40B4-BE49-F238E27FC236}">
                <a16:creationId xmlns:a16="http://schemas.microsoft.com/office/drawing/2014/main" id="{E4118C2E-8AFF-49CE-BD26-4A65047ACC4E}"/>
              </a:ext>
            </a:extLst>
          </p:cNvPr>
          <p:cNvSpPr txBox="1"/>
          <p:nvPr/>
        </p:nvSpPr>
        <p:spPr>
          <a:xfrm>
            <a:off x="10920536" y="1628800"/>
            <a:ext cx="360040" cy="169277"/>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2</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
        <p:nvSpPr>
          <p:cNvPr id="7" name="文字方塊 6">
            <a:extLst>
              <a:ext uri="{FF2B5EF4-FFF2-40B4-BE49-F238E27FC236}">
                <a16:creationId xmlns:a16="http://schemas.microsoft.com/office/drawing/2014/main" id="{789A3B99-6F6B-489B-AFD6-1AEB8D40BF93}"/>
              </a:ext>
            </a:extLst>
          </p:cNvPr>
          <p:cNvSpPr txBox="1"/>
          <p:nvPr/>
        </p:nvSpPr>
        <p:spPr>
          <a:xfrm>
            <a:off x="8832304" y="1277545"/>
            <a:ext cx="360040" cy="232500"/>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3</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
        <p:nvSpPr>
          <p:cNvPr id="8" name="文字方塊 7">
            <a:extLst>
              <a:ext uri="{FF2B5EF4-FFF2-40B4-BE49-F238E27FC236}">
                <a16:creationId xmlns:a16="http://schemas.microsoft.com/office/drawing/2014/main" id="{E5762506-03B5-4D20-AE63-56B28AB08996}"/>
              </a:ext>
            </a:extLst>
          </p:cNvPr>
          <p:cNvSpPr txBox="1"/>
          <p:nvPr/>
        </p:nvSpPr>
        <p:spPr>
          <a:xfrm>
            <a:off x="11623107" y="2276872"/>
            <a:ext cx="360040" cy="169277"/>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2</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
        <p:nvSpPr>
          <p:cNvPr id="9" name="文字方塊 8">
            <a:extLst>
              <a:ext uri="{FF2B5EF4-FFF2-40B4-BE49-F238E27FC236}">
                <a16:creationId xmlns:a16="http://schemas.microsoft.com/office/drawing/2014/main" id="{E8E5DC8A-753D-47E0-8337-E4DC92A3415E}"/>
              </a:ext>
            </a:extLst>
          </p:cNvPr>
          <p:cNvSpPr txBox="1"/>
          <p:nvPr/>
        </p:nvSpPr>
        <p:spPr>
          <a:xfrm>
            <a:off x="11316580" y="3015270"/>
            <a:ext cx="360040" cy="169277"/>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7</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4CE40BF1-DB9E-4B5C-BD6B-859A64FBE14D}"/>
              </a:ext>
            </a:extLst>
          </p:cNvPr>
          <p:cNvSpPr txBox="1"/>
          <p:nvPr/>
        </p:nvSpPr>
        <p:spPr>
          <a:xfrm>
            <a:off x="9200624" y="3717032"/>
            <a:ext cx="360040" cy="169277"/>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6</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
        <p:nvSpPr>
          <p:cNvPr id="11" name="文字方塊 10">
            <a:extLst>
              <a:ext uri="{FF2B5EF4-FFF2-40B4-BE49-F238E27FC236}">
                <a16:creationId xmlns:a16="http://schemas.microsoft.com/office/drawing/2014/main" id="{1A9EBBC7-A619-444E-825A-486599EB96C9}"/>
              </a:ext>
            </a:extLst>
          </p:cNvPr>
          <p:cNvSpPr txBox="1"/>
          <p:nvPr/>
        </p:nvSpPr>
        <p:spPr>
          <a:xfrm>
            <a:off x="10533887" y="4221088"/>
            <a:ext cx="1331706" cy="169277"/>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4</a:t>
            </a:r>
            <a:r>
              <a:rPr lang="zh-TW" altLang="en-US" sz="2800" b="1" dirty="0">
                <a:solidFill>
                  <a:srgbClr val="C00000"/>
                </a:solidFill>
                <a:latin typeface="微軟正黑體" panose="020B0604030504040204" pitchFamily="34" charset="-120"/>
                <a:ea typeface="微軟正黑體" panose="020B0604030504040204" pitchFamily="34" charset="-120"/>
              </a:rPr>
              <a:t>、</a:t>
            </a:r>
            <a:r>
              <a:rPr lang="en-US" altLang="zh-TW" sz="2800" b="1" dirty="0">
                <a:solidFill>
                  <a:srgbClr val="C00000"/>
                </a:solidFill>
                <a:latin typeface="微軟正黑體" panose="020B0604030504040204" pitchFamily="34" charset="-120"/>
                <a:ea typeface="微軟正黑體" panose="020B0604030504040204" pitchFamily="34" charset="-120"/>
              </a:rPr>
              <a:t>10</a:t>
            </a:r>
          </a:p>
        </p:txBody>
      </p:sp>
      <p:sp>
        <p:nvSpPr>
          <p:cNvPr id="12" name="文字方塊 11">
            <a:extLst>
              <a:ext uri="{FF2B5EF4-FFF2-40B4-BE49-F238E27FC236}">
                <a16:creationId xmlns:a16="http://schemas.microsoft.com/office/drawing/2014/main" id="{FCE6597A-1145-406C-9508-2EDCB4A05B16}"/>
              </a:ext>
            </a:extLst>
          </p:cNvPr>
          <p:cNvSpPr txBox="1"/>
          <p:nvPr/>
        </p:nvSpPr>
        <p:spPr>
          <a:xfrm>
            <a:off x="10286456" y="5195024"/>
            <a:ext cx="1210144" cy="169277"/>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2</a:t>
            </a:r>
            <a:r>
              <a:rPr lang="zh-TW" altLang="en-US" sz="2800" b="1" dirty="0">
                <a:solidFill>
                  <a:srgbClr val="C00000"/>
                </a:solidFill>
                <a:latin typeface="微軟正黑體" panose="020B0604030504040204" pitchFamily="34" charset="-120"/>
                <a:ea typeface="微軟正黑體" panose="020B0604030504040204" pitchFamily="34" charset="-120"/>
              </a:rPr>
              <a:t>、</a:t>
            </a:r>
            <a:r>
              <a:rPr lang="en-US" altLang="zh-TW" sz="2800" b="1" dirty="0">
                <a:solidFill>
                  <a:srgbClr val="C00000"/>
                </a:solidFill>
                <a:latin typeface="微軟正黑體" panose="020B0604030504040204" pitchFamily="34" charset="-120"/>
                <a:ea typeface="微軟正黑體" panose="020B0604030504040204" pitchFamily="34" charset="-120"/>
              </a:rPr>
              <a:t>10</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
        <p:nvSpPr>
          <p:cNvPr id="13" name="文字方塊 12">
            <a:extLst>
              <a:ext uri="{FF2B5EF4-FFF2-40B4-BE49-F238E27FC236}">
                <a16:creationId xmlns:a16="http://schemas.microsoft.com/office/drawing/2014/main" id="{16C27F85-31BB-4CEC-B05B-E44D652A94A4}"/>
              </a:ext>
            </a:extLst>
          </p:cNvPr>
          <p:cNvSpPr txBox="1"/>
          <p:nvPr/>
        </p:nvSpPr>
        <p:spPr>
          <a:xfrm>
            <a:off x="8112224" y="5661248"/>
            <a:ext cx="360040" cy="169277"/>
          </a:xfrm>
          <a:prstGeom prst="rect">
            <a:avLst/>
          </a:prstGeom>
          <a:noFill/>
        </p:spPr>
        <p:txBody>
          <a:bodyPr wrap="square" rtlCol="0">
            <a:spAutoFit/>
          </a:bodyPr>
          <a:lstStyle/>
          <a:p>
            <a:pPr>
              <a:lnSpc>
                <a:spcPts val="600"/>
              </a:lnSpc>
            </a:pPr>
            <a:r>
              <a:rPr lang="en-US" altLang="zh-TW" sz="2800" b="1" dirty="0">
                <a:solidFill>
                  <a:srgbClr val="C00000"/>
                </a:solidFill>
                <a:latin typeface="微軟正黑體" panose="020B0604030504040204" pitchFamily="34" charset="-120"/>
                <a:ea typeface="微軟正黑體" panose="020B0604030504040204" pitchFamily="34" charset="-120"/>
              </a:rPr>
              <a:t>5</a:t>
            </a:r>
            <a:endParaRPr lang="zh-TW" altLang="en-US" sz="2800" b="1" dirty="0">
              <a:solidFill>
                <a:srgbClr val="C0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1704119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9F96B1F6-8E64-4E8F-B494-7E05524B3FF6}" type="slidenum">
              <a:rPr lang="zh-TW" altLang="en-US" smtClean="0"/>
              <a:pPr/>
              <a:t>9</a:t>
            </a:fld>
            <a:endParaRPr lang="zh-TW" altLang="en-US"/>
          </a:p>
        </p:txBody>
      </p:sp>
      <p:sp>
        <p:nvSpPr>
          <p:cNvPr id="18" name="標題 1"/>
          <p:cNvSpPr txBox="1">
            <a:spLocks/>
          </p:cNvSpPr>
          <p:nvPr/>
        </p:nvSpPr>
        <p:spPr>
          <a:xfrm>
            <a:off x="1981200" y="422657"/>
            <a:ext cx="8229600" cy="5486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3200" dirty="0"/>
              <a:t>In the dialogue, what key elements did the mediator omit from the opening statement?</a:t>
            </a:r>
            <a:endParaRPr lang="zh-TW" altLang="en-US" sz="3200" dirty="0"/>
          </a:p>
        </p:txBody>
      </p:sp>
    </p:spTree>
    <p:extLst>
      <p:ext uri="{BB962C8B-B14F-4D97-AF65-F5344CB8AC3E}">
        <p14:creationId xmlns:p14="http://schemas.microsoft.com/office/powerpoint/2010/main" val="105023303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字方塊 9"/>
          <p:cNvSpPr txBox="1"/>
          <p:nvPr/>
        </p:nvSpPr>
        <p:spPr>
          <a:xfrm>
            <a:off x="2656110" y="1996322"/>
            <a:ext cx="6628464" cy="4056834"/>
          </a:xfrm>
          <a:prstGeom prst="rect">
            <a:avLst/>
          </a:prstGeom>
        </p:spPr>
        <p:style>
          <a:lnRef idx="2">
            <a:schemeClr val="accent1"/>
          </a:lnRef>
          <a:fillRef idx="1">
            <a:schemeClr val="lt1"/>
          </a:fillRef>
          <a:effectRef idx="0">
            <a:schemeClr val="accent1"/>
          </a:effectRef>
          <a:fontRef idx="minor">
            <a:schemeClr val="dk1"/>
          </a:fontRef>
        </p:style>
        <p:txBody>
          <a:bodyPr wrap="square" tIns="324000" bIns="36000" rtlCol="0">
            <a:spAutoFit/>
          </a:bodyPr>
          <a:lstStyle/>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Mediator's self-introduction</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Mediator's role and declaration of no conflict of interest</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Purpose of mediation</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Procedure and process</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Confidentiality</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Confirmation of voluntary participation in mediation</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Explanation of the roles of persons other than the parties</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Confirmation that the parties have authority to reach a settlement</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Legal effect of mediation</a:t>
            </a:r>
          </a:p>
          <a:p>
            <a:pPr marL="457200" indent="-457200">
              <a:buFont typeface="+mj-lt"/>
              <a:buAutoNum type="arabicPeriod"/>
            </a:pPr>
            <a:r>
              <a:rPr lang="en-US" altLang="zh-TW" sz="2000" dirty="0">
                <a:latin typeface="Calibri" panose="020F0502020204030204" pitchFamily="34" charset="0"/>
                <a:ea typeface="Calibri" panose="020F0502020204030204" pitchFamily="34" charset="0"/>
                <a:cs typeface="Calibri" panose="020F0502020204030204" pitchFamily="34" charset="0"/>
              </a:rPr>
              <a:t>Ground rules: Taking turns to speak, avoiding emotional language and gestures</a:t>
            </a:r>
            <a:endParaRPr lang="zh-TW" altLang="en-US" sz="2000" dirty="0">
              <a:latin typeface="Calibri" panose="020F0502020204030204" pitchFamily="34" charset="0"/>
              <a:ea typeface="標楷體" pitchFamily="65" charset="-120"/>
              <a:cs typeface="Calibri" panose="020F0502020204030204" pitchFamily="34" charset="0"/>
            </a:endParaRPr>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10</a:t>
            </a:fld>
            <a:endParaRPr lang="zh-TW" altLang="en-US"/>
          </a:p>
        </p:txBody>
      </p:sp>
      <p:sp>
        <p:nvSpPr>
          <p:cNvPr id="17" name="文字方塊 16">
            <a:extLst>
              <a:ext uri="{FF2B5EF4-FFF2-40B4-BE49-F238E27FC236}">
                <a16:creationId xmlns:a16="http://schemas.microsoft.com/office/drawing/2014/main" id="{FE78A7FF-EA3A-4176-B250-757D619592FA}"/>
              </a:ext>
            </a:extLst>
          </p:cNvPr>
          <p:cNvSpPr txBox="1"/>
          <p:nvPr/>
        </p:nvSpPr>
        <p:spPr>
          <a:xfrm>
            <a:off x="2668859" y="1842433"/>
            <a:ext cx="6812804" cy="4210723"/>
          </a:xfrm>
          <a:prstGeom prst="rect">
            <a:avLst/>
          </a:prstGeom>
        </p:spPr>
        <p:style>
          <a:lnRef idx="2">
            <a:schemeClr val="accent1"/>
          </a:lnRef>
          <a:fillRef idx="1">
            <a:schemeClr val="lt1"/>
          </a:fillRef>
          <a:effectRef idx="0">
            <a:schemeClr val="accent1"/>
          </a:effectRef>
          <a:fontRef idx="minor">
            <a:schemeClr val="dk1"/>
          </a:fontRef>
        </p:style>
        <p:txBody>
          <a:bodyPr wrap="square" tIns="324000" bIns="36000" rtlCol="0">
            <a:spAutoFit/>
          </a:bodyPr>
          <a:lstStyle/>
          <a:p>
            <a:pPr marL="457200" indent="-457200">
              <a:spcBef>
                <a:spcPts val="1800"/>
              </a:spcBef>
              <a:buFont typeface="+mj-lt"/>
              <a:buAutoNum type="arabicPeriod"/>
            </a:pPr>
            <a:r>
              <a:rPr lang="zh-TW" altLang="zh-TW" sz="2500" dirty="0">
                <a:solidFill>
                  <a:schemeClr val="bg1"/>
                </a:solidFill>
                <a:latin typeface="Calibri" panose="020F0502020204030204" pitchFamily="34" charset="0"/>
                <a:ea typeface="標楷體" pitchFamily="65" charset="-120"/>
                <a:cs typeface="Calibri" panose="020F0502020204030204" pitchFamily="34" charset="0"/>
              </a:rPr>
              <a:t>調解</a:t>
            </a:r>
            <a:r>
              <a:rPr lang="zh-TW" altLang="en-US" sz="2500" dirty="0">
                <a:solidFill>
                  <a:schemeClr val="bg1"/>
                </a:solidFill>
                <a:latin typeface="Calibri" panose="020F0502020204030204" pitchFamily="34" charset="0"/>
                <a:ea typeface="標楷體" pitchFamily="65" charset="-120"/>
                <a:cs typeface="Calibri" panose="020F0502020204030204" pitchFamily="34" charset="0"/>
              </a:rPr>
              <a:t>人自我介紹</a:t>
            </a:r>
            <a:endParaRPr lang="en-US" altLang="zh-TW" sz="2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zh-TW" altLang="en-US" sz="2500" dirty="0">
                <a:solidFill>
                  <a:schemeClr val="bg1"/>
                </a:solidFill>
                <a:latin typeface="Calibri" panose="020F0502020204030204" pitchFamily="34" charset="0"/>
                <a:ea typeface="標楷體" pitchFamily="65" charset="-120"/>
                <a:cs typeface="Calibri" panose="020F0502020204030204" pitchFamily="34" charset="0"/>
              </a:rPr>
              <a:t>調解人的角色及聲明無利益衝突</a:t>
            </a:r>
            <a:endParaRPr lang="en-US" altLang="zh-TW" sz="2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zh-TW" altLang="en-US" sz="2500" dirty="0">
                <a:solidFill>
                  <a:schemeClr val="bg1"/>
                </a:solidFill>
                <a:latin typeface="Calibri" panose="020F0502020204030204" pitchFamily="34" charset="0"/>
                <a:ea typeface="標楷體" pitchFamily="65" charset="-120"/>
                <a:cs typeface="Calibri" panose="020F0502020204030204" pitchFamily="34" charset="0"/>
              </a:rPr>
              <a:t>調解的目的</a:t>
            </a:r>
            <a:endParaRPr lang="en-US" altLang="zh-TW" sz="2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zh-TW" altLang="en-US" sz="2500" dirty="0">
                <a:solidFill>
                  <a:schemeClr val="bg1"/>
                </a:solidFill>
                <a:latin typeface="Calibri" panose="020F0502020204030204" pitchFamily="34" charset="0"/>
                <a:ea typeface="標楷體" pitchFamily="65" charset="-120"/>
                <a:cs typeface="Calibri" panose="020F0502020204030204" pitchFamily="34" charset="0"/>
              </a:rPr>
              <a:t>程序進行的方式</a:t>
            </a:r>
            <a:endParaRPr lang="en-US" altLang="zh-TW" sz="2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zh-TW" altLang="en-US" sz="2500" dirty="0">
                <a:solidFill>
                  <a:schemeClr val="bg1"/>
                </a:solidFill>
                <a:latin typeface="Calibri" panose="020F0502020204030204" pitchFamily="34" charset="0"/>
                <a:ea typeface="標楷體" pitchFamily="65" charset="-120"/>
                <a:cs typeface="Calibri" panose="020F0502020204030204" pitchFamily="34" charset="0"/>
              </a:rPr>
              <a:t>保密事項</a:t>
            </a:r>
            <a:endParaRPr lang="en-US" altLang="zh-TW" sz="2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zh-TW" altLang="en-US" sz="2500" dirty="0">
                <a:solidFill>
                  <a:schemeClr val="bg1"/>
                </a:solidFill>
                <a:latin typeface="Calibri" panose="020F0502020204030204" pitchFamily="34" charset="0"/>
                <a:ea typeface="標楷體" pitchFamily="65" charset="-120"/>
                <a:cs typeface="Calibri" panose="020F0502020204030204" pitchFamily="34" charset="0"/>
              </a:rPr>
              <a:t>確認雙方係自願調解</a:t>
            </a:r>
            <a:endParaRPr lang="en-US" altLang="zh-TW" sz="2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zh-TW" altLang="en-US" sz="2500" dirty="0">
                <a:solidFill>
                  <a:schemeClr val="bg1"/>
                </a:solidFill>
                <a:latin typeface="Calibri" panose="020F0502020204030204" pitchFamily="34" charset="0"/>
                <a:ea typeface="標楷體" pitchFamily="65" charset="-120"/>
                <a:cs typeface="Calibri" panose="020F0502020204030204" pitchFamily="34" charset="0"/>
              </a:rPr>
              <a:t>告知當事人以外其他人所扮演的角色</a:t>
            </a:r>
            <a:endParaRPr lang="en-US" altLang="zh-TW" sz="25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marL="457200" indent="-457200">
              <a:buFont typeface="+mj-lt"/>
              <a:buAutoNum type="arabicPeriod"/>
            </a:pPr>
            <a:r>
              <a:rPr lang="en-US" altLang="zh-TW" sz="2500" b="1" u="sng" dirty="0">
                <a:solidFill>
                  <a:srgbClr val="C00000"/>
                </a:solidFill>
                <a:latin typeface="Calibri" panose="020F0502020204030204" pitchFamily="34" charset="0"/>
                <a:ea typeface="Calibri" panose="020F0502020204030204" pitchFamily="34" charset="0"/>
                <a:cs typeface="Calibri" panose="020F0502020204030204" pitchFamily="34" charset="0"/>
              </a:rPr>
              <a:t>Confirming the attendees' authority to settle</a:t>
            </a:r>
          </a:p>
          <a:p>
            <a:pPr marL="457200" indent="-457200">
              <a:buFont typeface="+mj-lt"/>
              <a:buAutoNum type="arabicPeriod"/>
            </a:pPr>
            <a:r>
              <a:rPr lang="en-US" altLang="zh-TW" sz="2500" b="1" u="sng" dirty="0">
                <a:solidFill>
                  <a:srgbClr val="C00000"/>
                </a:solidFill>
                <a:latin typeface="Calibri" panose="020F0502020204030204" pitchFamily="34" charset="0"/>
                <a:ea typeface="Calibri" panose="020F0502020204030204" pitchFamily="34" charset="0"/>
                <a:cs typeface="Calibri" panose="020F0502020204030204" pitchFamily="34" charset="0"/>
              </a:rPr>
              <a:t>The legal effect of mediation</a:t>
            </a:r>
            <a:r>
              <a:rPr lang="zh-TW" altLang="en-US" sz="2500" dirty="0">
                <a:solidFill>
                  <a:schemeClr val="bg1"/>
                </a:solidFill>
                <a:latin typeface="Calibri" panose="020F0502020204030204" pitchFamily="34" charset="0"/>
                <a:ea typeface="標楷體" pitchFamily="65" charset="-120"/>
                <a:cs typeface="Calibri" panose="020F0502020204030204" pitchFamily="34" charset="0"/>
              </a:rPr>
              <a:t>情緒性語言及動作</a:t>
            </a:r>
          </a:p>
        </p:txBody>
      </p:sp>
      <p:sp>
        <p:nvSpPr>
          <p:cNvPr id="16" name="矩形 15">
            <a:extLst>
              <a:ext uri="{FF2B5EF4-FFF2-40B4-BE49-F238E27FC236}">
                <a16:creationId xmlns:a16="http://schemas.microsoft.com/office/drawing/2014/main" id="{10E15CC1-ED62-40E9-BD1F-A7A6D8147B7A}"/>
              </a:ext>
            </a:extLst>
          </p:cNvPr>
          <p:cNvSpPr/>
          <p:nvPr/>
        </p:nvSpPr>
        <p:spPr>
          <a:xfrm>
            <a:off x="2758034" y="2001665"/>
            <a:ext cx="6675897" cy="2854672"/>
          </a:xfrm>
          <a:prstGeom prst="rect">
            <a:avLst/>
          </a:prstGeom>
          <a:ln>
            <a:noFill/>
          </a:ln>
        </p:spPr>
        <p:style>
          <a:lnRef idx="2">
            <a:schemeClr val="accent1"/>
          </a:lnRef>
          <a:fillRef idx="1">
            <a:schemeClr val="lt1"/>
          </a:fillRef>
          <a:effectRef idx="0">
            <a:schemeClr val="accent1"/>
          </a:effectRef>
          <a:fontRef idx="minor">
            <a:schemeClr val="dk1"/>
          </a:fontRef>
        </p:style>
        <p:txBody>
          <a:bodyPr rtlCol="0" anchor="ctr"/>
          <a:lstStyle/>
          <a:p>
            <a:r>
              <a:rPr lang="en-US" altLang="zh-TW" sz="1600" b="1" dirty="0">
                <a:solidFill>
                  <a:schemeClr val="tx1"/>
                </a:solidFill>
                <a:latin typeface="Calibri" panose="020F0502020204030204" pitchFamily="34" charset="0"/>
                <a:ea typeface="Calibri" panose="020F0502020204030204" pitchFamily="34" charset="0"/>
                <a:cs typeface="Calibri" panose="020F0502020204030204" pitchFamily="34" charset="0"/>
              </a:rPr>
              <a:t>According to the Draft "Medical Accident Prevention and Dispute Resolution Act":</a:t>
            </a:r>
          </a:p>
          <a:p>
            <a:r>
              <a:rPr lang="en-US" altLang="zh-TW" sz="1600" b="1" dirty="0">
                <a:solidFill>
                  <a:schemeClr val="tx1"/>
                </a:solidFill>
                <a:latin typeface="Calibri" panose="020F0502020204030204" pitchFamily="34" charset="0"/>
                <a:ea typeface="Calibri" panose="020F0502020204030204" pitchFamily="34" charset="0"/>
                <a:cs typeface="Calibri" panose="020F0502020204030204" pitchFamily="34" charset="0"/>
              </a:rPr>
              <a:t>If a settlement is reached:</a:t>
            </a:r>
          </a:p>
          <a:p>
            <a:r>
              <a:rPr lang="en-US" altLang="zh-TW" sz="1600" b="1" dirty="0">
                <a:solidFill>
                  <a:schemeClr val="tx1"/>
                </a:solidFill>
                <a:latin typeface="Calibri" panose="020F0502020204030204" pitchFamily="34" charset="0"/>
                <a:ea typeface="Calibri" panose="020F0502020204030204" pitchFamily="34" charset="0"/>
                <a:cs typeface="Calibri" panose="020F0502020204030204" pitchFamily="34" charset="0"/>
              </a:rPr>
              <a:t>Once the mediation agreement is ratified by the court, it holds the same legal force as a final civil judgment.</a:t>
            </a:r>
          </a:p>
          <a:p>
            <a:r>
              <a:rPr lang="en-US" altLang="zh-TW" sz="1600" b="1" dirty="0">
                <a:solidFill>
                  <a:schemeClr val="tx1"/>
                </a:solidFill>
                <a:latin typeface="Calibri" panose="020F0502020204030204" pitchFamily="34" charset="0"/>
                <a:ea typeface="Calibri" panose="020F0502020204030204" pitchFamily="34" charset="0"/>
                <a:cs typeface="Calibri" panose="020F0502020204030204" pitchFamily="34" charset="0"/>
              </a:rPr>
              <a:t>The parties are barred from filing a criminal complaint or initiating a private prosecution regarding the same medical dispute (Article 30).</a:t>
            </a:r>
          </a:p>
          <a:p>
            <a:r>
              <a:rPr lang="en-US" altLang="zh-TW" sz="1600" b="1" dirty="0">
                <a:solidFill>
                  <a:schemeClr val="tx1"/>
                </a:solidFill>
                <a:latin typeface="Calibri" panose="020F0502020204030204" pitchFamily="34" charset="0"/>
                <a:ea typeface="Calibri" panose="020F0502020204030204" pitchFamily="34" charset="0"/>
                <a:cs typeface="Calibri" panose="020F0502020204030204" pitchFamily="34" charset="0"/>
              </a:rPr>
              <a:t>If no settlement is reached:</a:t>
            </a:r>
          </a:p>
          <a:p>
            <a:r>
              <a:rPr lang="en-US" altLang="zh-TW" sz="1600" b="1" dirty="0">
                <a:solidFill>
                  <a:schemeClr val="tx1"/>
                </a:solidFill>
                <a:latin typeface="Calibri" panose="020F0502020204030204" pitchFamily="34" charset="0"/>
                <a:ea typeface="Calibri" panose="020F0502020204030204" pitchFamily="34" charset="0"/>
                <a:cs typeface="Calibri" panose="020F0502020204030204" pitchFamily="34" charset="0"/>
              </a:rPr>
              <a:t>Statements made during the mediation shall not be admissible as evidence or serve as the basis for any related administrative actions, litigation, or judicial decisions (Article 25, Paragraph 1).</a:t>
            </a:r>
          </a:p>
        </p:txBody>
      </p:sp>
      <p:sp>
        <p:nvSpPr>
          <p:cNvPr id="7" name="箭號: 弧形右彎 6">
            <a:extLst>
              <a:ext uri="{FF2B5EF4-FFF2-40B4-BE49-F238E27FC236}">
                <a16:creationId xmlns:a16="http://schemas.microsoft.com/office/drawing/2014/main" id="{A0EA3BEB-E77C-4EEB-9B51-6A41E2230CF5}"/>
              </a:ext>
            </a:extLst>
          </p:cNvPr>
          <p:cNvSpPr/>
          <p:nvPr/>
        </p:nvSpPr>
        <p:spPr>
          <a:xfrm flipV="1">
            <a:off x="1862158" y="2623125"/>
            <a:ext cx="886122" cy="2803228"/>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 name="矩形 1"/>
          <p:cNvSpPr/>
          <p:nvPr/>
        </p:nvSpPr>
        <p:spPr>
          <a:xfrm>
            <a:off x="2675620" y="1535383"/>
            <a:ext cx="6840760" cy="466281"/>
          </a:xfrm>
          <a:prstGeom prst="rect">
            <a:avLst/>
          </a:prstGeom>
          <a:solidFill>
            <a:schemeClr val="accent1"/>
          </a:solidFill>
        </p:spPr>
        <p:txBody>
          <a:bodyPr wrap="square">
            <a:spAutoFit/>
          </a:bodyPr>
          <a:lstStyle/>
          <a:p>
            <a:pPr algn="ctr" defTabSz="1111250">
              <a:lnSpc>
                <a:spcPct val="90000"/>
              </a:lnSpc>
              <a:spcBef>
                <a:spcPct val="0"/>
              </a:spcBef>
              <a:spcAft>
                <a:spcPct val="35000"/>
              </a:spcAft>
            </a:pPr>
            <a:r>
              <a:rPr lang="en-US" altLang="zh-TW" sz="2700" dirty="0">
                <a:solidFill>
                  <a:srgbClr val="FFFF00"/>
                </a:solidFill>
              </a:rPr>
              <a:t>Opening Statement </a:t>
            </a:r>
            <a:endParaRPr lang="zh-TW" altLang="zh-TW" sz="2700" dirty="0">
              <a:solidFill>
                <a:srgbClr val="FFFF00"/>
              </a:solidFill>
            </a:endParaRPr>
          </a:p>
        </p:txBody>
      </p:sp>
      <p:sp>
        <p:nvSpPr>
          <p:cNvPr id="18" name="標題 1"/>
          <p:cNvSpPr txBox="1">
            <a:spLocks/>
          </p:cNvSpPr>
          <p:nvPr/>
        </p:nvSpPr>
        <p:spPr>
          <a:xfrm>
            <a:off x="1981200" y="422657"/>
            <a:ext cx="8229600" cy="54868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TW" sz="3200" dirty="0"/>
              <a:t>In the dialogue, what key elements did the mediator omit from the opening statement?</a:t>
            </a:r>
          </a:p>
        </p:txBody>
      </p:sp>
    </p:spTree>
    <p:extLst>
      <p:ext uri="{BB962C8B-B14F-4D97-AF65-F5344CB8AC3E}">
        <p14:creationId xmlns:p14="http://schemas.microsoft.com/office/powerpoint/2010/main" val="205993845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63084" y="3212976"/>
            <a:ext cx="10363200" cy="1362075"/>
          </a:xfrm>
        </p:spPr>
        <p:txBody>
          <a:bodyPr/>
          <a:lstStyle/>
          <a:p>
            <a:r>
              <a:rPr lang="en-US" altLang="zh-TW" dirty="0"/>
              <a:t>PART</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11</a:t>
            </a:fld>
            <a:endParaRPr lang="zh-TW" altLang="en-US"/>
          </a:p>
        </p:txBody>
      </p:sp>
      <p:pic>
        <p:nvPicPr>
          <p:cNvPr id="5" name="圖片 4">
            <a:extLst>
              <a:ext uri="{FF2B5EF4-FFF2-40B4-BE49-F238E27FC236}">
                <a16:creationId xmlns:a16="http://schemas.microsoft.com/office/drawing/2014/main" id="{50976E58-84A7-42B5-9830-7C095B92C5C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861065" y="1052736"/>
            <a:ext cx="2298831" cy="3240000"/>
          </a:xfrm>
          <a:prstGeom prst="rect">
            <a:avLst/>
          </a:prstGeom>
        </p:spPr>
      </p:pic>
      <p:sp>
        <p:nvSpPr>
          <p:cNvPr id="6" name="矩形 5">
            <a:extLst>
              <a:ext uri="{FF2B5EF4-FFF2-40B4-BE49-F238E27FC236}">
                <a16:creationId xmlns:a16="http://schemas.microsoft.com/office/drawing/2014/main" id="{89F27B52-459F-46EE-82A4-CA4DFAA4A2C6}"/>
              </a:ext>
            </a:extLst>
          </p:cNvPr>
          <p:cNvSpPr/>
          <p:nvPr/>
        </p:nvSpPr>
        <p:spPr>
          <a:xfrm>
            <a:off x="0" y="2996952"/>
            <a:ext cx="12192000" cy="13620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47432338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Mediation Techniques</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12</a:t>
            </a:fld>
            <a:endParaRPr lang="zh-TW" altLang="en-US"/>
          </a:p>
        </p:txBody>
      </p:sp>
      <p:sp>
        <p:nvSpPr>
          <p:cNvPr id="18" name="內容版面配置區 2"/>
          <p:cNvSpPr txBox="1">
            <a:spLocks/>
          </p:cNvSpPr>
          <p:nvPr/>
        </p:nvSpPr>
        <p:spPr>
          <a:xfrm>
            <a:off x="3021717" y="3775528"/>
            <a:ext cx="2016304" cy="72008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TW" sz="2000" dirty="0"/>
              <a:t>Active Listening</a:t>
            </a:r>
          </a:p>
        </p:txBody>
      </p:sp>
      <p:grpSp>
        <p:nvGrpSpPr>
          <p:cNvPr id="8" name="群組 7"/>
          <p:cNvGrpSpPr/>
          <p:nvPr/>
        </p:nvGrpSpPr>
        <p:grpSpPr>
          <a:xfrm>
            <a:off x="7513266" y="2221260"/>
            <a:ext cx="1494925" cy="1440000"/>
            <a:chOff x="5859577" y="4523577"/>
            <a:chExt cx="1494925" cy="1440000"/>
          </a:xfrm>
        </p:grpSpPr>
        <p:sp>
          <p:nvSpPr>
            <p:cNvPr id="11" name="橢圓 10"/>
            <p:cNvSpPr/>
            <p:nvPr/>
          </p:nvSpPr>
          <p:spPr>
            <a:xfrm>
              <a:off x="5896561" y="4523577"/>
              <a:ext cx="1440000" cy="1440000"/>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5" name="圖片 4"/>
            <p:cNvPicPr>
              <a:picLocks noChangeAspect="1"/>
            </p:cNvPicPr>
            <p:nvPr/>
          </p:nvPicPr>
          <p:blipFill rotWithShape="1">
            <a:blip r:embed="rId3" cstate="print">
              <a:extLst>
                <a:ext uri="{28A0092B-C50C-407E-A947-70E740481C1C}">
                  <a14:useLocalDpi xmlns:a14="http://schemas.microsoft.com/office/drawing/2010/main" val="0"/>
                </a:ext>
              </a:extLst>
            </a:blip>
            <a:srcRect b="14451"/>
            <a:stretch/>
          </p:blipFill>
          <p:spPr>
            <a:xfrm>
              <a:off x="5859577" y="4615874"/>
              <a:ext cx="1494925" cy="1278901"/>
            </a:xfrm>
            <a:prstGeom prst="rect">
              <a:avLst/>
            </a:prstGeom>
          </p:spPr>
        </p:pic>
      </p:grpSp>
      <p:grpSp>
        <p:nvGrpSpPr>
          <p:cNvPr id="12" name="群組 11"/>
          <p:cNvGrpSpPr/>
          <p:nvPr/>
        </p:nvGrpSpPr>
        <p:grpSpPr>
          <a:xfrm>
            <a:off x="5375920" y="2204864"/>
            <a:ext cx="1440000" cy="1440000"/>
            <a:chOff x="3829819" y="4539579"/>
            <a:chExt cx="1440000" cy="1440000"/>
          </a:xfrm>
        </p:grpSpPr>
        <p:sp>
          <p:nvSpPr>
            <p:cNvPr id="9" name="橢圓 8"/>
            <p:cNvSpPr/>
            <p:nvPr/>
          </p:nvSpPr>
          <p:spPr>
            <a:xfrm>
              <a:off x="3829819" y="4539579"/>
              <a:ext cx="1440000" cy="1440000"/>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6" name="圖片 5"/>
            <p:cNvPicPr>
              <a:picLocks noChangeAspect="1"/>
            </p:cNvPicPr>
            <p:nvPr/>
          </p:nvPicPr>
          <p:blipFill rotWithShape="1">
            <a:blip r:embed="rId4" cstate="print">
              <a:extLst>
                <a:ext uri="{28A0092B-C50C-407E-A947-70E740481C1C}">
                  <a14:useLocalDpi xmlns:a14="http://schemas.microsoft.com/office/drawing/2010/main" val="0"/>
                </a:ext>
              </a:extLst>
            </a:blip>
            <a:srcRect b="18335"/>
            <a:stretch/>
          </p:blipFill>
          <p:spPr>
            <a:xfrm>
              <a:off x="3872017" y="4591750"/>
              <a:ext cx="1397802" cy="1269142"/>
            </a:xfrm>
            <a:prstGeom prst="rect">
              <a:avLst/>
            </a:prstGeom>
          </p:spPr>
        </p:pic>
      </p:grpSp>
      <p:grpSp>
        <p:nvGrpSpPr>
          <p:cNvPr id="15" name="群組 14"/>
          <p:cNvGrpSpPr/>
          <p:nvPr/>
        </p:nvGrpSpPr>
        <p:grpSpPr>
          <a:xfrm>
            <a:off x="3237781" y="2216312"/>
            <a:ext cx="1584176" cy="1440000"/>
            <a:chOff x="1691680" y="4551027"/>
            <a:chExt cx="1584176" cy="1440000"/>
          </a:xfrm>
        </p:grpSpPr>
        <p:sp>
          <p:nvSpPr>
            <p:cNvPr id="3" name="橢圓 2"/>
            <p:cNvSpPr/>
            <p:nvPr/>
          </p:nvSpPr>
          <p:spPr>
            <a:xfrm>
              <a:off x="1691680" y="4551027"/>
              <a:ext cx="1440000" cy="1440000"/>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7" name="圖片 6"/>
            <p:cNvPicPr>
              <a:picLocks noChangeAspect="1"/>
            </p:cNvPicPr>
            <p:nvPr/>
          </p:nvPicPr>
          <p:blipFill rotWithShape="1">
            <a:blip r:embed="rId5" cstate="print">
              <a:extLst>
                <a:ext uri="{28A0092B-C50C-407E-A947-70E740481C1C}">
                  <a14:useLocalDpi xmlns:a14="http://schemas.microsoft.com/office/drawing/2010/main" val="0"/>
                </a:ext>
              </a:extLst>
            </a:blip>
            <a:srcRect b="19886"/>
            <a:stretch/>
          </p:blipFill>
          <p:spPr>
            <a:xfrm>
              <a:off x="1691680" y="4591750"/>
              <a:ext cx="1584176" cy="1269143"/>
            </a:xfrm>
            <a:prstGeom prst="rect">
              <a:avLst/>
            </a:prstGeom>
          </p:spPr>
        </p:pic>
      </p:grpSp>
      <p:sp>
        <p:nvSpPr>
          <p:cNvPr id="10" name="矩形 9">
            <a:extLst>
              <a:ext uri="{FF2B5EF4-FFF2-40B4-BE49-F238E27FC236}">
                <a16:creationId xmlns:a16="http://schemas.microsoft.com/office/drawing/2014/main" id="{DDDBBAB8-C039-449B-9444-8C1AEB35757C}"/>
              </a:ext>
            </a:extLst>
          </p:cNvPr>
          <p:cNvSpPr/>
          <p:nvPr/>
        </p:nvSpPr>
        <p:spPr>
          <a:xfrm>
            <a:off x="5473017" y="3775528"/>
            <a:ext cx="1388393" cy="400110"/>
          </a:xfrm>
          <a:prstGeom prst="rect">
            <a:avLst/>
          </a:prstGeom>
        </p:spPr>
        <p:txBody>
          <a:bodyPr wrap="none">
            <a:spAutoFit/>
          </a:bodyPr>
          <a:lstStyle/>
          <a:p>
            <a:r>
              <a:rPr lang="en-US" altLang="zh-TW" sz="1600" dirty="0"/>
              <a:t> </a:t>
            </a:r>
            <a:r>
              <a:rPr lang="en-US" altLang="zh-TW" sz="2000" dirty="0"/>
              <a:t>Reframing</a:t>
            </a:r>
            <a:endParaRPr lang="zh-TW" altLang="en-US" sz="2000" dirty="0"/>
          </a:p>
        </p:txBody>
      </p:sp>
      <p:sp>
        <p:nvSpPr>
          <p:cNvPr id="13" name="矩形 12">
            <a:extLst>
              <a:ext uri="{FF2B5EF4-FFF2-40B4-BE49-F238E27FC236}">
                <a16:creationId xmlns:a16="http://schemas.microsoft.com/office/drawing/2014/main" id="{EF9E7CAF-DA1F-466F-85CB-16F30AE0F408}"/>
              </a:ext>
            </a:extLst>
          </p:cNvPr>
          <p:cNvSpPr/>
          <p:nvPr/>
        </p:nvSpPr>
        <p:spPr>
          <a:xfrm>
            <a:off x="7336564" y="3775528"/>
            <a:ext cx="1867371" cy="400110"/>
          </a:xfrm>
          <a:prstGeom prst="rect">
            <a:avLst/>
          </a:prstGeom>
        </p:spPr>
        <p:txBody>
          <a:bodyPr wrap="none">
            <a:spAutoFit/>
          </a:bodyPr>
          <a:lstStyle/>
          <a:p>
            <a:r>
              <a:rPr lang="en-US" altLang="zh-TW" sz="2000" dirty="0"/>
              <a:t>Body Language</a:t>
            </a:r>
            <a:endParaRPr lang="zh-TW" altLang="en-US" sz="2000" dirty="0"/>
          </a:p>
        </p:txBody>
      </p:sp>
    </p:spTree>
    <p:extLst>
      <p:ext uri="{BB962C8B-B14F-4D97-AF65-F5344CB8AC3E}">
        <p14:creationId xmlns:p14="http://schemas.microsoft.com/office/powerpoint/2010/main" val="27467697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normAutofit/>
          </a:bodyPr>
          <a:lstStyle/>
          <a:p>
            <a:r>
              <a:rPr lang="en-US" altLang="zh-TW" dirty="0"/>
              <a:t>Mediation Techniques</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13</a:t>
            </a:fld>
            <a:endParaRPr lang="zh-TW" altLang="en-US"/>
          </a:p>
        </p:txBody>
      </p:sp>
      <p:sp>
        <p:nvSpPr>
          <p:cNvPr id="5" name="內容版面配置區 2"/>
          <p:cNvSpPr txBox="1">
            <a:spLocks/>
          </p:cNvSpPr>
          <p:nvPr/>
        </p:nvSpPr>
        <p:spPr>
          <a:xfrm>
            <a:off x="609600" y="4336505"/>
            <a:ext cx="10972800" cy="1828799"/>
          </a:xfrm>
          <a:prstGeom prst="rect">
            <a:avLst/>
          </a:prstGeom>
          <a:solidFill>
            <a:schemeClr val="accent6">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buFont typeface="Wingdings" panose="05000000000000000000" pitchFamily="2" charset="2"/>
              <a:buChar char="Ø"/>
            </a:pPr>
            <a:r>
              <a:rPr lang="en-US" altLang="zh-TW" sz="2400" dirty="0"/>
              <a:t>A mediator must be a good listener</a:t>
            </a:r>
          </a:p>
          <a:p>
            <a:pPr>
              <a:lnSpc>
                <a:spcPct val="150000"/>
              </a:lnSpc>
              <a:buFont typeface="Wingdings" panose="05000000000000000000" pitchFamily="2" charset="2"/>
              <a:buChar char="Ø"/>
            </a:pPr>
            <a:r>
              <a:rPr lang="en-US" altLang="zh-TW" sz="2400" dirty="0"/>
              <a:t>Active listening: Focus on the parties' statements, body language, and emotions</a:t>
            </a:r>
          </a:p>
          <a:p>
            <a:pPr>
              <a:lnSpc>
                <a:spcPct val="150000"/>
              </a:lnSpc>
              <a:buFont typeface="Wingdings" panose="05000000000000000000" pitchFamily="2" charset="2"/>
              <a:buChar char="Ø"/>
            </a:pPr>
            <a:r>
              <a:rPr lang="en-US" altLang="zh-TW" sz="2400" dirty="0"/>
              <a:t> Techniques: Attention, Follow-up, Empathy</a:t>
            </a:r>
          </a:p>
        </p:txBody>
      </p:sp>
      <p:grpSp>
        <p:nvGrpSpPr>
          <p:cNvPr id="6" name="群組 5"/>
          <p:cNvGrpSpPr/>
          <p:nvPr/>
        </p:nvGrpSpPr>
        <p:grpSpPr>
          <a:xfrm>
            <a:off x="2135560" y="1556952"/>
            <a:ext cx="2880320" cy="2448112"/>
            <a:chOff x="551384" y="1556952"/>
            <a:chExt cx="2880320" cy="2448112"/>
          </a:xfrm>
        </p:grpSpPr>
        <p:sp>
          <p:nvSpPr>
            <p:cNvPr id="7" name="橢圓 6"/>
            <p:cNvSpPr/>
            <p:nvPr/>
          </p:nvSpPr>
          <p:spPr>
            <a:xfrm>
              <a:off x="551384" y="1556952"/>
              <a:ext cx="2618182" cy="2448112"/>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8" name="圖片 7"/>
            <p:cNvPicPr>
              <a:picLocks noChangeAspect="1"/>
            </p:cNvPicPr>
            <p:nvPr/>
          </p:nvPicPr>
          <p:blipFill rotWithShape="1">
            <a:blip r:embed="rId3" cstate="print">
              <a:extLst>
                <a:ext uri="{28A0092B-C50C-407E-A947-70E740481C1C}">
                  <a14:useLocalDpi xmlns:a14="http://schemas.microsoft.com/office/drawing/2010/main" val="0"/>
                </a:ext>
              </a:extLst>
            </a:blip>
            <a:srcRect b="19886"/>
            <a:stretch/>
          </p:blipFill>
          <p:spPr>
            <a:xfrm>
              <a:off x="551384" y="1626184"/>
              <a:ext cx="2880320" cy="2157642"/>
            </a:xfrm>
            <a:prstGeom prst="rect">
              <a:avLst/>
            </a:prstGeom>
          </p:spPr>
        </p:pic>
      </p:grpSp>
      <p:sp>
        <p:nvSpPr>
          <p:cNvPr id="9" name="矩形 8"/>
          <p:cNvSpPr/>
          <p:nvPr/>
        </p:nvSpPr>
        <p:spPr>
          <a:xfrm>
            <a:off x="4082485" y="3717032"/>
            <a:ext cx="1960280" cy="400110"/>
          </a:xfrm>
          <a:prstGeom prst="rect">
            <a:avLst/>
          </a:prstGeom>
        </p:spPr>
        <p:txBody>
          <a:bodyPr wrap="none">
            <a:spAutoFit/>
          </a:bodyPr>
          <a:lstStyle/>
          <a:p>
            <a:r>
              <a:rPr lang="en-US" altLang="zh-TW" sz="2000" dirty="0"/>
              <a:t>Active Listening</a:t>
            </a:r>
          </a:p>
        </p:txBody>
      </p:sp>
      <p:grpSp>
        <p:nvGrpSpPr>
          <p:cNvPr id="16" name="群組 15"/>
          <p:cNvGrpSpPr/>
          <p:nvPr/>
        </p:nvGrpSpPr>
        <p:grpSpPr>
          <a:xfrm>
            <a:off x="7513266" y="2221260"/>
            <a:ext cx="1494925" cy="1440000"/>
            <a:chOff x="5859577" y="4523577"/>
            <a:chExt cx="1494925" cy="1440000"/>
          </a:xfrm>
        </p:grpSpPr>
        <p:sp>
          <p:nvSpPr>
            <p:cNvPr id="17" name="橢圓 16"/>
            <p:cNvSpPr/>
            <p:nvPr/>
          </p:nvSpPr>
          <p:spPr>
            <a:xfrm>
              <a:off x="5896561" y="4523577"/>
              <a:ext cx="1440000" cy="1440000"/>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8" name="圖片 17"/>
            <p:cNvPicPr>
              <a:picLocks noChangeAspect="1"/>
            </p:cNvPicPr>
            <p:nvPr/>
          </p:nvPicPr>
          <p:blipFill rotWithShape="1">
            <a:blip r:embed="rId4" cstate="print">
              <a:lum bright="70000" contrast="-70000"/>
              <a:extLst>
                <a:ext uri="{28A0092B-C50C-407E-A947-70E740481C1C}">
                  <a14:useLocalDpi xmlns:a14="http://schemas.microsoft.com/office/drawing/2010/main" val="0"/>
                </a:ext>
              </a:extLst>
            </a:blip>
            <a:srcRect b="14451"/>
            <a:stretch/>
          </p:blipFill>
          <p:spPr>
            <a:xfrm>
              <a:off x="5859577" y="4615874"/>
              <a:ext cx="1494925" cy="1278901"/>
            </a:xfrm>
            <a:prstGeom prst="rect">
              <a:avLst/>
            </a:prstGeom>
          </p:spPr>
        </p:pic>
      </p:grpSp>
      <p:grpSp>
        <p:nvGrpSpPr>
          <p:cNvPr id="19" name="群組 18"/>
          <p:cNvGrpSpPr/>
          <p:nvPr/>
        </p:nvGrpSpPr>
        <p:grpSpPr>
          <a:xfrm>
            <a:off x="5375920" y="2204864"/>
            <a:ext cx="1440000" cy="1440000"/>
            <a:chOff x="3829819" y="4539579"/>
            <a:chExt cx="1440000" cy="1440000"/>
          </a:xfrm>
        </p:grpSpPr>
        <p:sp>
          <p:nvSpPr>
            <p:cNvPr id="20" name="橢圓 19"/>
            <p:cNvSpPr/>
            <p:nvPr/>
          </p:nvSpPr>
          <p:spPr>
            <a:xfrm>
              <a:off x="3829819" y="4539579"/>
              <a:ext cx="1440000" cy="1440000"/>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1" name="圖片 20"/>
            <p:cNvPicPr>
              <a:picLocks noChangeAspect="1"/>
            </p:cNvPicPr>
            <p:nvPr/>
          </p:nvPicPr>
          <p:blipFill rotWithShape="1">
            <a:blip r:embed="rId5" cstate="print">
              <a:lum bright="70000" contrast="-70000"/>
              <a:extLst>
                <a:ext uri="{28A0092B-C50C-407E-A947-70E740481C1C}">
                  <a14:useLocalDpi xmlns:a14="http://schemas.microsoft.com/office/drawing/2010/main" val="0"/>
                </a:ext>
              </a:extLst>
            </a:blip>
            <a:srcRect b="18335"/>
            <a:stretch/>
          </p:blipFill>
          <p:spPr>
            <a:xfrm>
              <a:off x="3872017" y="4591750"/>
              <a:ext cx="1397802" cy="1269142"/>
            </a:xfrm>
            <a:prstGeom prst="rect">
              <a:avLst/>
            </a:prstGeom>
          </p:spPr>
        </p:pic>
      </p:grpSp>
    </p:spTree>
    <p:extLst>
      <p:ext uri="{BB962C8B-B14F-4D97-AF65-F5344CB8AC3E}">
        <p14:creationId xmlns:p14="http://schemas.microsoft.com/office/powerpoint/2010/main" val="1575184438"/>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en-US" altLang="zh-TW" dirty="0"/>
              <a:t>Mediation Techniques</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14</a:t>
            </a:fld>
            <a:endParaRPr lang="zh-TW" altLang="en-US"/>
          </a:p>
        </p:txBody>
      </p:sp>
      <p:pic>
        <p:nvPicPr>
          <p:cNvPr id="13" name="圖片 12"/>
          <p:cNvPicPr>
            <a:picLocks noChangeAspect="1"/>
          </p:cNvPicPr>
          <p:nvPr/>
        </p:nvPicPr>
        <p:blipFill rotWithShape="1">
          <a:blip r:embed="rId3" cstate="print">
            <a:extLst>
              <a:ext uri="{28A0092B-C50C-407E-A947-70E740481C1C}">
                <a14:useLocalDpi xmlns:a14="http://schemas.microsoft.com/office/drawing/2010/main" val="0"/>
              </a:ext>
            </a:extLst>
          </a:blip>
          <a:srcRect b="18335"/>
          <a:stretch/>
        </p:blipFill>
        <p:spPr>
          <a:xfrm>
            <a:off x="4943607" y="1861505"/>
            <a:ext cx="2376527" cy="2157541"/>
          </a:xfrm>
          <a:prstGeom prst="rect">
            <a:avLst/>
          </a:prstGeom>
        </p:spPr>
      </p:pic>
      <p:grpSp>
        <p:nvGrpSpPr>
          <p:cNvPr id="14" name="群組 13"/>
          <p:cNvGrpSpPr/>
          <p:nvPr/>
        </p:nvGrpSpPr>
        <p:grpSpPr>
          <a:xfrm>
            <a:off x="7769427" y="2221260"/>
            <a:ext cx="1494925" cy="1440000"/>
            <a:chOff x="5859577" y="4523577"/>
            <a:chExt cx="1494925" cy="1440000"/>
          </a:xfrm>
        </p:grpSpPr>
        <p:sp>
          <p:nvSpPr>
            <p:cNvPr id="15" name="橢圓 14"/>
            <p:cNvSpPr/>
            <p:nvPr/>
          </p:nvSpPr>
          <p:spPr>
            <a:xfrm>
              <a:off x="5896561" y="4523577"/>
              <a:ext cx="1440000" cy="1440000"/>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6" name="圖片 15"/>
            <p:cNvPicPr>
              <a:picLocks noChangeAspect="1"/>
            </p:cNvPicPr>
            <p:nvPr/>
          </p:nvPicPr>
          <p:blipFill rotWithShape="1">
            <a:blip r:embed="rId4" cstate="print">
              <a:lum bright="70000" contrast="-70000"/>
              <a:extLst>
                <a:ext uri="{28A0092B-C50C-407E-A947-70E740481C1C}">
                  <a14:useLocalDpi xmlns:a14="http://schemas.microsoft.com/office/drawing/2010/main" val="0"/>
                </a:ext>
              </a:extLst>
            </a:blip>
            <a:srcRect b="14451"/>
            <a:stretch/>
          </p:blipFill>
          <p:spPr>
            <a:xfrm>
              <a:off x="5859577" y="4615874"/>
              <a:ext cx="1494925" cy="1278901"/>
            </a:xfrm>
            <a:prstGeom prst="rect">
              <a:avLst/>
            </a:prstGeom>
          </p:spPr>
        </p:pic>
      </p:grpSp>
      <p:grpSp>
        <p:nvGrpSpPr>
          <p:cNvPr id="17" name="群組 16"/>
          <p:cNvGrpSpPr/>
          <p:nvPr/>
        </p:nvGrpSpPr>
        <p:grpSpPr>
          <a:xfrm>
            <a:off x="2567608" y="2216312"/>
            <a:ext cx="1584176" cy="1440000"/>
            <a:chOff x="1691680" y="4551027"/>
            <a:chExt cx="1584176" cy="1440000"/>
          </a:xfrm>
        </p:grpSpPr>
        <p:sp>
          <p:nvSpPr>
            <p:cNvPr id="18" name="橢圓 17"/>
            <p:cNvSpPr/>
            <p:nvPr/>
          </p:nvSpPr>
          <p:spPr>
            <a:xfrm>
              <a:off x="1691680" y="4551027"/>
              <a:ext cx="1440000" cy="1440000"/>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9" name="圖片 18"/>
            <p:cNvPicPr>
              <a:picLocks noChangeAspect="1"/>
            </p:cNvPicPr>
            <p:nvPr/>
          </p:nvPicPr>
          <p:blipFill rotWithShape="1">
            <a:blip r:embed="rId5" cstate="print">
              <a:lum bright="70000" contrast="-70000"/>
              <a:extLst>
                <a:ext uri="{28A0092B-C50C-407E-A947-70E740481C1C}">
                  <a14:useLocalDpi xmlns:a14="http://schemas.microsoft.com/office/drawing/2010/main" val="0"/>
                </a:ext>
              </a:extLst>
            </a:blip>
            <a:srcRect b="19886"/>
            <a:stretch/>
          </p:blipFill>
          <p:spPr>
            <a:xfrm>
              <a:off x="1691680" y="4591750"/>
              <a:ext cx="1584176" cy="1269143"/>
            </a:xfrm>
            <a:prstGeom prst="rect">
              <a:avLst/>
            </a:prstGeom>
          </p:spPr>
        </p:pic>
      </p:grpSp>
      <p:sp>
        <p:nvSpPr>
          <p:cNvPr id="27" name="橢圓 26"/>
          <p:cNvSpPr/>
          <p:nvPr/>
        </p:nvSpPr>
        <p:spPr>
          <a:xfrm>
            <a:off x="4701954" y="1700968"/>
            <a:ext cx="2618182" cy="2448112"/>
          </a:xfrm>
          <a:prstGeom prst="ellipse">
            <a:avLst/>
          </a:prstGeom>
          <a:solidFill>
            <a:schemeClr val="accent1">
              <a:alpha val="0"/>
            </a:schemeClr>
          </a:solidFill>
          <a:ln w="254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內容版面配置區 2"/>
          <p:cNvSpPr>
            <a:spLocks noGrp="1"/>
          </p:cNvSpPr>
          <p:nvPr>
            <p:ph idx="1"/>
          </p:nvPr>
        </p:nvSpPr>
        <p:spPr>
          <a:xfrm>
            <a:off x="609600" y="4365104"/>
            <a:ext cx="10972800" cy="1849166"/>
          </a:xfrm>
          <a:solidFill>
            <a:schemeClr val="accent6">
              <a:lumMod val="20000"/>
              <a:lumOff val="80000"/>
            </a:schemeClr>
          </a:solidFill>
        </p:spPr>
        <p:txBody>
          <a:bodyPr>
            <a:normAutofit lnSpcReduction="10000"/>
          </a:bodyPr>
          <a:lstStyle/>
          <a:p>
            <a:pPr>
              <a:lnSpc>
                <a:spcPct val="150000"/>
              </a:lnSpc>
              <a:spcBef>
                <a:spcPts val="0"/>
              </a:spcBef>
              <a:buFont typeface="Wingdings" panose="05000000000000000000" pitchFamily="2" charset="2"/>
              <a:buChar char="Ø"/>
            </a:pPr>
            <a:r>
              <a:rPr lang="en-US" altLang="zh-TW" sz="2000" dirty="0"/>
              <a:t>In other words:</a:t>
            </a:r>
          </a:p>
          <a:p>
            <a:pPr marL="357188" indent="0">
              <a:lnSpc>
                <a:spcPct val="150000"/>
              </a:lnSpc>
              <a:spcBef>
                <a:spcPts val="0"/>
              </a:spcBef>
              <a:buNone/>
            </a:pPr>
            <a:r>
              <a:rPr lang="en-US" altLang="zh-TW" sz="2000" dirty="0"/>
              <a:t>• Filtering and neutralizing harmful information (detoxifying)</a:t>
            </a:r>
          </a:p>
          <a:p>
            <a:pPr marL="357188" indent="0">
              <a:lnSpc>
                <a:spcPct val="150000"/>
              </a:lnSpc>
              <a:spcBef>
                <a:spcPts val="0"/>
              </a:spcBef>
              <a:buNone/>
            </a:pPr>
            <a:r>
              <a:rPr lang="en-US" altLang="zh-TW" sz="2000" dirty="0"/>
              <a:t>• Conveying positive messages (reinterpreting)</a:t>
            </a:r>
          </a:p>
          <a:p>
            <a:pPr>
              <a:lnSpc>
                <a:spcPct val="150000"/>
              </a:lnSpc>
              <a:spcBef>
                <a:spcPts val="0"/>
              </a:spcBef>
              <a:buFont typeface="Wingdings" panose="05000000000000000000" pitchFamily="2" charset="2"/>
              <a:buChar char="Ø"/>
            </a:pPr>
            <a:r>
              <a:rPr lang="en-US" altLang="zh-TW" sz="2000" dirty="0"/>
              <a:t>Challenge: If used improperly, it may be perceived as bias, resulting in loss of neutrality.</a:t>
            </a:r>
          </a:p>
        </p:txBody>
      </p:sp>
      <p:sp>
        <p:nvSpPr>
          <p:cNvPr id="20" name="矩形 19">
            <a:extLst>
              <a:ext uri="{FF2B5EF4-FFF2-40B4-BE49-F238E27FC236}">
                <a16:creationId xmlns:a16="http://schemas.microsoft.com/office/drawing/2014/main" id="{406F34BE-7CDC-429B-8E56-DF9881904EFD}"/>
              </a:ext>
            </a:extLst>
          </p:cNvPr>
          <p:cNvSpPr/>
          <p:nvPr/>
        </p:nvSpPr>
        <p:spPr>
          <a:xfrm>
            <a:off x="6616902" y="3896192"/>
            <a:ext cx="1388393" cy="400110"/>
          </a:xfrm>
          <a:prstGeom prst="rect">
            <a:avLst/>
          </a:prstGeom>
        </p:spPr>
        <p:txBody>
          <a:bodyPr wrap="none">
            <a:spAutoFit/>
          </a:bodyPr>
          <a:lstStyle/>
          <a:p>
            <a:r>
              <a:rPr lang="en-US" altLang="zh-TW" sz="1600" dirty="0"/>
              <a:t> </a:t>
            </a:r>
            <a:r>
              <a:rPr lang="en-US" altLang="zh-TW" sz="2000" dirty="0"/>
              <a:t>Reframing</a:t>
            </a:r>
            <a:endParaRPr lang="zh-TW" altLang="en-US" sz="2000" dirty="0"/>
          </a:p>
        </p:txBody>
      </p:sp>
    </p:spTree>
    <p:extLst>
      <p:ext uri="{BB962C8B-B14F-4D97-AF65-F5344CB8AC3E}">
        <p14:creationId xmlns:p14="http://schemas.microsoft.com/office/powerpoint/2010/main" val="4284478866"/>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09600" y="274638"/>
            <a:ext cx="10972800" cy="1143000"/>
          </a:xfrm>
        </p:spPr>
        <p:txBody>
          <a:bodyPr>
            <a:normAutofit/>
          </a:bodyPr>
          <a:lstStyle/>
          <a:p>
            <a:r>
              <a:rPr lang="en-US" altLang="zh-TW" b="1" dirty="0">
                <a:hlinkClick r:id="rId3"/>
              </a:rPr>
              <a:t>Video Playback</a:t>
            </a:r>
            <a:r>
              <a:rPr lang="zh-TW" altLang="en-US" b="1" dirty="0">
                <a:hlinkClick r:id="rId3"/>
              </a:rPr>
              <a:t> </a:t>
            </a:r>
            <a:r>
              <a:rPr lang="en-US" altLang="zh-TW" b="1" dirty="0">
                <a:solidFill>
                  <a:srgbClr val="963836"/>
                </a:solidFill>
              </a:rPr>
              <a:t>-</a:t>
            </a:r>
            <a:r>
              <a:rPr lang="zh-TW" altLang="en-US" b="1" dirty="0">
                <a:solidFill>
                  <a:srgbClr val="963836"/>
                </a:solidFill>
              </a:rPr>
              <a:t> </a:t>
            </a:r>
            <a:r>
              <a:rPr lang="en-US" altLang="zh-TW" b="1" dirty="0">
                <a:solidFill>
                  <a:srgbClr val="963836"/>
                </a:solidFill>
              </a:rPr>
              <a:t>Patient's Statement</a:t>
            </a:r>
            <a:endParaRPr lang="zh-TW" altLang="en-US" b="1" dirty="0">
              <a:solidFill>
                <a:srgbClr val="963836"/>
              </a:solidFill>
            </a:endParaRPr>
          </a:p>
        </p:txBody>
      </p:sp>
      <p:sp>
        <p:nvSpPr>
          <p:cNvPr id="3" name="內容版面配置區 2"/>
          <p:cNvSpPr>
            <a:spLocks noGrp="1"/>
          </p:cNvSpPr>
          <p:nvPr>
            <p:ph idx="1"/>
          </p:nvPr>
        </p:nvSpPr>
        <p:spPr/>
        <p:txBody>
          <a:bodyPr>
            <a:normAutofit/>
          </a:bodyPr>
          <a:lstStyle/>
          <a:p>
            <a:pPr>
              <a:lnSpc>
                <a:spcPct val="150000"/>
              </a:lnSpc>
              <a:spcBef>
                <a:spcPts val="0"/>
              </a:spcBef>
              <a:buFont typeface="Wingdings" panose="05000000000000000000" pitchFamily="2" charset="2"/>
              <a:buChar char="Ø"/>
            </a:pPr>
            <a:r>
              <a:rPr lang="en-US" altLang="zh-TW" sz="2800" dirty="0"/>
              <a:t>Video playback</a:t>
            </a:r>
          </a:p>
          <a:p>
            <a:pPr>
              <a:lnSpc>
                <a:spcPct val="150000"/>
              </a:lnSpc>
              <a:spcBef>
                <a:spcPts val="0"/>
              </a:spcBef>
              <a:buFont typeface="Wingdings" panose="05000000000000000000" pitchFamily="2" charset="2"/>
              <a:buChar char="Ø"/>
            </a:pPr>
            <a:r>
              <a:rPr lang="en-US" altLang="zh-TW" sz="2800" dirty="0"/>
              <a:t>After watching this video segment, practice reframing the dialogue</a:t>
            </a:r>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15</a:t>
            </a:fld>
            <a:endParaRPr lang="zh-TW" altLang="en-US"/>
          </a:p>
        </p:txBody>
      </p:sp>
    </p:spTree>
    <p:extLst>
      <p:ext uri="{BB962C8B-B14F-4D97-AF65-F5344CB8AC3E}">
        <p14:creationId xmlns:p14="http://schemas.microsoft.com/office/powerpoint/2010/main" val="1111377573"/>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a:extLst>
              <a:ext uri="{FF2B5EF4-FFF2-40B4-BE49-F238E27FC236}">
                <a16:creationId xmlns:a16="http://schemas.microsoft.com/office/drawing/2014/main" id="{1C269D6C-5860-4B41-BD62-7A1DCF77A2E0}"/>
              </a:ext>
            </a:extLst>
          </p:cNvPr>
          <p:cNvSpPr>
            <a:spLocks noGrp="1"/>
          </p:cNvSpPr>
          <p:nvPr>
            <p:ph type="sldNum" sz="quarter" idx="12"/>
          </p:nvPr>
        </p:nvSpPr>
        <p:spPr/>
        <p:txBody>
          <a:bodyPr/>
          <a:lstStyle/>
          <a:p>
            <a:fld id="{9F96B1F6-8E64-4E8F-B494-7E05524B3FF6}" type="slidenum">
              <a:rPr lang="zh-TW" altLang="en-US" smtClean="0"/>
              <a:pPr/>
              <a:t>16</a:t>
            </a:fld>
            <a:endParaRPr lang="zh-TW" altLang="en-US"/>
          </a:p>
        </p:txBody>
      </p:sp>
      <p:sp>
        <p:nvSpPr>
          <p:cNvPr id="2" name="標題 1">
            <a:extLst>
              <a:ext uri="{FF2B5EF4-FFF2-40B4-BE49-F238E27FC236}">
                <a16:creationId xmlns:a16="http://schemas.microsoft.com/office/drawing/2014/main" id="{5B97B454-C22D-4FC1-BBEC-050EC1C0A13E}"/>
              </a:ext>
            </a:extLst>
          </p:cNvPr>
          <p:cNvSpPr>
            <a:spLocks noGrp="1"/>
          </p:cNvSpPr>
          <p:nvPr>
            <p:ph type="title" idx="4294967295"/>
          </p:nvPr>
        </p:nvSpPr>
        <p:spPr>
          <a:xfrm>
            <a:off x="682280" y="33718"/>
            <a:ext cx="10972800" cy="1143000"/>
          </a:xfrm>
        </p:spPr>
        <p:txBody>
          <a:bodyPr>
            <a:noAutofit/>
          </a:bodyPr>
          <a:lstStyle/>
          <a:p>
            <a:r>
              <a:rPr lang="en-US" altLang="zh-TW" sz="3200" dirty="0"/>
              <a:t>Reframing Dialogue -- As a Mediator, What Would You Say?</a:t>
            </a:r>
            <a:endParaRPr lang="zh-TW" altLang="en-US" sz="3200" dirty="0">
              <a:solidFill>
                <a:srgbClr val="C00000"/>
              </a:solidFill>
            </a:endParaRPr>
          </a:p>
        </p:txBody>
      </p:sp>
      <p:sp>
        <p:nvSpPr>
          <p:cNvPr id="3" name="內容版面配置區 2">
            <a:extLst>
              <a:ext uri="{FF2B5EF4-FFF2-40B4-BE49-F238E27FC236}">
                <a16:creationId xmlns:a16="http://schemas.microsoft.com/office/drawing/2014/main" id="{5DC35364-646E-4AA6-BC94-D5DA0E39ED1F}"/>
              </a:ext>
            </a:extLst>
          </p:cNvPr>
          <p:cNvSpPr>
            <a:spLocks noGrp="1"/>
          </p:cNvSpPr>
          <p:nvPr>
            <p:ph idx="4294967295"/>
          </p:nvPr>
        </p:nvSpPr>
        <p:spPr>
          <a:xfrm>
            <a:off x="335361" y="3497087"/>
            <a:ext cx="11391900" cy="2524202"/>
          </a:xfrm>
        </p:spPr>
        <p:txBody>
          <a:bodyPr>
            <a:normAutofit fontScale="55000" lnSpcReduction="20000"/>
          </a:bodyPr>
          <a:lstStyle/>
          <a:p>
            <a:pPr marL="0" indent="0" algn="just">
              <a:lnSpc>
                <a:spcPct val="170000"/>
              </a:lnSpc>
              <a:spcBef>
                <a:spcPts val="0"/>
              </a:spcBef>
              <a:buNone/>
            </a:pPr>
            <a:r>
              <a:rPr lang="en-US" altLang="zh-TW" b="1" dirty="0"/>
              <a:t>Response Options:</a:t>
            </a:r>
          </a:p>
          <a:p>
            <a:pPr marL="514350" indent="-514350" algn="just">
              <a:lnSpc>
                <a:spcPct val="170000"/>
              </a:lnSpc>
              <a:spcBef>
                <a:spcPts val="0"/>
              </a:spcBef>
              <a:buFont typeface="+mj-lt"/>
              <a:buAutoNum type="arabicPeriod"/>
            </a:pPr>
            <a:r>
              <a:rPr lang="en-US" altLang="zh-TW" dirty="0"/>
              <a:t>So the hospital switched doctors without telling you at all?</a:t>
            </a:r>
          </a:p>
          <a:p>
            <a:pPr marL="514350" indent="-514350" algn="just">
              <a:lnSpc>
                <a:spcPct val="170000"/>
              </a:lnSpc>
              <a:spcBef>
                <a:spcPts val="0"/>
              </a:spcBef>
              <a:buFont typeface="+mj-lt"/>
              <a:buAutoNum type="arabicPeriod"/>
            </a:pPr>
            <a:r>
              <a:rPr lang="en-US" altLang="zh-TW" dirty="0"/>
              <a:t>You're angry that the hospital didn't inform the family about changing doctors, is that right?</a:t>
            </a:r>
          </a:p>
          <a:p>
            <a:pPr marL="514350" indent="-514350" algn="just">
              <a:lnSpc>
                <a:spcPct val="170000"/>
              </a:lnSpc>
              <a:spcBef>
                <a:spcPts val="0"/>
              </a:spcBef>
              <a:buFont typeface="+mj-lt"/>
              <a:buAutoNum type="arabicPeriod"/>
            </a:pPr>
            <a:r>
              <a:rPr lang="en-US" altLang="zh-TW" dirty="0"/>
              <a:t>The family hopes the hospital can explain why they switched doctors, is that correct?</a:t>
            </a:r>
          </a:p>
          <a:p>
            <a:pPr marL="514350" indent="-514350" algn="just">
              <a:lnSpc>
                <a:spcPct val="170000"/>
              </a:lnSpc>
              <a:spcBef>
                <a:spcPts val="0"/>
              </a:spcBef>
              <a:buFont typeface="+mj-lt"/>
              <a:buAutoNum type="arabicPeriod"/>
            </a:pPr>
            <a:r>
              <a:rPr lang="en-US" altLang="zh-TW" dirty="0"/>
              <a:t>What you mean is, the surgeon who performed the operation was different from the original consulting physician, and you hope the hospital can provide a clear explanation, is that right?</a:t>
            </a:r>
          </a:p>
        </p:txBody>
      </p:sp>
      <p:sp>
        <p:nvSpPr>
          <p:cNvPr id="5" name="文字方塊 4"/>
          <p:cNvSpPr txBox="1"/>
          <p:nvPr/>
        </p:nvSpPr>
        <p:spPr>
          <a:xfrm>
            <a:off x="335361" y="1176718"/>
            <a:ext cx="11562990" cy="2210175"/>
          </a:xfrm>
          <a:prstGeom prst="rect">
            <a:avLst/>
          </a:prstGeom>
        </p:spPr>
        <p:style>
          <a:lnRef idx="2">
            <a:schemeClr val="accent6"/>
          </a:lnRef>
          <a:fillRef idx="1">
            <a:schemeClr val="lt1"/>
          </a:fillRef>
          <a:effectRef idx="0">
            <a:schemeClr val="accent6"/>
          </a:effectRef>
          <a:fontRef idx="minor">
            <a:schemeClr val="dk1"/>
          </a:fontRef>
        </p:style>
        <p:txBody>
          <a:bodyPr wrap="square" lIns="144000" tIns="180000" rIns="144000" bIns="180000" rtlCol="0">
            <a:spAutoFit/>
          </a:bodyPr>
          <a:lstStyle/>
          <a:p>
            <a:r>
              <a:rPr lang="en-US" altLang="zh-TW" sz="2000" b="1" dirty="0">
                <a:latin typeface="Calibri" panose="020F0502020204030204" pitchFamily="34" charset="0"/>
                <a:ea typeface="Calibri" panose="020F0502020204030204" pitchFamily="34" charset="0"/>
                <a:cs typeface="Calibri" panose="020F0502020204030204" pitchFamily="34" charset="0"/>
              </a:rPr>
              <a:t>Patient's Statement:</a:t>
            </a:r>
          </a:p>
          <a:p>
            <a:r>
              <a:rPr lang="en-US" altLang="zh-TW" sz="2000" dirty="0">
                <a:latin typeface="Calibri" panose="020F0502020204030204" pitchFamily="34" charset="0"/>
                <a:ea typeface="Calibri" panose="020F0502020204030204" pitchFamily="34" charset="0"/>
                <a:cs typeface="Calibri" panose="020F0502020204030204" pitchFamily="34" charset="0"/>
              </a:rPr>
              <a:t>"We originally had the chief physician seeing us, and before the surgery, we were told the chief would perform the operation. Later, when we saw the surgical records, we found out that the person who actually performed the surgery wasn't the chief, but another doctor whose name we didn't even know. The hospital secretly switched doctors! They did this just to make more money - they deceived us into having the surgery first, then used my father's life to let a junior doctor practice! This is complete disregard for human life!"</a:t>
            </a:r>
          </a:p>
        </p:txBody>
      </p:sp>
    </p:spTree>
    <p:extLst>
      <p:ext uri="{BB962C8B-B14F-4D97-AF65-F5344CB8AC3E}">
        <p14:creationId xmlns:p14="http://schemas.microsoft.com/office/powerpoint/2010/main" val="298275988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fontScale="90000"/>
          </a:bodyPr>
          <a:lstStyle/>
          <a:p>
            <a:r>
              <a:rPr lang="en-US" altLang="zh-TW" b="1" dirty="0">
                <a:solidFill>
                  <a:srgbClr val="963836"/>
                </a:solidFill>
                <a:hlinkClick r:id="rId3"/>
              </a:rPr>
              <a:t>Video Playback </a:t>
            </a:r>
            <a:r>
              <a:rPr lang="en-US" altLang="zh-TW" b="1" dirty="0">
                <a:solidFill>
                  <a:srgbClr val="963836"/>
                </a:solidFill>
              </a:rPr>
              <a:t>- Medical Side's Statement</a:t>
            </a:r>
            <a:endParaRPr lang="zh-TW" altLang="en-US" b="1" dirty="0">
              <a:solidFill>
                <a:srgbClr val="963836"/>
              </a:solidFill>
            </a:endParaRPr>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17</a:t>
            </a:fld>
            <a:endParaRPr lang="zh-TW" altLang="en-US"/>
          </a:p>
        </p:txBody>
      </p:sp>
      <p:sp>
        <p:nvSpPr>
          <p:cNvPr id="8" name="內容版面配置區 2">
            <a:extLst>
              <a:ext uri="{FF2B5EF4-FFF2-40B4-BE49-F238E27FC236}">
                <a16:creationId xmlns:a16="http://schemas.microsoft.com/office/drawing/2014/main" id="{8AACB0C1-7142-4F88-ABDA-449941F5C822}"/>
              </a:ext>
            </a:extLst>
          </p:cNvPr>
          <p:cNvSpPr>
            <a:spLocks noGrp="1"/>
          </p:cNvSpPr>
          <p:nvPr>
            <p:ph idx="1"/>
          </p:nvPr>
        </p:nvSpPr>
        <p:spPr>
          <a:xfrm>
            <a:off x="609600" y="1600200"/>
            <a:ext cx="10972800" cy="4525963"/>
          </a:xfrm>
        </p:spPr>
        <p:txBody>
          <a:bodyPr>
            <a:normAutofit/>
          </a:bodyPr>
          <a:lstStyle/>
          <a:p>
            <a:pPr>
              <a:lnSpc>
                <a:spcPct val="150000"/>
              </a:lnSpc>
              <a:spcBef>
                <a:spcPts val="0"/>
              </a:spcBef>
              <a:buFont typeface="Wingdings" panose="05000000000000000000" pitchFamily="2" charset="2"/>
              <a:buChar char="Ø"/>
            </a:pPr>
            <a:r>
              <a:rPr lang="en-US" altLang="zh-TW" sz="2800" dirty="0"/>
              <a:t>Video playback</a:t>
            </a:r>
          </a:p>
          <a:p>
            <a:pPr>
              <a:lnSpc>
                <a:spcPct val="150000"/>
              </a:lnSpc>
              <a:spcBef>
                <a:spcPts val="0"/>
              </a:spcBef>
              <a:buFont typeface="Wingdings" panose="05000000000000000000" pitchFamily="2" charset="2"/>
              <a:buChar char="Ø"/>
            </a:pPr>
            <a:r>
              <a:rPr lang="en-US" altLang="zh-TW" sz="2800" dirty="0"/>
              <a:t> After watching this video segment, please try to organize and identify the key points of dispute between both parties</a:t>
            </a:r>
          </a:p>
        </p:txBody>
      </p:sp>
    </p:spTree>
    <p:extLst>
      <p:ext uri="{BB962C8B-B14F-4D97-AF65-F5344CB8AC3E}">
        <p14:creationId xmlns:p14="http://schemas.microsoft.com/office/powerpoint/2010/main" val="280920088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63084" y="3212976"/>
            <a:ext cx="10363200" cy="1362075"/>
          </a:xfrm>
        </p:spPr>
        <p:txBody>
          <a:bodyPr/>
          <a:lstStyle/>
          <a:p>
            <a:r>
              <a:rPr lang="en-US" altLang="zh-TW" dirty="0"/>
              <a:t>PART</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18</a:t>
            </a:fld>
            <a:endParaRPr lang="zh-TW" altLang="en-US"/>
          </a:p>
        </p:txBody>
      </p:sp>
      <p:pic>
        <p:nvPicPr>
          <p:cNvPr id="6" name="圖片 5">
            <a:extLst>
              <a:ext uri="{FF2B5EF4-FFF2-40B4-BE49-F238E27FC236}">
                <a16:creationId xmlns:a16="http://schemas.microsoft.com/office/drawing/2014/main" id="{35944F40-53CE-4767-8812-0F0759CCCE1F}"/>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21105" y="1052736"/>
            <a:ext cx="2298831" cy="3240000"/>
          </a:xfrm>
          <a:prstGeom prst="rect">
            <a:avLst/>
          </a:prstGeom>
        </p:spPr>
      </p:pic>
      <p:sp>
        <p:nvSpPr>
          <p:cNvPr id="5" name="矩形 4">
            <a:extLst>
              <a:ext uri="{FF2B5EF4-FFF2-40B4-BE49-F238E27FC236}">
                <a16:creationId xmlns:a16="http://schemas.microsoft.com/office/drawing/2014/main" id="{EF7825BC-67D5-4858-A355-84A8D282E197}"/>
              </a:ext>
            </a:extLst>
          </p:cNvPr>
          <p:cNvSpPr/>
          <p:nvPr/>
        </p:nvSpPr>
        <p:spPr>
          <a:xfrm>
            <a:off x="0" y="2996952"/>
            <a:ext cx="12192000" cy="13620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43670789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Steps for Organizing Points of Dispute</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19</a:t>
            </a:fld>
            <a:endParaRPr lang="zh-TW" altLang="en-US"/>
          </a:p>
        </p:txBody>
      </p:sp>
      <p:graphicFrame>
        <p:nvGraphicFramePr>
          <p:cNvPr id="5" name="內容版面配置區 4"/>
          <p:cNvGraphicFramePr>
            <a:graphicFrameLocks noGrp="1"/>
          </p:cNvGraphicFramePr>
          <p:nvPr>
            <p:ph idx="1"/>
            <p:extLst>
              <p:ext uri="{D42A27DB-BD31-4B8C-83A1-F6EECF244321}">
                <p14:modId xmlns:p14="http://schemas.microsoft.com/office/powerpoint/2010/main" val="565357929"/>
              </p:ext>
            </p:extLst>
          </p:nvPr>
        </p:nvGraphicFramePr>
        <p:xfrm>
          <a:off x="335360" y="1340768"/>
          <a:ext cx="11737304"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燕尾形向右箭號 2"/>
          <p:cNvSpPr/>
          <p:nvPr/>
        </p:nvSpPr>
        <p:spPr>
          <a:xfrm>
            <a:off x="8807624" y="4730229"/>
            <a:ext cx="3384376" cy="1800200"/>
          </a:xfrm>
          <a:prstGeom prst="notched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TW" sz="1600" dirty="0"/>
              <a:t>Decide whether to request case analysis or third-party professional opinion</a:t>
            </a:r>
            <a:endParaRPr lang="zh-TW" altLang="en-US" sz="1600" dirty="0"/>
          </a:p>
        </p:txBody>
      </p:sp>
    </p:spTree>
    <p:extLst>
      <p:ext uri="{BB962C8B-B14F-4D97-AF65-F5344CB8AC3E}">
        <p14:creationId xmlns:p14="http://schemas.microsoft.com/office/powerpoint/2010/main" val="533872647"/>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9F96B1F6-8E64-4E8F-B494-7E05524B3FF6}" type="slidenum">
              <a:rPr lang="zh-TW" altLang="en-US" smtClean="0"/>
              <a:pPr/>
              <a:t>20</a:t>
            </a:fld>
            <a:endParaRPr lang="zh-TW" altLang="en-US"/>
          </a:p>
        </p:txBody>
      </p:sp>
      <p:sp>
        <p:nvSpPr>
          <p:cNvPr id="5" name="標題 4"/>
          <p:cNvSpPr>
            <a:spLocks noGrp="1"/>
          </p:cNvSpPr>
          <p:nvPr>
            <p:ph type="title" idx="4294967295"/>
          </p:nvPr>
        </p:nvSpPr>
        <p:spPr>
          <a:xfrm>
            <a:off x="831565" y="0"/>
            <a:ext cx="10593027" cy="908720"/>
          </a:xfrm>
        </p:spPr>
        <p:txBody>
          <a:bodyPr>
            <a:noAutofit/>
          </a:bodyPr>
          <a:lstStyle/>
          <a:p>
            <a:r>
              <a:rPr lang="en-US" altLang="zh-TW" sz="2400" dirty="0"/>
              <a:t>What are the Parties' Medical, Legal, and Other Requests Respectively?</a:t>
            </a:r>
            <a:endParaRPr lang="zh-TW" altLang="en-US" sz="2400" dirty="0"/>
          </a:p>
        </p:txBody>
      </p:sp>
      <p:sp>
        <p:nvSpPr>
          <p:cNvPr id="8" name="五邊形 7"/>
          <p:cNvSpPr/>
          <p:nvPr/>
        </p:nvSpPr>
        <p:spPr>
          <a:xfrm>
            <a:off x="1524000" y="1237029"/>
            <a:ext cx="1481048" cy="669603"/>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chemeClr val="tx1"/>
                </a:solidFill>
                <a:latin typeface="+mn-ea"/>
              </a:rPr>
              <a:t>Medical Aspects</a:t>
            </a:r>
            <a:endParaRPr lang="zh-TW" altLang="en-US" sz="1600" dirty="0">
              <a:solidFill>
                <a:schemeClr val="tx1"/>
              </a:solidFill>
              <a:latin typeface="+mn-ea"/>
            </a:endParaRPr>
          </a:p>
        </p:txBody>
      </p:sp>
      <p:sp>
        <p:nvSpPr>
          <p:cNvPr id="9" name="五邊形 8"/>
          <p:cNvSpPr/>
          <p:nvPr/>
        </p:nvSpPr>
        <p:spPr>
          <a:xfrm>
            <a:off x="1525526" y="2996952"/>
            <a:ext cx="1440160" cy="669603"/>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chemeClr val="tx1"/>
                </a:solidFill>
                <a:latin typeface="+mn-ea"/>
              </a:rPr>
              <a:t>Legal Aspects</a:t>
            </a:r>
            <a:endParaRPr lang="zh-TW" altLang="en-US" sz="1600" dirty="0">
              <a:solidFill>
                <a:schemeClr val="tx1"/>
              </a:solidFill>
              <a:latin typeface="+mn-ea"/>
            </a:endParaRPr>
          </a:p>
        </p:txBody>
      </p:sp>
      <p:sp>
        <p:nvSpPr>
          <p:cNvPr id="10" name="五邊形 9"/>
          <p:cNvSpPr/>
          <p:nvPr/>
        </p:nvSpPr>
        <p:spPr>
          <a:xfrm>
            <a:off x="1524000" y="4544119"/>
            <a:ext cx="1440160" cy="669603"/>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chemeClr val="tx1"/>
                </a:solidFill>
                <a:latin typeface="+mn-ea"/>
              </a:rPr>
              <a:t>Other Requests</a:t>
            </a:r>
            <a:endParaRPr lang="zh-TW" altLang="en-US" sz="1600" dirty="0">
              <a:solidFill>
                <a:schemeClr val="tx1"/>
              </a:solidFill>
              <a:latin typeface="+mn-ea"/>
            </a:endParaRPr>
          </a:p>
        </p:txBody>
      </p:sp>
    </p:spTree>
    <p:extLst>
      <p:ext uri="{BB962C8B-B14F-4D97-AF65-F5344CB8AC3E}">
        <p14:creationId xmlns:p14="http://schemas.microsoft.com/office/powerpoint/2010/main" val="2453885544"/>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fld id="{9F96B1F6-8E64-4E8F-B494-7E05524B3FF6}" type="slidenum">
              <a:rPr lang="zh-TW" altLang="en-US" smtClean="0"/>
              <a:pPr/>
              <a:t>21</a:t>
            </a:fld>
            <a:endParaRPr lang="zh-TW" altLang="en-US"/>
          </a:p>
        </p:txBody>
      </p:sp>
      <p:sp>
        <p:nvSpPr>
          <p:cNvPr id="5" name="標題 4"/>
          <p:cNvSpPr>
            <a:spLocks noGrp="1"/>
          </p:cNvSpPr>
          <p:nvPr>
            <p:ph type="title" idx="4294967295"/>
          </p:nvPr>
        </p:nvSpPr>
        <p:spPr>
          <a:xfrm>
            <a:off x="1524000" y="0"/>
            <a:ext cx="9144000" cy="908720"/>
          </a:xfrm>
        </p:spPr>
        <p:txBody>
          <a:bodyPr>
            <a:noAutofit/>
          </a:bodyPr>
          <a:lstStyle/>
          <a:p>
            <a:r>
              <a:rPr lang="en-US" altLang="zh-TW" sz="2800" dirty="0"/>
              <a:t>Case Practice — Organizing Points of Dispute (Example)</a:t>
            </a:r>
            <a:endParaRPr lang="zh-TW" altLang="en-US" sz="2800" dirty="0"/>
          </a:p>
        </p:txBody>
      </p:sp>
      <p:sp>
        <p:nvSpPr>
          <p:cNvPr id="6" name="內容版面配置區 5"/>
          <p:cNvSpPr>
            <a:spLocks noGrp="1"/>
          </p:cNvSpPr>
          <p:nvPr>
            <p:ph idx="4294967295"/>
          </p:nvPr>
        </p:nvSpPr>
        <p:spPr>
          <a:xfrm>
            <a:off x="2964160" y="932694"/>
            <a:ext cx="8964488" cy="1632210"/>
          </a:xfrm>
        </p:spPr>
        <p:txBody>
          <a:bodyPr>
            <a:noAutofit/>
          </a:bodyPr>
          <a:lstStyle/>
          <a:p>
            <a:pPr>
              <a:spcBef>
                <a:spcPts val="0"/>
              </a:spcBef>
            </a:pPr>
            <a:r>
              <a:rPr lang="en-US" altLang="zh-TW" sz="1600" dirty="0"/>
              <a:t>Regarding the surgical method, surgical timing, and scope of resection, do they comply with medical standards?</a:t>
            </a:r>
          </a:p>
          <a:p>
            <a:pPr>
              <a:spcBef>
                <a:spcPts val="0"/>
              </a:spcBef>
            </a:pPr>
            <a:r>
              <a:rPr lang="en-US" altLang="zh-TW" sz="1600" dirty="0"/>
              <a:t>Based on the patient's age and physical condition, were the preoperative examinations and evaluation results suitable for surgery?</a:t>
            </a:r>
          </a:p>
          <a:p>
            <a:pPr>
              <a:spcBef>
                <a:spcPts val="0"/>
              </a:spcBef>
            </a:pPr>
            <a:r>
              <a:rPr lang="en-US" altLang="zh-TW" sz="1600" dirty="0"/>
              <a:t>The patient died one month after surgery; what is the correlation between the cause of death and the surgery?</a:t>
            </a:r>
          </a:p>
          <a:p>
            <a:pPr marL="0" indent="0">
              <a:spcBef>
                <a:spcPts val="0"/>
              </a:spcBef>
              <a:buNone/>
            </a:pPr>
            <a:endParaRPr lang="en-US" altLang="zh-TW" sz="1600" dirty="0"/>
          </a:p>
        </p:txBody>
      </p:sp>
      <p:sp>
        <p:nvSpPr>
          <p:cNvPr id="12" name="五邊形 7">
            <a:extLst>
              <a:ext uri="{FF2B5EF4-FFF2-40B4-BE49-F238E27FC236}">
                <a16:creationId xmlns:a16="http://schemas.microsoft.com/office/drawing/2014/main" id="{19F88787-251C-46CB-BC6C-0E51D3979469}"/>
              </a:ext>
            </a:extLst>
          </p:cNvPr>
          <p:cNvSpPr/>
          <p:nvPr/>
        </p:nvSpPr>
        <p:spPr>
          <a:xfrm>
            <a:off x="1464587" y="1237029"/>
            <a:ext cx="1481048" cy="669603"/>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chemeClr val="tx1"/>
                </a:solidFill>
                <a:latin typeface="+mn-ea"/>
              </a:rPr>
              <a:t>Medical Aspects</a:t>
            </a:r>
            <a:endParaRPr lang="zh-TW" altLang="en-US" sz="1600" dirty="0">
              <a:solidFill>
                <a:schemeClr val="tx1"/>
              </a:solidFill>
              <a:latin typeface="+mn-ea"/>
            </a:endParaRPr>
          </a:p>
        </p:txBody>
      </p:sp>
      <p:sp>
        <p:nvSpPr>
          <p:cNvPr id="13" name="五邊形 8">
            <a:extLst>
              <a:ext uri="{FF2B5EF4-FFF2-40B4-BE49-F238E27FC236}">
                <a16:creationId xmlns:a16="http://schemas.microsoft.com/office/drawing/2014/main" id="{F24DDC7A-468A-48A9-BDE3-111F251FAF4D}"/>
              </a:ext>
            </a:extLst>
          </p:cNvPr>
          <p:cNvSpPr/>
          <p:nvPr/>
        </p:nvSpPr>
        <p:spPr>
          <a:xfrm>
            <a:off x="1485031" y="2890574"/>
            <a:ext cx="1440160" cy="669603"/>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chemeClr val="tx1"/>
                </a:solidFill>
                <a:latin typeface="+mn-ea"/>
              </a:rPr>
              <a:t>Legal Aspects</a:t>
            </a:r>
            <a:endParaRPr lang="zh-TW" altLang="en-US" sz="1600" dirty="0">
              <a:solidFill>
                <a:schemeClr val="tx1"/>
              </a:solidFill>
              <a:latin typeface="+mn-ea"/>
            </a:endParaRPr>
          </a:p>
        </p:txBody>
      </p:sp>
      <p:sp>
        <p:nvSpPr>
          <p:cNvPr id="14" name="五邊形 9">
            <a:extLst>
              <a:ext uri="{FF2B5EF4-FFF2-40B4-BE49-F238E27FC236}">
                <a16:creationId xmlns:a16="http://schemas.microsoft.com/office/drawing/2014/main" id="{B4993212-03CC-4962-99AE-74B0EA08B2E6}"/>
              </a:ext>
            </a:extLst>
          </p:cNvPr>
          <p:cNvSpPr/>
          <p:nvPr/>
        </p:nvSpPr>
        <p:spPr>
          <a:xfrm>
            <a:off x="1524000" y="4544119"/>
            <a:ext cx="1440160" cy="669603"/>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sz="1600" dirty="0">
                <a:solidFill>
                  <a:schemeClr val="tx1"/>
                </a:solidFill>
                <a:latin typeface="+mn-ea"/>
              </a:rPr>
              <a:t>Other Requests</a:t>
            </a:r>
            <a:endParaRPr lang="zh-TW" altLang="en-US" sz="1600" dirty="0">
              <a:solidFill>
                <a:schemeClr val="tx1"/>
              </a:solidFill>
              <a:latin typeface="+mn-ea"/>
            </a:endParaRPr>
          </a:p>
        </p:txBody>
      </p:sp>
      <p:sp>
        <p:nvSpPr>
          <p:cNvPr id="15" name="內容版面配置區 5">
            <a:extLst>
              <a:ext uri="{FF2B5EF4-FFF2-40B4-BE49-F238E27FC236}">
                <a16:creationId xmlns:a16="http://schemas.microsoft.com/office/drawing/2014/main" id="{166AF4B7-F756-4E62-98D6-B79073D7B93F}"/>
              </a:ext>
            </a:extLst>
          </p:cNvPr>
          <p:cNvSpPr txBox="1">
            <a:spLocks/>
          </p:cNvSpPr>
          <p:nvPr/>
        </p:nvSpPr>
        <p:spPr>
          <a:xfrm>
            <a:off x="2975641" y="2888374"/>
            <a:ext cx="8964488" cy="5632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altLang="zh-TW" sz="1600" dirty="0"/>
              <a:t>Did the hospital adequately fulfill its duty to inform regarding the scope of surgery, surgical method, and the identity of the operating surgeon?</a:t>
            </a:r>
          </a:p>
        </p:txBody>
      </p:sp>
      <p:sp>
        <p:nvSpPr>
          <p:cNvPr id="16" name="內容版面配置區 5">
            <a:extLst>
              <a:ext uri="{FF2B5EF4-FFF2-40B4-BE49-F238E27FC236}">
                <a16:creationId xmlns:a16="http://schemas.microsoft.com/office/drawing/2014/main" id="{E033AD59-3213-4D10-B602-EE43D50F9FD5}"/>
              </a:ext>
            </a:extLst>
          </p:cNvPr>
          <p:cNvSpPr txBox="1">
            <a:spLocks/>
          </p:cNvSpPr>
          <p:nvPr/>
        </p:nvSpPr>
        <p:spPr>
          <a:xfrm>
            <a:off x="2975641" y="4315695"/>
            <a:ext cx="8964488" cy="5632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pPr>
            <a:r>
              <a:rPr lang="en-US" altLang="zh-TW" sz="1600" dirty="0"/>
              <a:t>The family has suddenly lost their loved one and believes that the medical side has never visited to express condolences. They demand that the department director personally show care and sincerity by paying respects to the deceased with incense before they are willing to continue negotiations.</a:t>
            </a:r>
          </a:p>
        </p:txBody>
      </p:sp>
      <p:sp>
        <p:nvSpPr>
          <p:cNvPr id="11" name="圖說文字: 向上箭號 1">
            <a:extLst>
              <a:ext uri="{FF2B5EF4-FFF2-40B4-BE49-F238E27FC236}">
                <a16:creationId xmlns:a16="http://schemas.microsoft.com/office/drawing/2014/main" id="{683A33C3-49A4-45E7-9EE4-A99DE6E4131D}"/>
              </a:ext>
            </a:extLst>
          </p:cNvPr>
          <p:cNvSpPr/>
          <p:nvPr/>
        </p:nvSpPr>
        <p:spPr>
          <a:xfrm>
            <a:off x="2819636" y="2636912"/>
            <a:ext cx="6552728" cy="2073793"/>
          </a:xfrm>
          <a:prstGeom prst="upArrowCallou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zh-TW" sz="3200" dirty="0">
                <a:solidFill>
                  <a:schemeClr val="tx1"/>
                </a:solidFill>
              </a:rPr>
              <a:t>Requesting Evaluation/Analysis or Seeking Third-Party Expert Opinion</a:t>
            </a:r>
            <a:endParaRPr lang="zh-TW" altLang="en-US" sz="3200" dirty="0">
              <a:solidFill>
                <a:schemeClr val="tx1"/>
              </a:solidFill>
            </a:endParaRPr>
          </a:p>
        </p:txBody>
      </p:sp>
    </p:spTree>
    <p:extLst>
      <p:ext uri="{BB962C8B-B14F-4D97-AF65-F5344CB8AC3E}">
        <p14:creationId xmlns:p14="http://schemas.microsoft.com/office/powerpoint/2010/main" val="382446646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963084" y="3212976"/>
            <a:ext cx="10363200" cy="1362075"/>
          </a:xfrm>
          <a:noFill/>
        </p:spPr>
        <p:txBody>
          <a:bodyPr/>
          <a:lstStyle/>
          <a:p>
            <a:r>
              <a:rPr lang="en-US" altLang="zh-TW" dirty="0"/>
              <a:t>Thank you for listening</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22</a:t>
            </a:fld>
            <a:endParaRPr lang="zh-TW" altLang="en-US"/>
          </a:p>
        </p:txBody>
      </p:sp>
    </p:spTree>
    <p:extLst>
      <p:ext uri="{BB962C8B-B14F-4D97-AF65-F5344CB8AC3E}">
        <p14:creationId xmlns:p14="http://schemas.microsoft.com/office/powerpoint/2010/main" val="291160059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p:cNvSpPr>
            <a:spLocks noGrp="1"/>
          </p:cNvSpPr>
          <p:nvPr>
            <p:ph type="title"/>
          </p:nvPr>
        </p:nvSpPr>
        <p:spPr/>
        <p:txBody>
          <a:bodyPr>
            <a:noAutofit/>
          </a:bodyPr>
          <a:lstStyle/>
          <a:p>
            <a:r>
              <a:rPr lang="en-US" altLang="zh-TW" sz="3200" dirty="0"/>
              <a:t>Practice Exercise on Writing Analyzable Points of Dispute</a:t>
            </a:r>
            <a:endParaRPr lang="zh-TW" altLang="en-US" sz="3200" dirty="0"/>
          </a:p>
        </p:txBody>
      </p:sp>
      <p:sp>
        <p:nvSpPr>
          <p:cNvPr id="5" name="內容版面配置區 4"/>
          <p:cNvSpPr>
            <a:spLocks noGrp="1"/>
          </p:cNvSpPr>
          <p:nvPr>
            <p:ph idx="1"/>
          </p:nvPr>
        </p:nvSpPr>
        <p:spPr/>
        <p:txBody>
          <a:bodyPr>
            <a:normAutofit fontScale="77500" lnSpcReduction="20000"/>
          </a:bodyPr>
          <a:lstStyle/>
          <a:p>
            <a:pPr>
              <a:lnSpc>
                <a:spcPct val="160000"/>
              </a:lnSpc>
              <a:buFont typeface="Wingdings" panose="05000000000000000000" pitchFamily="2" charset="2"/>
              <a:buChar char="Ø"/>
            </a:pPr>
            <a:r>
              <a:rPr lang="en-US" altLang="zh-TW" b="1" dirty="0"/>
              <a:t>Question: In the case of Wang Da-fa, which of the following items CANNOT be analyzed?</a:t>
            </a:r>
          </a:p>
          <a:p>
            <a:pPr marL="514350" indent="-514350">
              <a:lnSpc>
                <a:spcPct val="160000"/>
              </a:lnSpc>
              <a:spcBef>
                <a:spcPts val="0"/>
              </a:spcBef>
              <a:buFont typeface="+mj-lt"/>
              <a:buAutoNum type="arabicPeriod"/>
            </a:pPr>
            <a:r>
              <a:rPr lang="en-US" altLang="zh-TW" dirty="0"/>
              <a:t>Regarding the surgical method, surgical timing, and scope of resection, do they comply with medical standards?</a:t>
            </a:r>
            <a:endParaRPr lang="en-US" altLang="zh-TW" strike="sngStrike" dirty="0"/>
          </a:p>
          <a:p>
            <a:pPr marL="514350" indent="-514350">
              <a:lnSpc>
                <a:spcPct val="160000"/>
              </a:lnSpc>
              <a:spcBef>
                <a:spcPts val="0"/>
              </a:spcBef>
              <a:buFont typeface="+mj-lt"/>
              <a:buAutoNum type="arabicPeriod"/>
            </a:pPr>
            <a:r>
              <a:rPr lang="en-US" altLang="zh-TW" dirty="0"/>
              <a:t>Based on the patient's age and physical condition, were the preoperative examinations and evaluation results suitable for surgery?</a:t>
            </a:r>
          </a:p>
          <a:p>
            <a:pPr marL="514350" indent="-514350">
              <a:lnSpc>
                <a:spcPct val="160000"/>
              </a:lnSpc>
              <a:buFont typeface="+mj-lt"/>
              <a:buAutoNum type="arabicPeriod"/>
            </a:pPr>
            <a:r>
              <a:rPr lang="en-US" altLang="zh-TW" dirty="0"/>
              <a:t>Did the hospital adequately fulfill its duty to inform regarding the scope of surgery, surgical method, and the identity of the operating surgeon?</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23</a:t>
            </a:fld>
            <a:endParaRPr lang="zh-TW" altLang="en-US"/>
          </a:p>
        </p:txBody>
      </p:sp>
      <p:sp>
        <p:nvSpPr>
          <p:cNvPr id="8" name="矩形 7"/>
          <p:cNvSpPr/>
          <p:nvPr/>
        </p:nvSpPr>
        <p:spPr>
          <a:xfrm>
            <a:off x="695400" y="6583362"/>
            <a:ext cx="8229600" cy="276999"/>
          </a:xfrm>
          <a:prstGeom prst="rect">
            <a:avLst/>
          </a:prstGeom>
        </p:spPr>
        <p:txBody>
          <a:bodyPr wrap="square">
            <a:spAutoFit/>
          </a:bodyPr>
          <a:lstStyle/>
          <a:p>
            <a:r>
              <a:rPr lang="en-US" altLang="zh-TW" sz="1200" dirty="0">
                <a:solidFill>
                  <a:schemeClr val="bg1"/>
                </a:solidFill>
              </a:rPr>
              <a:t>Reference: Joint Commission of Taiwan (JCT), Compilation of Medical Appraisal and Mediation Cases, December 2014.</a:t>
            </a:r>
            <a:endParaRPr lang="zh-TW" altLang="en-US" sz="1200" dirty="0">
              <a:solidFill>
                <a:schemeClr val="bg1"/>
              </a:solidFill>
            </a:endParaRPr>
          </a:p>
        </p:txBody>
      </p:sp>
    </p:spTree>
    <p:extLst>
      <p:ext uri="{BB962C8B-B14F-4D97-AF65-F5344CB8AC3E}">
        <p14:creationId xmlns:p14="http://schemas.microsoft.com/office/powerpoint/2010/main" val="125833909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Purpose of Organizing Points of Dispute</a:t>
            </a:r>
            <a:endParaRPr lang="zh-TW" altLang="en-US" dirty="0"/>
          </a:p>
        </p:txBody>
      </p:sp>
      <p:sp>
        <p:nvSpPr>
          <p:cNvPr id="3" name="內容版面配置區 2"/>
          <p:cNvSpPr>
            <a:spLocks noGrp="1"/>
          </p:cNvSpPr>
          <p:nvPr>
            <p:ph idx="1"/>
          </p:nvPr>
        </p:nvSpPr>
        <p:spPr>
          <a:xfrm>
            <a:off x="1279122" y="1639342"/>
            <a:ext cx="10217478" cy="4813994"/>
          </a:xfrm>
        </p:spPr>
        <p:txBody>
          <a:bodyPr>
            <a:normAutofit/>
          </a:bodyPr>
          <a:lstStyle/>
          <a:p>
            <a:pPr>
              <a:buFont typeface="Wingdings" panose="05000000000000000000" pitchFamily="2" charset="2"/>
              <a:buChar char="Ø"/>
            </a:pPr>
            <a:r>
              <a:rPr lang="en-US" altLang="zh-TW" dirty="0"/>
              <a:t>Why Organizing Points of Dispute is Needed?</a:t>
            </a:r>
          </a:p>
          <a:p>
            <a:pPr lvl="1">
              <a:lnSpc>
                <a:spcPct val="90000"/>
              </a:lnSpc>
              <a:buFont typeface="Arial" panose="020B0604020202020204" pitchFamily="34" charset="0"/>
              <a:buChar char="•"/>
            </a:pPr>
            <a:r>
              <a:rPr lang="en-US" altLang="zh-TW" sz="2400" dirty="0"/>
              <a:t>Help parties clarify their true interests and needs, focusing on the core issues</a:t>
            </a:r>
          </a:p>
          <a:p>
            <a:pPr lvl="1">
              <a:lnSpc>
                <a:spcPct val="90000"/>
              </a:lnSpc>
              <a:buFont typeface="Arial" panose="020B0604020202020204" pitchFamily="34" charset="0"/>
              <a:buChar char="•"/>
            </a:pPr>
            <a:r>
              <a:rPr lang="en-US" altLang="zh-TW" sz="2400" dirty="0"/>
              <a:t>Narrow the gap in understanding between both parties, making opinions more concrete and effective</a:t>
            </a:r>
          </a:p>
          <a:p>
            <a:pPr lvl="1">
              <a:lnSpc>
                <a:spcPct val="90000"/>
              </a:lnSpc>
              <a:buFont typeface="Arial" panose="020B0604020202020204" pitchFamily="34" charset="0"/>
              <a:buChar char="•"/>
            </a:pPr>
            <a:r>
              <a:rPr lang="en-US" altLang="zh-TW" sz="2400" dirty="0"/>
              <a:t>Facilitate the resolution of medical disputes</a:t>
            </a:r>
          </a:p>
          <a:p>
            <a:pPr lvl="1">
              <a:lnSpc>
                <a:spcPct val="90000"/>
              </a:lnSpc>
              <a:buFont typeface="Arial" panose="020B0604020202020204" pitchFamily="34" charset="0"/>
              <a:buChar char="•"/>
            </a:pPr>
            <a:r>
              <a:rPr lang="en-US" altLang="zh-TW" sz="2400" dirty="0"/>
              <a:t>Serve as a basis for subsequent analysis or third-party expert opinions</a:t>
            </a:r>
          </a:p>
          <a:p>
            <a:pPr marL="357188" lvl="1" indent="-357188">
              <a:lnSpc>
                <a:spcPct val="90000"/>
              </a:lnSpc>
              <a:buFont typeface="Wingdings" panose="05000000000000000000" pitchFamily="2" charset="2"/>
              <a:buChar char="Ø"/>
            </a:pPr>
            <a:r>
              <a:rPr lang="en-US" altLang="zh-TW" sz="3200" b="1" u="sng" dirty="0">
                <a:solidFill>
                  <a:srgbClr val="FF0000"/>
                </a:solidFill>
              </a:rPr>
              <a:t>Differences Between Mediation and Litigation</a:t>
            </a:r>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24</a:t>
            </a:fld>
            <a:endParaRPr lang="zh-TW" altLang="en-US"/>
          </a:p>
        </p:txBody>
      </p:sp>
      <p:sp>
        <p:nvSpPr>
          <p:cNvPr id="6" name="圓角矩形 5"/>
          <p:cNvSpPr/>
          <p:nvPr/>
        </p:nvSpPr>
        <p:spPr>
          <a:xfrm>
            <a:off x="2711624" y="5157192"/>
            <a:ext cx="2700000" cy="1080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altLang="zh-TW" sz="2800" b="1" dirty="0"/>
              <a:t>Mediation</a:t>
            </a:r>
            <a:endParaRPr lang="en-US" altLang="zh-TW" sz="2800" dirty="0"/>
          </a:p>
          <a:p>
            <a:pPr lvl="0" algn="ctr"/>
            <a:r>
              <a:rPr lang="en-US" altLang="zh-TW" sz="1600" dirty="0"/>
              <a:t>Resolve disputes, reduce confrontation</a:t>
            </a:r>
          </a:p>
        </p:txBody>
      </p:sp>
      <p:sp>
        <p:nvSpPr>
          <p:cNvPr id="7" name="圓角矩形 6"/>
          <p:cNvSpPr/>
          <p:nvPr/>
        </p:nvSpPr>
        <p:spPr>
          <a:xfrm>
            <a:off x="5628248" y="5157192"/>
            <a:ext cx="2700000" cy="10800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en-US" altLang="zh-TW" sz="2800" b="1" dirty="0"/>
              <a:t>Litigation</a:t>
            </a:r>
          </a:p>
          <a:p>
            <a:pPr lvl="0" algn="ctr"/>
            <a:r>
              <a:rPr lang="en-US" altLang="zh-TW" sz="1600" dirty="0"/>
              <a:t>Focus on offense and defense, highly adversarial</a:t>
            </a:r>
            <a:endParaRPr lang="zh-TW" altLang="en-US" sz="2000" dirty="0"/>
          </a:p>
        </p:txBody>
      </p:sp>
    </p:spTree>
    <p:extLst>
      <p:ext uri="{BB962C8B-B14F-4D97-AF65-F5344CB8AC3E}">
        <p14:creationId xmlns:p14="http://schemas.microsoft.com/office/powerpoint/2010/main" val="105130340"/>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What is Organizing Points of Dispute</a:t>
            </a:r>
            <a:endParaRPr lang="zh-TW" altLang="en-US" dirty="0"/>
          </a:p>
        </p:txBody>
      </p:sp>
      <p:sp>
        <p:nvSpPr>
          <p:cNvPr id="4" name="投影片編號版面配置區 3"/>
          <p:cNvSpPr>
            <a:spLocks noGrp="1"/>
          </p:cNvSpPr>
          <p:nvPr>
            <p:ph type="sldNum" sz="quarter" idx="12"/>
          </p:nvPr>
        </p:nvSpPr>
        <p:spPr/>
        <p:txBody>
          <a:bodyPr/>
          <a:lstStyle/>
          <a:p>
            <a:fld id="{9F96B1F6-8E64-4E8F-B494-7E05524B3FF6}" type="slidenum">
              <a:rPr lang="zh-TW" altLang="en-US" smtClean="0"/>
              <a:pPr/>
              <a:t>25</a:t>
            </a:fld>
            <a:endParaRPr lang="zh-TW" altLang="en-US"/>
          </a:p>
        </p:txBody>
      </p:sp>
      <p:sp>
        <p:nvSpPr>
          <p:cNvPr id="3" name="內容版面配置區 2"/>
          <p:cNvSpPr>
            <a:spLocks noGrp="1"/>
          </p:cNvSpPr>
          <p:nvPr>
            <p:ph idx="1"/>
          </p:nvPr>
        </p:nvSpPr>
        <p:spPr>
          <a:xfrm>
            <a:off x="1163452" y="1607966"/>
            <a:ext cx="10333148" cy="4525963"/>
          </a:xfrm>
        </p:spPr>
        <p:txBody>
          <a:bodyPr>
            <a:normAutofit fontScale="77500" lnSpcReduction="20000"/>
          </a:bodyPr>
          <a:lstStyle/>
          <a:p>
            <a:pPr>
              <a:lnSpc>
                <a:spcPct val="120000"/>
              </a:lnSpc>
              <a:spcBef>
                <a:spcPts val="0"/>
              </a:spcBef>
              <a:spcAft>
                <a:spcPts val="600"/>
              </a:spcAft>
              <a:buFont typeface="Wingdings" panose="05000000000000000000" pitchFamily="2" charset="2"/>
              <a:buChar char="Ø"/>
            </a:pPr>
            <a:r>
              <a:rPr lang="en-US" altLang="zh-TW" b="1" dirty="0"/>
              <a:t>Points of Dispute in Mediation: </a:t>
            </a:r>
            <a:r>
              <a:rPr lang="en-US" altLang="zh-TW" b="1" u="sng" dirty="0">
                <a:solidFill>
                  <a:srgbClr val="FF0000"/>
                </a:solidFill>
              </a:rPr>
              <a:t>Disputed matters between both parties </a:t>
            </a:r>
            <a:r>
              <a:rPr lang="en-US" altLang="zh-TW" dirty="0"/>
              <a:t>that are significantly related to dispute resolution</a:t>
            </a:r>
            <a:endParaRPr lang="zh-TW" dirty="0"/>
          </a:p>
          <a:p>
            <a:pPr marL="742950" lvl="2" indent="-342900">
              <a:lnSpc>
                <a:spcPct val="120000"/>
              </a:lnSpc>
              <a:spcBef>
                <a:spcPts val="0"/>
              </a:spcBef>
              <a:spcAft>
                <a:spcPts val="600"/>
              </a:spcAft>
            </a:pPr>
            <a:r>
              <a:rPr lang="en-US" altLang="zh-TW" sz="2800" dirty="0"/>
              <a:t>Medical Points of Dispute</a:t>
            </a:r>
            <a:endParaRPr lang="zh-TW" altLang="en-US" sz="2800" dirty="0"/>
          </a:p>
          <a:p>
            <a:pPr marL="1076325" lvl="2" indent="0">
              <a:lnSpc>
                <a:spcPct val="120000"/>
              </a:lnSpc>
              <a:spcBef>
                <a:spcPts val="0"/>
              </a:spcBef>
              <a:spcAft>
                <a:spcPts val="600"/>
              </a:spcAft>
              <a:buNone/>
            </a:pPr>
            <a:r>
              <a:rPr lang="en-US" altLang="zh-TW" sz="2600" dirty="0"/>
              <a:t>For </a:t>
            </a:r>
            <a:r>
              <a:rPr lang="en-US" sz="2600" dirty="0"/>
              <a:t>example: Was the medical treatment appropriate? Was a specific examination conducted? Did it violate medical standards?...</a:t>
            </a:r>
            <a:endParaRPr lang="zh-TW" sz="2600" dirty="0"/>
          </a:p>
          <a:p>
            <a:pPr marL="742950" lvl="2" indent="-342900">
              <a:lnSpc>
                <a:spcPct val="120000"/>
              </a:lnSpc>
              <a:spcBef>
                <a:spcPts val="0"/>
              </a:spcBef>
              <a:spcAft>
                <a:spcPts val="600"/>
              </a:spcAft>
            </a:pPr>
            <a:r>
              <a:rPr lang="en-US" altLang="zh-TW" sz="2800" dirty="0"/>
              <a:t>Legal Points of Dispute</a:t>
            </a:r>
            <a:endParaRPr lang="zh-TW" altLang="en-US" sz="2800" dirty="0"/>
          </a:p>
          <a:p>
            <a:pPr marL="1076325" lvl="2" indent="0">
              <a:lnSpc>
                <a:spcPct val="120000"/>
              </a:lnSpc>
              <a:spcBef>
                <a:spcPts val="0"/>
              </a:spcBef>
              <a:spcAft>
                <a:spcPts val="600"/>
              </a:spcAft>
              <a:buNone/>
            </a:pPr>
            <a:r>
              <a:rPr lang="en-US" sz="2600" dirty="0"/>
              <a:t>For example: Should medical personnel be liable for compensation for adverse patient outcomes? What is the scope of compensation? How should the amount be calculated?...</a:t>
            </a:r>
            <a:endParaRPr lang="zh-TW" sz="2600" dirty="0"/>
          </a:p>
          <a:p>
            <a:pPr marL="742950" lvl="2" indent="-342900">
              <a:lnSpc>
                <a:spcPct val="120000"/>
              </a:lnSpc>
              <a:spcBef>
                <a:spcPts val="0"/>
              </a:spcBef>
              <a:spcAft>
                <a:spcPts val="600"/>
              </a:spcAft>
            </a:pPr>
            <a:r>
              <a:rPr lang="en-US" altLang="zh-TW" sz="2800" dirty="0"/>
              <a:t>Other Requests for Dispute Resolution</a:t>
            </a:r>
            <a:endParaRPr lang="zh-TW" altLang="en-US" sz="2800" dirty="0"/>
          </a:p>
          <a:p>
            <a:pPr marL="1076325" lvl="2" indent="0">
              <a:lnSpc>
                <a:spcPct val="120000"/>
              </a:lnSpc>
              <a:spcBef>
                <a:spcPts val="0"/>
              </a:spcBef>
              <a:spcAft>
                <a:spcPts val="600"/>
              </a:spcAft>
              <a:buNone/>
            </a:pPr>
            <a:r>
              <a:rPr lang="en-US" sz="2600" dirty="0"/>
              <a:t>For example: Request for apology, request to pay respects to the deceased, request for improvement measures (enhancing medical quality)...</a:t>
            </a:r>
            <a:endParaRPr lang="zh-TW" sz="2600" dirty="0"/>
          </a:p>
        </p:txBody>
      </p:sp>
    </p:spTree>
    <p:extLst>
      <p:ext uri="{BB962C8B-B14F-4D97-AF65-F5344CB8AC3E}">
        <p14:creationId xmlns:p14="http://schemas.microsoft.com/office/powerpoint/2010/main" val="649751702"/>
      </p:ext>
    </p:extLst>
  </p:cSld>
  <p:clrMapOvr>
    <a:masterClrMapping/>
  </p:clrMapOvr>
  <mc:AlternateContent xmlns:mc="http://schemas.openxmlformats.org/markup-compatibility/2006" xmlns:p14="http://schemas.microsoft.com/office/powerpoint/2010/main">
    <mc:Choice Requires="p14">
      <p:transition spd="slow" p14:dur="2000">
        <p:cut/>
      </p:transition>
    </mc:Choice>
    <mc:Fallback xmlns="">
      <p:transition spd="slow">
        <p:cut/>
      </p:transition>
    </mc:Fallback>
  </mc:AlternateContent>
</p:sld>
</file>

<file path=ppt/theme/theme1.xml><?xml version="1.0" encoding="utf-8"?>
<a:theme xmlns:a="http://schemas.openxmlformats.org/drawingml/2006/main" name="Tdrf">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宣紙">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9572</TotalTime>
  <Words>2585</Words>
  <Application>Microsoft Office PowerPoint</Application>
  <PresentationFormat>寬螢幕</PresentationFormat>
  <Paragraphs>227</Paragraphs>
  <Slides>25</Slides>
  <Notes>22</Notes>
  <HiddenSlides>0</HiddenSlides>
  <MMClips>0</MMClips>
  <ScaleCrop>false</ScaleCrop>
  <HeadingPairs>
    <vt:vector size="6" baseType="variant">
      <vt:variant>
        <vt:lpstr>使用字型</vt:lpstr>
      </vt:variant>
      <vt:variant>
        <vt:i4>8</vt:i4>
      </vt:variant>
      <vt:variant>
        <vt:lpstr>佈景主題</vt:lpstr>
      </vt:variant>
      <vt:variant>
        <vt:i4>1</vt:i4>
      </vt:variant>
      <vt:variant>
        <vt:lpstr>投影片標題</vt:lpstr>
      </vt:variant>
      <vt:variant>
        <vt:i4>25</vt:i4>
      </vt:variant>
    </vt:vector>
  </HeadingPairs>
  <TitlesOfParts>
    <vt:vector size="34" baseType="lpstr">
      <vt:lpstr>微軟正黑體</vt:lpstr>
      <vt:lpstr>新細明體</vt:lpstr>
      <vt:lpstr>標楷體</vt:lpstr>
      <vt:lpstr>Arial</vt:lpstr>
      <vt:lpstr>Calibri</vt:lpstr>
      <vt:lpstr>Constantia</vt:lpstr>
      <vt:lpstr>Times New Roman</vt:lpstr>
      <vt:lpstr>Wingdings</vt:lpstr>
      <vt:lpstr>Tdrf</vt:lpstr>
      <vt:lpstr>PART</vt:lpstr>
      <vt:lpstr>PowerPoint 簡報</vt:lpstr>
      <vt:lpstr>PowerPoint 簡報</vt:lpstr>
      <vt:lpstr>PowerPoint 簡報</vt:lpstr>
      <vt:lpstr>Mediation Session</vt:lpstr>
      <vt:lpstr>Video Playback - The Mediator's Opening</vt:lpstr>
      <vt:lpstr>【Opening Statement 】-Which points did the mediator cover in the dialogue?</vt:lpstr>
      <vt:lpstr>【Opening Statement 】-Which points did the mediator cover in the dialogue?</vt:lpstr>
      <vt:lpstr>PowerPoint 簡報</vt:lpstr>
      <vt:lpstr>PowerPoint 簡報</vt:lpstr>
      <vt:lpstr>PART</vt:lpstr>
      <vt:lpstr>Mediation Techniques</vt:lpstr>
      <vt:lpstr>Mediation Techniques</vt:lpstr>
      <vt:lpstr>Mediation Techniques</vt:lpstr>
      <vt:lpstr>Video Playback - Patient's Statement</vt:lpstr>
      <vt:lpstr>Reframing Dialogue -- As a Mediator, What Would You Say?</vt:lpstr>
      <vt:lpstr>Video Playback - Medical Side's Statement</vt:lpstr>
      <vt:lpstr>PART</vt:lpstr>
      <vt:lpstr>Steps for Organizing Points of Dispute</vt:lpstr>
      <vt:lpstr>What are the Parties' Medical, Legal, and Other Requests Respectively?</vt:lpstr>
      <vt:lpstr>Case Practice — Organizing Points of Dispute (Example)</vt:lpstr>
      <vt:lpstr>Thank you for listening</vt:lpstr>
      <vt:lpstr>Practice Exercise on Writing Analyzable Points of Dispute</vt:lpstr>
      <vt:lpstr>Purpose of Organizing Points of Dispute</vt:lpstr>
      <vt:lpstr>What is Organizing Points of Dispute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seanyeh</dc:creator>
  <cp:lastModifiedBy>周義超</cp:lastModifiedBy>
  <cp:revision>794</cp:revision>
  <cp:lastPrinted>2022-08-09T07:50:41Z</cp:lastPrinted>
  <dcterms:created xsi:type="dcterms:W3CDTF">2018-09-25T03:15:20Z</dcterms:created>
  <dcterms:modified xsi:type="dcterms:W3CDTF">2025-11-22T08:55:54Z</dcterms:modified>
</cp:coreProperties>
</file>