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79" r:id="rId3"/>
    <p:sldId id="283" r:id="rId4"/>
    <p:sldId id="257" r:id="rId5"/>
    <p:sldId id="265" r:id="rId6"/>
    <p:sldId id="261" r:id="rId7"/>
    <p:sldId id="262" r:id="rId8"/>
    <p:sldId id="264" r:id="rId9"/>
    <p:sldId id="268" r:id="rId10"/>
    <p:sldId id="266" r:id="rId11"/>
    <p:sldId id="267" r:id="rId12"/>
    <p:sldId id="271" r:id="rId13"/>
    <p:sldId id="273" r:id="rId14"/>
    <p:sldId id="277" r:id="rId15"/>
    <p:sldId id="276" r:id="rId16"/>
    <p:sldId id="281" r:id="rId17"/>
  </p:sldIdLst>
  <p:sldSz cx="12192000" cy="6858000"/>
  <p:notesSz cx="7104063" cy="102346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1907" autoAdjust="0"/>
  </p:normalViewPr>
  <p:slideViewPr>
    <p:cSldViewPr snapToGrid="0">
      <p:cViewPr varScale="1">
        <p:scale>
          <a:sx n="78" d="100"/>
          <a:sy n="78" d="100"/>
        </p:scale>
        <p:origin x="78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7E8E5F-2749-4855-9E3B-63B8BDA59DE2}" type="doc">
      <dgm:prSet loTypeId="urn:microsoft.com/office/officeart/2005/8/layout/hProcess3" loCatId="process" qsTypeId="urn:microsoft.com/office/officeart/2005/8/quickstyle/simple1" qsCatId="simple" csTypeId="urn:microsoft.com/office/officeart/2005/8/colors/accent1_2" csCatId="accent1" phldr="1"/>
      <dgm:spPr/>
    </dgm:pt>
    <dgm:pt modelId="{C1BF0FC0-595C-4C75-9EFA-32E4F001EA3A}">
      <dgm:prSet/>
      <dgm:spPr/>
      <dgm:t>
        <a:bodyPr/>
        <a:lstStyle/>
        <a:p>
          <a:pPr rtl="0"/>
          <a:r>
            <a:rPr lang="tr-TR" dirty="0" err="1">
              <a:solidFill>
                <a:schemeClr val="bg1"/>
              </a:solidFill>
            </a:rPr>
            <a:t>From</a:t>
          </a:r>
          <a:r>
            <a:rPr lang="tr-TR" dirty="0">
              <a:solidFill>
                <a:schemeClr val="bg1"/>
              </a:solidFill>
            </a:rPr>
            <a:t> </a:t>
          </a:r>
          <a:r>
            <a:rPr lang="tr-TR" dirty="0" err="1">
              <a:solidFill>
                <a:schemeClr val="bg1"/>
              </a:solidFill>
            </a:rPr>
            <a:t>the</a:t>
          </a:r>
          <a:r>
            <a:rPr lang="tr-TR" dirty="0">
              <a:solidFill>
                <a:schemeClr val="bg1"/>
              </a:solidFill>
            </a:rPr>
            <a:t> </a:t>
          </a:r>
          <a:r>
            <a:rPr lang="tr-TR" dirty="0" err="1">
              <a:solidFill>
                <a:schemeClr val="bg1"/>
              </a:solidFill>
            </a:rPr>
            <a:t>remaining</a:t>
          </a:r>
          <a:r>
            <a:rPr lang="tr-TR" dirty="0">
              <a:solidFill>
                <a:schemeClr val="bg1"/>
              </a:solidFill>
            </a:rPr>
            <a:t> </a:t>
          </a:r>
          <a:r>
            <a:rPr lang="tr-TR" dirty="0" err="1">
              <a:solidFill>
                <a:schemeClr val="bg1"/>
              </a:solidFill>
            </a:rPr>
            <a:t>empty</a:t>
          </a:r>
          <a:r>
            <a:rPr lang="tr-TR" dirty="0">
              <a:solidFill>
                <a:schemeClr val="bg1"/>
              </a:solidFill>
            </a:rPr>
            <a:t> </a:t>
          </a:r>
          <a:r>
            <a:rPr lang="tr-TR" dirty="0" err="1">
              <a:solidFill>
                <a:schemeClr val="bg1"/>
              </a:solidFill>
            </a:rPr>
            <a:t>letters</a:t>
          </a:r>
          <a:r>
            <a:rPr lang="tr-TR" dirty="0">
              <a:solidFill>
                <a:schemeClr val="bg1"/>
              </a:solidFill>
            </a:rPr>
            <a:t> in </a:t>
          </a:r>
          <a:r>
            <a:rPr lang="tr-TR" dirty="0" err="1">
              <a:solidFill>
                <a:schemeClr val="bg1"/>
              </a:solidFill>
            </a:rPr>
            <a:t>the</a:t>
          </a:r>
          <a:r>
            <a:rPr lang="tr-TR" dirty="0">
              <a:solidFill>
                <a:schemeClr val="bg1"/>
              </a:solidFill>
            </a:rPr>
            <a:t> </a:t>
          </a:r>
          <a:r>
            <a:rPr lang="tr-TR" dirty="0" err="1">
              <a:solidFill>
                <a:schemeClr val="bg1"/>
              </a:solidFill>
            </a:rPr>
            <a:t>symptom</a:t>
          </a:r>
          <a:r>
            <a:rPr lang="tr-TR" dirty="0">
              <a:solidFill>
                <a:schemeClr val="bg1"/>
              </a:solidFill>
            </a:rPr>
            <a:t> </a:t>
          </a:r>
          <a:r>
            <a:rPr lang="tr-TR" dirty="0" err="1">
              <a:solidFill>
                <a:schemeClr val="bg1"/>
              </a:solidFill>
            </a:rPr>
            <a:t>hunt</a:t>
          </a:r>
          <a:r>
            <a:rPr lang="tr-TR" dirty="0">
              <a:solidFill>
                <a:schemeClr val="bg1"/>
              </a:solidFill>
            </a:rPr>
            <a:t> </a:t>
          </a:r>
          <a:r>
            <a:rPr lang="tr-TR" dirty="0" err="1">
              <a:solidFill>
                <a:schemeClr val="bg1"/>
              </a:solidFill>
            </a:rPr>
            <a:t>puzzle</a:t>
          </a:r>
          <a:r>
            <a:rPr lang="tr-TR" dirty="0">
              <a:solidFill>
                <a:schemeClr val="bg1"/>
              </a:solidFill>
            </a:rPr>
            <a:t> </a:t>
          </a:r>
          <a:r>
            <a:rPr lang="tr-TR" dirty="0" err="1">
              <a:solidFill>
                <a:schemeClr val="bg1"/>
              </a:solidFill>
            </a:rPr>
            <a:t>you</a:t>
          </a:r>
          <a:r>
            <a:rPr lang="tr-TR" dirty="0">
              <a:solidFill>
                <a:schemeClr val="bg1"/>
              </a:solidFill>
            </a:rPr>
            <a:t> </a:t>
          </a:r>
          <a:r>
            <a:rPr lang="tr-TR" dirty="0" err="1">
              <a:solidFill>
                <a:schemeClr val="bg1"/>
              </a:solidFill>
            </a:rPr>
            <a:t>have</a:t>
          </a:r>
          <a:r>
            <a:rPr lang="tr-TR" dirty="0">
              <a:solidFill>
                <a:schemeClr val="bg1"/>
              </a:solidFill>
            </a:rPr>
            <a:t> </a:t>
          </a:r>
          <a:r>
            <a:rPr lang="tr-TR" dirty="0" err="1">
              <a:solidFill>
                <a:schemeClr val="bg1"/>
              </a:solidFill>
            </a:rPr>
            <a:t>to</a:t>
          </a:r>
          <a:r>
            <a:rPr lang="tr-TR" dirty="0">
              <a:solidFill>
                <a:schemeClr val="bg1"/>
              </a:solidFill>
            </a:rPr>
            <a:t> </a:t>
          </a:r>
          <a:r>
            <a:rPr lang="tr-TR" dirty="0" err="1">
              <a:solidFill>
                <a:schemeClr val="bg1"/>
              </a:solidFill>
            </a:rPr>
            <a:t>make</a:t>
          </a:r>
          <a:r>
            <a:rPr lang="tr-TR" dirty="0">
              <a:solidFill>
                <a:schemeClr val="bg1"/>
              </a:solidFill>
            </a:rPr>
            <a:t> a </a:t>
          </a:r>
          <a:r>
            <a:rPr lang="tr-TR" dirty="0" err="1">
              <a:solidFill>
                <a:schemeClr val="bg1"/>
              </a:solidFill>
            </a:rPr>
            <a:t>phrase</a:t>
          </a:r>
          <a:r>
            <a:rPr lang="tr-TR" dirty="0">
              <a:solidFill>
                <a:schemeClr val="bg1"/>
              </a:solidFill>
            </a:rPr>
            <a:t> </a:t>
          </a:r>
          <a:r>
            <a:rPr lang="tr-TR" dirty="0" err="1">
              <a:solidFill>
                <a:schemeClr val="bg1"/>
              </a:solidFill>
            </a:rPr>
            <a:t>according</a:t>
          </a:r>
          <a:r>
            <a:rPr lang="tr-TR" dirty="0">
              <a:solidFill>
                <a:schemeClr val="bg1"/>
              </a:solidFill>
            </a:rPr>
            <a:t> </a:t>
          </a:r>
          <a:r>
            <a:rPr lang="tr-TR" dirty="0" err="1">
              <a:solidFill>
                <a:schemeClr val="bg1"/>
              </a:solidFill>
            </a:rPr>
            <a:t>to</a:t>
          </a:r>
          <a:r>
            <a:rPr lang="tr-TR" dirty="0">
              <a:solidFill>
                <a:schemeClr val="bg1"/>
              </a:solidFill>
            </a:rPr>
            <a:t> </a:t>
          </a:r>
          <a:r>
            <a:rPr lang="tr-TR" dirty="0" err="1">
              <a:solidFill>
                <a:schemeClr val="bg1"/>
              </a:solidFill>
            </a:rPr>
            <a:t>the</a:t>
          </a:r>
          <a:r>
            <a:rPr lang="tr-TR" dirty="0">
              <a:solidFill>
                <a:schemeClr val="bg1"/>
              </a:solidFill>
            </a:rPr>
            <a:t> </a:t>
          </a:r>
          <a:r>
            <a:rPr lang="tr-TR" dirty="0" err="1">
              <a:solidFill>
                <a:schemeClr val="bg1"/>
              </a:solidFill>
            </a:rPr>
            <a:t>following</a:t>
          </a:r>
          <a:r>
            <a:rPr lang="tr-TR" dirty="0">
              <a:solidFill>
                <a:schemeClr val="bg1"/>
              </a:solidFill>
            </a:rPr>
            <a:t> </a:t>
          </a:r>
          <a:r>
            <a:rPr lang="tr-TR" dirty="0" err="1">
              <a:solidFill>
                <a:schemeClr val="bg1"/>
              </a:solidFill>
            </a:rPr>
            <a:t>encryption</a:t>
          </a:r>
          <a:r>
            <a:rPr lang="tr-TR" dirty="0">
              <a:solidFill>
                <a:schemeClr val="bg1"/>
              </a:solidFill>
            </a:rPr>
            <a:t>. </a:t>
          </a:r>
          <a:r>
            <a:rPr lang="tr-TR" dirty="0" err="1">
              <a:solidFill>
                <a:schemeClr val="bg1"/>
              </a:solidFill>
            </a:rPr>
            <a:t>When</a:t>
          </a:r>
          <a:r>
            <a:rPr lang="tr-TR" dirty="0">
              <a:solidFill>
                <a:schemeClr val="bg1"/>
              </a:solidFill>
            </a:rPr>
            <a:t> </a:t>
          </a:r>
          <a:r>
            <a:rPr lang="tr-TR" dirty="0" err="1">
              <a:solidFill>
                <a:schemeClr val="bg1"/>
              </a:solidFill>
            </a:rPr>
            <a:t>you</a:t>
          </a:r>
          <a:r>
            <a:rPr lang="tr-TR" dirty="0">
              <a:solidFill>
                <a:schemeClr val="bg1"/>
              </a:solidFill>
            </a:rPr>
            <a:t> </a:t>
          </a:r>
          <a:r>
            <a:rPr lang="tr-TR" dirty="0" err="1">
              <a:solidFill>
                <a:schemeClr val="bg1"/>
              </a:solidFill>
            </a:rPr>
            <a:t>get</a:t>
          </a:r>
          <a:r>
            <a:rPr lang="tr-TR" dirty="0">
              <a:solidFill>
                <a:schemeClr val="bg1"/>
              </a:solidFill>
            </a:rPr>
            <a:t> </a:t>
          </a:r>
          <a:r>
            <a:rPr lang="tr-TR" dirty="0" err="1">
              <a:solidFill>
                <a:schemeClr val="bg1"/>
              </a:solidFill>
            </a:rPr>
            <a:t>the</a:t>
          </a:r>
          <a:r>
            <a:rPr lang="tr-TR" dirty="0">
              <a:solidFill>
                <a:schemeClr val="bg1"/>
              </a:solidFill>
            </a:rPr>
            <a:t> </a:t>
          </a:r>
          <a:r>
            <a:rPr lang="tr-TR" dirty="0" err="1">
              <a:solidFill>
                <a:schemeClr val="bg1"/>
              </a:solidFill>
            </a:rPr>
            <a:t>word</a:t>
          </a:r>
          <a:r>
            <a:rPr lang="tr-TR" dirty="0">
              <a:solidFill>
                <a:schemeClr val="bg1"/>
              </a:solidFill>
            </a:rPr>
            <a:t> </a:t>
          </a:r>
          <a:r>
            <a:rPr lang="tr-TR" dirty="0" err="1">
              <a:solidFill>
                <a:schemeClr val="bg1"/>
              </a:solidFill>
            </a:rPr>
            <a:t>right</a:t>
          </a:r>
          <a:r>
            <a:rPr lang="tr-TR" dirty="0">
              <a:solidFill>
                <a:schemeClr val="bg1"/>
              </a:solidFill>
            </a:rPr>
            <a:t>, </a:t>
          </a:r>
          <a:r>
            <a:rPr lang="tr-TR" dirty="0" err="1">
              <a:solidFill>
                <a:schemeClr val="bg1"/>
              </a:solidFill>
            </a:rPr>
            <a:t>the</a:t>
          </a:r>
          <a:r>
            <a:rPr lang="tr-TR" dirty="0">
              <a:solidFill>
                <a:schemeClr val="bg1"/>
              </a:solidFill>
            </a:rPr>
            <a:t> </a:t>
          </a:r>
          <a:r>
            <a:rPr lang="tr-TR" dirty="0" err="1">
              <a:solidFill>
                <a:schemeClr val="bg1"/>
              </a:solidFill>
            </a:rPr>
            <a:t>letter</a:t>
          </a:r>
          <a:r>
            <a:rPr lang="tr-TR" dirty="0">
              <a:solidFill>
                <a:schemeClr val="bg1"/>
              </a:solidFill>
            </a:rPr>
            <a:t> of </a:t>
          </a:r>
          <a:r>
            <a:rPr lang="tr-TR" dirty="0" err="1">
              <a:solidFill>
                <a:schemeClr val="bg1"/>
              </a:solidFill>
            </a:rPr>
            <a:t>the</a:t>
          </a:r>
          <a:r>
            <a:rPr lang="tr-TR" dirty="0">
              <a:solidFill>
                <a:schemeClr val="bg1"/>
              </a:solidFill>
            </a:rPr>
            <a:t> </a:t>
          </a:r>
          <a:r>
            <a:rPr lang="tr-TR" dirty="0" err="1">
              <a:solidFill>
                <a:schemeClr val="bg1"/>
              </a:solidFill>
            </a:rPr>
            <a:t>word</a:t>
          </a:r>
          <a:r>
            <a:rPr lang="tr-TR" dirty="0">
              <a:solidFill>
                <a:schemeClr val="bg1"/>
              </a:solidFill>
            </a:rPr>
            <a:t> </a:t>
          </a:r>
          <a:r>
            <a:rPr lang="tr-TR" dirty="0" err="1">
              <a:solidFill>
                <a:schemeClr val="bg1"/>
              </a:solidFill>
            </a:rPr>
            <a:t>you</a:t>
          </a:r>
          <a:r>
            <a:rPr lang="tr-TR" dirty="0">
              <a:solidFill>
                <a:schemeClr val="bg1"/>
              </a:solidFill>
            </a:rPr>
            <a:t> </a:t>
          </a:r>
          <a:r>
            <a:rPr lang="tr-TR" dirty="0" err="1">
              <a:solidFill>
                <a:schemeClr val="bg1"/>
              </a:solidFill>
            </a:rPr>
            <a:t>have</a:t>
          </a:r>
          <a:r>
            <a:rPr lang="tr-TR" dirty="0">
              <a:solidFill>
                <a:schemeClr val="bg1"/>
              </a:solidFill>
            </a:rPr>
            <a:t> </a:t>
          </a:r>
          <a:r>
            <a:rPr lang="tr-TR" dirty="0" err="1">
              <a:solidFill>
                <a:schemeClr val="bg1"/>
              </a:solidFill>
            </a:rPr>
            <a:t>found</a:t>
          </a:r>
          <a:r>
            <a:rPr lang="tr-TR" dirty="0">
              <a:solidFill>
                <a:schemeClr val="bg1"/>
              </a:solidFill>
            </a:rPr>
            <a:t> is </a:t>
          </a:r>
          <a:r>
            <a:rPr lang="tr-TR" dirty="0" err="1">
              <a:solidFill>
                <a:schemeClr val="bg1"/>
              </a:solidFill>
            </a:rPr>
            <a:t>your</a:t>
          </a:r>
          <a:r>
            <a:rPr lang="tr-TR" dirty="0">
              <a:solidFill>
                <a:schemeClr val="bg1"/>
              </a:solidFill>
            </a:rPr>
            <a:t> </a:t>
          </a:r>
          <a:r>
            <a:rPr lang="tr-TR" dirty="0" err="1">
              <a:solidFill>
                <a:schemeClr val="bg1"/>
              </a:solidFill>
            </a:rPr>
            <a:t>last</a:t>
          </a:r>
          <a:r>
            <a:rPr lang="tr-TR" dirty="0">
              <a:solidFill>
                <a:schemeClr val="bg1"/>
              </a:solidFill>
            </a:rPr>
            <a:t> </a:t>
          </a:r>
          <a:r>
            <a:rPr lang="tr-TR" dirty="0" err="1">
              <a:solidFill>
                <a:schemeClr val="bg1"/>
              </a:solidFill>
            </a:rPr>
            <a:t>clue</a:t>
          </a:r>
          <a:r>
            <a:rPr lang="tr-TR" dirty="0">
              <a:solidFill>
                <a:schemeClr val="bg1"/>
              </a:solidFill>
            </a:rPr>
            <a:t> </a:t>
          </a:r>
          <a:r>
            <a:rPr lang="tr-TR" dirty="0" err="1">
              <a:solidFill>
                <a:schemeClr val="bg1"/>
              </a:solidFill>
            </a:rPr>
            <a:t>to</a:t>
          </a:r>
          <a:r>
            <a:rPr lang="tr-TR" dirty="0">
              <a:solidFill>
                <a:schemeClr val="bg1"/>
              </a:solidFill>
            </a:rPr>
            <a:t> </a:t>
          </a:r>
          <a:r>
            <a:rPr lang="tr-TR" dirty="0" err="1">
              <a:solidFill>
                <a:schemeClr val="bg1"/>
              </a:solidFill>
            </a:rPr>
            <a:t>escape</a:t>
          </a:r>
          <a:r>
            <a:rPr lang="tr-TR" dirty="0">
              <a:solidFill>
                <a:schemeClr val="bg1"/>
              </a:solidFill>
            </a:rPr>
            <a:t>.</a:t>
          </a:r>
        </a:p>
      </dgm:t>
    </dgm:pt>
    <dgm:pt modelId="{B27C4256-DF1E-4546-B075-44559548600E}" type="parTrans" cxnId="{9364A94B-DC9C-489A-93D6-F05B17D8C7DD}">
      <dgm:prSet/>
      <dgm:spPr/>
      <dgm:t>
        <a:bodyPr/>
        <a:lstStyle/>
        <a:p>
          <a:endParaRPr lang="en-US"/>
        </a:p>
      </dgm:t>
    </dgm:pt>
    <dgm:pt modelId="{735AABAC-EEB3-4E3C-BA93-68698A4CCCB4}" type="sibTrans" cxnId="{9364A94B-DC9C-489A-93D6-F05B17D8C7DD}">
      <dgm:prSet/>
      <dgm:spPr/>
      <dgm:t>
        <a:bodyPr/>
        <a:lstStyle/>
        <a:p>
          <a:endParaRPr lang="en-US"/>
        </a:p>
      </dgm:t>
    </dgm:pt>
    <dgm:pt modelId="{24ABF4D3-CE83-484C-B7BC-8CAD4C3CE68B}" type="pres">
      <dgm:prSet presAssocID="{7B7E8E5F-2749-4855-9E3B-63B8BDA59DE2}" presName="Name0" presStyleCnt="0">
        <dgm:presLayoutVars>
          <dgm:dir/>
          <dgm:animLvl val="lvl"/>
          <dgm:resizeHandles val="exact"/>
        </dgm:presLayoutVars>
      </dgm:prSet>
      <dgm:spPr/>
    </dgm:pt>
    <dgm:pt modelId="{542A71A5-2E18-47DA-A5BD-CF8595D5B445}" type="pres">
      <dgm:prSet presAssocID="{7B7E8E5F-2749-4855-9E3B-63B8BDA59DE2}" presName="dummy" presStyleCnt="0"/>
      <dgm:spPr/>
    </dgm:pt>
    <dgm:pt modelId="{A115E28A-569B-4774-A235-978B2CF37855}" type="pres">
      <dgm:prSet presAssocID="{7B7E8E5F-2749-4855-9E3B-63B8BDA59DE2}" presName="linH" presStyleCnt="0"/>
      <dgm:spPr/>
    </dgm:pt>
    <dgm:pt modelId="{87A72346-9ECD-4678-844A-300ECE8BBC1F}" type="pres">
      <dgm:prSet presAssocID="{7B7E8E5F-2749-4855-9E3B-63B8BDA59DE2}" presName="padding1" presStyleCnt="0"/>
      <dgm:spPr/>
    </dgm:pt>
    <dgm:pt modelId="{CFBCADC1-8232-426B-8FED-FAA9436F28EB}" type="pres">
      <dgm:prSet presAssocID="{C1BF0FC0-595C-4C75-9EFA-32E4F001EA3A}" presName="linV" presStyleCnt="0"/>
      <dgm:spPr/>
    </dgm:pt>
    <dgm:pt modelId="{79481753-1B7C-4DC2-A54C-C520E20D60EC}" type="pres">
      <dgm:prSet presAssocID="{C1BF0FC0-595C-4C75-9EFA-32E4F001EA3A}" presName="spVertical1" presStyleCnt="0"/>
      <dgm:spPr/>
    </dgm:pt>
    <dgm:pt modelId="{13A7667D-616B-4F13-8069-85BD82D24191}" type="pres">
      <dgm:prSet presAssocID="{C1BF0FC0-595C-4C75-9EFA-32E4F001EA3A}" presName="parTx" presStyleLbl="revTx" presStyleIdx="0" presStyleCnt="1">
        <dgm:presLayoutVars>
          <dgm:chMax val="0"/>
          <dgm:chPref val="0"/>
          <dgm:bulletEnabled val="1"/>
        </dgm:presLayoutVars>
      </dgm:prSet>
      <dgm:spPr/>
    </dgm:pt>
    <dgm:pt modelId="{FD656320-2051-449A-8AA4-DB1E1A3AF007}" type="pres">
      <dgm:prSet presAssocID="{C1BF0FC0-595C-4C75-9EFA-32E4F001EA3A}" presName="spVertical2" presStyleCnt="0"/>
      <dgm:spPr/>
    </dgm:pt>
    <dgm:pt modelId="{015A7ACE-CEDF-4251-B49C-65BDA2807385}" type="pres">
      <dgm:prSet presAssocID="{C1BF0FC0-595C-4C75-9EFA-32E4F001EA3A}" presName="spVertical3" presStyleCnt="0"/>
      <dgm:spPr/>
    </dgm:pt>
    <dgm:pt modelId="{BEC396EF-0251-4A2C-A149-BB753C8E46EB}" type="pres">
      <dgm:prSet presAssocID="{7B7E8E5F-2749-4855-9E3B-63B8BDA59DE2}" presName="padding2" presStyleCnt="0"/>
      <dgm:spPr/>
    </dgm:pt>
    <dgm:pt modelId="{4566176D-A339-4F13-B3F1-28E678C21E11}" type="pres">
      <dgm:prSet presAssocID="{7B7E8E5F-2749-4855-9E3B-63B8BDA59DE2}" presName="negArrow" presStyleCnt="0"/>
      <dgm:spPr/>
    </dgm:pt>
    <dgm:pt modelId="{9F2999EA-2F90-4E4E-9A55-88D89079F59E}" type="pres">
      <dgm:prSet presAssocID="{7B7E8E5F-2749-4855-9E3B-63B8BDA59DE2}" presName="backgroundArrow" presStyleLbl="node1" presStyleIdx="0" presStyleCnt="1"/>
      <dgm:spPr>
        <a:solidFill>
          <a:srgbClr val="C00000"/>
        </a:solidFill>
      </dgm:spPr>
    </dgm:pt>
  </dgm:ptLst>
  <dgm:cxnLst>
    <dgm:cxn modelId="{83711A1D-5D69-4602-AC60-298EF691DAF8}" type="presOf" srcId="{C1BF0FC0-595C-4C75-9EFA-32E4F001EA3A}" destId="{13A7667D-616B-4F13-8069-85BD82D24191}" srcOrd="0" destOrd="0" presId="urn:microsoft.com/office/officeart/2005/8/layout/hProcess3"/>
    <dgm:cxn modelId="{9364A94B-DC9C-489A-93D6-F05B17D8C7DD}" srcId="{7B7E8E5F-2749-4855-9E3B-63B8BDA59DE2}" destId="{C1BF0FC0-595C-4C75-9EFA-32E4F001EA3A}" srcOrd="0" destOrd="0" parTransId="{B27C4256-DF1E-4546-B075-44559548600E}" sibTransId="{735AABAC-EEB3-4E3C-BA93-68698A4CCCB4}"/>
    <dgm:cxn modelId="{45F9AB9A-88DC-49C7-ACBC-757B32B0C38E}" type="presOf" srcId="{7B7E8E5F-2749-4855-9E3B-63B8BDA59DE2}" destId="{24ABF4D3-CE83-484C-B7BC-8CAD4C3CE68B}" srcOrd="0" destOrd="0" presId="urn:microsoft.com/office/officeart/2005/8/layout/hProcess3"/>
    <dgm:cxn modelId="{C2805033-8063-418B-B1DE-18E4759DDE09}" type="presParOf" srcId="{24ABF4D3-CE83-484C-B7BC-8CAD4C3CE68B}" destId="{542A71A5-2E18-47DA-A5BD-CF8595D5B445}" srcOrd="0" destOrd="0" presId="urn:microsoft.com/office/officeart/2005/8/layout/hProcess3"/>
    <dgm:cxn modelId="{8FB12BC9-A2A2-446F-B4F9-4A8D6B373152}" type="presParOf" srcId="{24ABF4D3-CE83-484C-B7BC-8CAD4C3CE68B}" destId="{A115E28A-569B-4774-A235-978B2CF37855}" srcOrd="1" destOrd="0" presId="urn:microsoft.com/office/officeart/2005/8/layout/hProcess3"/>
    <dgm:cxn modelId="{E3668A18-E13D-48FC-9FC4-2F9F7F002BA0}" type="presParOf" srcId="{A115E28A-569B-4774-A235-978B2CF37855}" destId="{87A72346-9ECD-4678-844A-300ECE8BBC1F}" srcOrd="0" destOrd="0" presId="urn:microsoft.com/office/officeart/2005/8/layout/hProcess3"/>
    <dgm:cxn modelId="{E8A1D7BE-CACC-4557-8F9A-23CC511B5083}" type="presParOf" srcId="{A115E28A-569B-4774-A235-978B2CF37855}" destId="{CFBCADC1-8232-426B-8FED-FAA9436F28EB}" srcOrd="1" destOrd="0" presId="urn:microsoft.com/office/officeart/2005/8/layout/hProcess3"/>
    <dgm:cxn modelId="{E6225F9F-E000-4737-9380-4BE70BEE2379}" type="presParOf" srcId="{CFBCADC1-8232-426B-8FED-FAA9436F28EB}" destId="{79481753-1B7C-4DC2-A54C-C520E20D60EC}" srcOrd="0" destOrd="0" presId="urn:microsoft.com/office/officeart/2005/8/layout/hProcess3"/>
    <dgm:cxn modelId="{98D0FF46-8ADD-4BFF-869A-4B4FC771BD56}" type="presParOf" srcId="{CFBCADC1-8232-426B-8FED-FAA9436F28EB}" destId="{13A7667D-616B-4F13-8069-85BD82D24191}" srcOrd="1" destOrd="0" presId="urn:microsoft.com/office/officeart/2005/8/layout/hProcess3"/>
    <dgm:cxn modelId="{FCB79A91-AF7E-4741-B561-CDE7D36B2202}" type="presParOf" srcId="{CFBCADC1-8232-426B-8FED-FAA9436F28EB}" destId="{FD656320-2051-449A-8AA4-DB1E1A3AF007}" srcOrd="2" destOrd="0" presId="urn:microsoft.com/office/officeart/2005/8/layout/hProcess3"/>
    <dgm:cxn modelId="{19373506-3E87-400A-A4CD-BFF800A5FF9E}" type="presParOf" srcId="{CFBCADC1-8232-426B-8FED-FAA9436F28EB}" destId="{015A7ACE-CEDF-4251-B49C-65BDA2807385}" srcOrd="3" destOrd="0" presId="urn:microsoft.com/office/officeart/2005/8/layout/hProcess3"/>
    <dgm:cxn modelId="{C87E7680-DD8C-43EB-BFE8-36125D625B29}" type="presParOf" srcId="{A115E28A-569B-4774-A235-978B2CF37855}" destId="{BEC396EF-0251-4A2C-A149-BB753C8E46EB}" srcOrd="2" destOrd="0" presId="urn:microsoft.com/office/officeart/2005/8/layout/hProcess3"/>
    <dgm:cxn modelId="{2FA86384-DBFE-49D1-8AC4-FCFF63810E60}" type="presParOf" srcId="{A115E28A-569B-4774-A235-978B2CF37855}" destId="{4566176D-A339-4F13-B3F1-28E678C21E11}" srcOrd="3" destOrd="0" presId="urn:microsoft.com/office/officeart/2005/8/layout/hProcess3"/>
    <dgm:cxn modelId="{2AAFDFFF-3384-444C-9835-F0FF09C23636}" type="presParOf" srcId="{A115E28A-569B-4774-A235-978B2CF37855}" destId="{9F2999EA-2F90-4E4E-9A55-88D89079F59E}"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999EA-2F90-4E4E-9A55-88D89079F59E}">
      <dsp:nvSpPr>
        <dsp:cNvPr id="0" name=""/>
        <dsp:cNvSpPr/>
      </dsp:nvSpPr>
      <dsp:spPr>
        <a:xfrm>
          <a:off x="0" y="489740"/>
          <a:ext cx="7271026" cy="2908410"/>
        </a:xfrm>
        <a:prstGeom prst="rightArrow">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A7667D-616B-4F13-8069-85BD82D24191}">
      <dsp:nvSpPr>
        <dsp:cNvPr id="0" name=""/>
        <dsp:cNvSpPr/>
      </dsp:nvSpPr>
      <dsp:spPr>
        <a:xfrm>
          <a:off x="586510" y="1216842"/>
          <a:ext cx="5957412" cy="1454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3040" rIns="0" bIns="193040" numCol="1" spcCol="1270" anchor="ctr" anchorCtr="0">
          <a:noAutofit/>
        </a:bodyPr>
        <a:lstStyle/>
        <a:p>
          <a:pPr marL="0" lvl="0" indent="0" algn="ctr" defTabSz="844550" rtl="0">
            <a:lnSpc>
              <a:spcPct val="90000"/>
            </a:lnSpc>
            <a:spcBef>
              <a:spcPct val="0"/>
            </a:spcBef>
            <a:spcAft>
              <a:spcPct val="35000"/>
            </a:spcAft>
            <a:buNone/>
          </a:pPr>
          <a:r>
            <a:rPr lang="tr-TR" sz="1900" kern="1200" dirty="0" err="1">
              <a:solidFill>
                <a:schemeClr val="bg1"/>
              </a:solidFill>
            </a:rPr>
            <a:t>From</a:t>
          </a:r>
          <a:r>
            <a:rPr lang="tr-TR" sz="1900" kern="1200" dirty="0">
              <a:solidFill>
                <a:schemeClr val="bg1"/>
              </a:solidFill>
            </a:rPr>
            <a:t> </a:t>
          </a:r>
          <a:r>
            <a:rPr lang="tr-TR" sz="1900" kern="1200" dirty="0" err="1">
              <a:solidFill>
                <a:schemeClr val="bg1"/>
              </a:solidFill>
            </a:rPr>
            <a:t>the</a:t>
          </a:r>
          <a:r>
            <a:rPr lang="tr-TR" sz="1900" kern="1200" dirty="0">
              <a:solidFill>
                <a:schemeClr val="bg1"/>
              </a:solidFill>
            </a:rPr>
            <a:t> </a:t>
          </a:r>
          <a:r>
            <a:rPr lang="tr-TR" sz="1900" kern="1200" dirty="0" err="1">
              <a:solidFill>
                <a:schemeClr val="bg1"/>
              </a:solidFill>
            </a:rPr>
            <a:t>remaining</a:t>
          </a:r>
          <a:r>
            <a:rPr lang="tr-TR" sz="1900" kern="1200" dirty="0">
              <a:solidFill>
                <a:schemeClr val="bg1"/>
              </a:solidFill>
            </a:rPr>
            <a:t> </a:t>
          </a:r>
          <a:r>
            <a:rPr lang="tr-TR" sz="1900" kern="1200" dirty="0" err="1">
              <a:solidFill>
                <a:schemeClr val="bg1"/>
              </a:solidFill>
            </a:rPr>
            <a:t>empty</a:t>
          </a:r>
          <a:r>
            <a:rPr lang="tr-TR" sz="1900" kern="1200" dirty="0">
              <a:solidFill>
                <a:schemeClr val="bg1"/>
              </a:solidFill>
            </a:rPr>
            <a:t> </a:t>
          </a:r>
          <a:r>
            <a:rPr lang="tr-TR" sz="1900" kern="1200" dirty="0" err="1">
              <a:solidFill>
                <a:schemeClr val="bg1"/>
              </a:solidFill>
            </a:rPr>
            <a:t>letters</a:t>
          </a:r>
          <a:r>
            <a:rPr lang="tr-TR" sz="1900" kern="1200" dirty="0">
              <a:solidFill>
                <a:schemeClr val="bg1"/>
              </a:solidFill>
            </a:rPr>
            <a:t> in </a:t>
          </a:r>
          <a:r>
            <a:rPr lang="tr-TR" sz="1900" kern="1200" dirty="0" err="1">
              <a:solidFill>
                <a:schemeClr val="bg1"/>
              </a:solidFill>
            </a:rPr>
            <a:t>the</a:t>
          </a:r>
          <a:r>
            <a:rPr lang="tr-TR" sz="1900" kern="1200" dirty="0">
              <a:solidFill>
                <a:schemeClr val="bg1"/>
              </a:solidFill>
            </a:rPr>
            <a:t> </a:t>
          </a:r>
          <a:r>
            <a:rPr lang="tr-TR" sz="1900" kern="1200" dirty="0" err="1">
              <a:solidFill>
                <a:schemeClr val="bg1"/>
              </a:solidFill>
            </a:rPr>
            <a:t>symptom</a:t>
          </a:r>
          <a:r>
            <a:rPr lang="tr-TR" sz="1900" kern="1200" dirty="0">
              <a:solidFill>
                <a:schemeClr val="bg1"/>
              </a:solidFill>
            </a:rPr>
            <a:t> </a:t>
          </a:r>
          <a:r>
            <a:rPr lang="tr-TR" sz="1900" kern="1200" dirty="0" err="1">
              <a:solidFill>
                <a:schemeClr val="bg1"/>
              </a:solidFill>
            </a:rPr>
            <a:t>hunt</a:t>
          </a:r>
          <a:r>
            <a:rPr lang="tr-TR" sz="1900" kern="1200" dirty="0">
              <a:solidFill>
                <a:schemeClr val="bg1"/>
              </a:solidFill>
            </a:rPr>
            <a:t> </a:t>
          </a:r>
          <a:r>
            <a:rPr lang="tr-TR" sz="1900" kern="1200" dirty="0" err="1">
              <a:solidFill>
                <a:schemeClr val="bg1"/>
              </a:solidFill>
            </a:rPr>
            <a:t>puzzle</a:t>
          </a:r>
          <a:r>
            <a:rPr lang="tr-TR" sz="1900" kern="1200" dirty="0">
              <a:solidFill>
                <a:schemeClr val="bg1"/>
              </a:solidFill>
            </a:rPr>
            <a:t> </a:t>
          </a:r>
          <a:r>
            <a:rPr lang="tr-TR" sz="1900" kern="1200" dirty="0" err="1">
              <a:solidFill>
                <a:schemeClr val="bg1"/>
              </a:solidFill>
            </a:rPr>
            <a:t>you</a:t>
          </a:r>
          <a:r>
            <a:rPr lang="tr-TR" sz="1900" kern="1200" dirty="0">
              <a:solidFill>
                <a:schemeClr val="bg1"/>
              </a:solidFill>
            </a:rPr>
            <a:t> </a:t>
          </a:r>
          <a:r>
            <a:rPr lang="tr-TR" sz="1900" kern="1200" dirty="0" err="1">
              <a:solidFill>
                <a:schemeClr val="bg1"/>
              </a:solidFill>
            </a:rPr>
            <a:t>have</a:t>
          </a:r>
          <a:r>
            <a:rPr lang="tr-TR" sz="1900" kern="1200" dirty="0">
              <a:solidFill>
                <a:schemeClr val="bg1"/>
              </a:solidFill>
            </a:rPr>
            <a:t> </a:t>
          </a:r>
          <a:r>
            <a:rPr lang="tr-TR" sz="1900" kern="1200" dirty="0" err="1">
              <a:solidFill>
                <a:schemeClr val="bg1"/>
              </a:solidFill>
            </a:rPr>
            <a:t>to</a:t>
          </a:r>
          <a:r>
            <a:rPr lang="tr-TR" sz="1900" kern="1200" dirty="0">
              <a:solidFill>
                <a:schemeClr val="bg1"/>
              </a:solidFill>
            </a:rPr>
            <a:t> </a:t>
          </a:r>
          <a:r>
            <a:rPr lang="tr-TR" sz="1900" kern="1200" dirty="0" err="1">
              <a:solidFill>
                <a:schemeClr val="bg1"/>
              </a:solidFill>
            </a:rPr>
            <a:t>make</a:t>
          </a:r>
          <a:r>
            <a:rPr lang="tr-TR" sz="1900" kern="1200" dirty="0">
              <a:solidFill>
                <a:schemeClr val="bg1"/>
              </a:solidFill>
            </a:rPr>
            <a:t> a </a:t>
          </a:r>
          <a:r>
            <a:rPr lang="tr-TR" sz="1900" kern="1200" dirty="0" err="1">
              <a:solidFill>
                <a:schemeClr val="bg1"/>
              </a:solidFill>
            </a:rPr>
            <a:t>phrase</a:t>
          </a:r>
          <a:r>
            <a:rPr lang="tr-TR" sz="1900" kern="1200" dirty="0">
              <a:solidFill>
                <a:schemeClr val="bg1"/>
              </a:solidFill>
            </a:rPr>
            <a:t> </a:t>
          </a:r>
          <a:r>
            <a:rPr lang="tr-TR" sz="1900" kern="1200" dirty="0" err="1">
              <a:solidFill>
                <a:schemeClr val="bg1"/>
              </a:solidFill>
            </a:rPr>
            <a:t>according</a:t>
          </a:r>
          <a:r>
            <a:rPr lang="tr-TR" sz="1900" kern="1200" dirty="0">
              <a:solidFill>
                <a:schemeClr val="bg1"/>
              </a:solidFill>
            </a:rPr>
            <a:t> </a:t>
          </a:r>
          <a:r>
            <a:rPr lang="tr-TR" sz="1900" kern="1200" dirty="0" err="1">
              <a:solidFill>
                <a:schemeClr val="bg1"/>
              </a:solidFill>
            </a:rPr>
            <a:t>to</a:t>
          </a:r>
          <a:r>
            <a:rPr lang="tr-TR" sz="1900" kern="1200" dirty="0">
              <a:solidFill>
                <a:schemeClr val="bg1"/>
              </a:solidFill>
            </a:rPr>
            <a:t> </a:t>
          </a:r>
          <a:r>
            <a:rPr lang="tr-TR" sz="1900" kern="1200" dirty="0" err="1">
              <a:solidFill>
                <a:schemeClr val="bg1"/>
              </a:solidFill>
            </a:rPr>
            <a:t>the</a:t>
          </a:r>
          <a:r>
            <a:rPr lang="tr-TR" sz="1900" kern="1200" dirty="0">
              <a:solidFill>
                <a:schemeClr val="bg1"/>
              </a:solidFill>
            </a:rPr>
            <a:t> </a:t>
          </a:r>
          <a:r>
            <a:rPr lang="tr-TR" sz="1900" kern="1200" dirty="0" err="1">
              <a:solidFill>
                <a:schemeClr val="bg1"/>
              </a:solidFill>
            </a:rPr>
            <a:t>following</a:t>
          </a:r>
          <a:r>
            <a:rPr lang="tr-TR" sz="1900" kern="1200" dirty="0">
              <a:solidFill>
                <a:schemeClr val="bg1"/>
              </a:solidFill>
            </a:rPr>
            <a:t> </a:t>
          </a:r>
          <a:r>
            <a:rPr lang="tr-TR" sz="1900" kern="1200" dirty="0" err="1">
              <a:solidFill>
                <a:schemeClr val="bg1"/>
              </a:solidFill>
            </a:rPr>
            <a:t>encryption</a:t>
          </a:r>
          <a:r>
            <a:rPr lang="tr-TR" sz="1900" kern="1200" dirty="0">
              <a:solidFill>
                <a:schemeClr val="bg1"/>
              </a:solidFill>
            </a:rPr>
            <a:t>. </a:t>
          </a:r>
          <a:r>
            <a:rPr lang="tr-TR" sz="1900" kern="1200" dirty="0" err="1">
              <a:solidFill>
                <a:schemeClr val="bg1"/>
              </a:solidFill>
            </a:rPr>
            <a:t>When</a:t>
          </a:r>
          <a:r>
            <a:rPr lang="tr-TR" sz="1900" kern="1200" dirty="0">
              <a:solidFill>
                <a:schemeClr val="bg1"/>
              </a:solidFill>
            </a:rPr>
            <a:t> </a:t>
          </a:r>
          <a:r>
            <a:rPr lang="tr-TR" sz="1900" kern="1200" dirty="0" err="1">
              <a:solidFill>
                <a:schemeClr val="bg1"/>
              </a:solidFill>
            </a:rPr>
            <a:t>you</a:t>
          </a:r>
          <a:r>
            <a:rPr lang="tr-TR" sz="1900" kern="1200" dirty="0">
              <a:solidFill>
                <a:schemeClr val="bg1"/>
              </a:solidFill>
            </a:rPr>
            <a:t> </a:t>
          </a:r>
          <a:r>
            <a:rPr lang="tr-TR" sz="1900" kern="1200" dirty="0" err="1">
              <a:solidFill>
                <a:schemeClr val="bg1"/>
              </a:solidFill>
            </a:rPr>
            <a:t>get</a:t>
          </a:r>
          <a:r>
            <a:rPr lang="tr-TR" sz="1900" kern="1200" dirty="0">
              <a:solidFill>
                <a:schemeClr val="bg1"/>
              </a:solidFill>
            </a:rPr>
            <a:t> </a:t>
          </a:r>
          <a:r>
            <a:rPr lang="tr-TR" sz="1900" kern="1200" dirty="0" err="1">
              <a:solidFill>
                <a:schemeClr val="bg1"/>
              </a:solidFill>
            </a:rPr>
            <a:t>the</a:t>
          </a:r>
          <a:r>
            <a:rPr lang="tr-TR" sz="1900" kern="1200" dirty="0">
              <a:solidFill>
                <a:schemeClr val="bg1"/>
              </a:solidFill>
            </a:rPr>
            <a:t> </a:t>
          </a:r>
          <a:r>
            <a:rPr lang="tr-TR" sz="1900" kern="1200" dirty="0" err="1">
              <a:solidFill>
                <a:schemeClr val="bg1"/>
              </a:solidFill>
            </a:rPr>
            <a:t>word</a:t>
          </a:r>
          <a:r>
            <a:rPr lang="tr-TR" sz="1900" kern="1200" dirty="0">
              <a:solidFill>
                <a:schemeClr val="bg1"/>
              </a:solidFill>
            </a:rPr>
            <a:t> </a:t>
          </a:r>
          <a:r>
            <a:rPr lang="tr-TR" sz="1900" kern="1200" dirty="0" err="1">
              <a:solidFill>
                <a:schemeClr val="bg1"/>
              </a:solidFill>
            </a:rPr>
            <a:t>right</a:t>
          </a:r>
          <a:r>
            <a:rPr lang="tr-TR" sz="1900" kern="1200" dirty="0">
              <a:solidFill>
                <a:schemeClr val="bg1"/>
              </a:solidFill>
            </a:rPr>
            <a:t>, </a:t>
          </a:r>
          <a:r>
            <a:rPr lang="tr-TR" sz="1900" kern="1200" dirty="0" err="1">
              <a:solidFill>
                <a:schemeClr val="bg1"/>
              </a:solidFill>
            </a:rPr>
            <a:t>the</a:t>
          </a:r>
          <a:r>
            <a:rPr lang="tr-TR" sz="1900" kern="1200" dirty="0">
              <a:solidFill>
                <a:schemeClr val="bg1"/>
              </a:solidFill>
            </a:rPr>
            <a:t> </a:t>
          </a:r>
          <a:r>
            <a:rPr lang="tr-TR" sz="1900" kern="1200" dirty="0" err="1">
              <a:solidFill>
                <a:schemeClr val="bg1"/>
              </a:solidFill>
            </a:rPr>
            <a:t>letter</a:t>
          </a:r>
          <a:r>
            <a:rPr lang="tr-TR" sz="1900" kern="1200" dirty="0">
              <a:solidFill>
                <a:schemeClr val="bg1"/>
              </a:solidFill>
            </a:rPr>
            <a:t> of </a:t>
          </a:r>
          <a:r>
            <a:rPr lang="tr-TR" sz="1900" kern="1200" dirty="0" err="1">
              <a:solidFill>
                <a:schemeClr val="bg1"/>
              </a:solidFill>
            </a:rPr>
            <a:t>the</a:t>
          </a:r>
          <a:r>
            <a:rPr lang="tr-TR" sz="1900" kern="1200" dirty="0">
              <a:solidFill>
                <a:schemeClr val="bg1"/>
              </a:solidFill>
            </a:rPr>
            <a:t> </a:t>
          </a:r>
          <a:r>
            <a:rPr lang="tr-TR" sz="1900" kern="1200" dirty="0" err="1">
              <a:solidFill>
                <a:schemeClr val="bg1"/>
              </a:solidFill>
            </a:rPr>
            <a:t>word</a:t>
          </a:r>
          <a:r>
            <a:rPr lang="tr-TR" sz="1900" kern="1200" dirty="0">
              <a:solidFill>
                <a:schemeClr val="bg1"/>
              </a:solidFill>
            </a:rPr>
            <a:t> </a:t>
          </a:r>
          <a:r>
            <a:rPr lang="tr-TR" sz="1900" kern="1200" dirty="0" err="1">
              <a:solidFill>
                <a:schemeClr val="bg1"/>
              </a:solidFill>
            </a:rPr>
            <a:t>you</a:t>
          </a:r>
          <a:r>
            <a:rPr lang="tr-TR" sz="1900" kern="1200" dirty="0">
              <a:solidFill>
                <a:schemeClr val="bg1"/>
              </a:solidFill>
            </a:rPr>
            <a:t> </a:t>
          </a:r>
          <a:r>
            <a:rPr lang="tr-TR" sz="1900" kern="1200" dirty="0" err="1">
              <a:solidFill>
                <a:schemeClr val="bg1"/>
              </a:solidFill>
            </a:rPr>
            <a:t>have</a:t>
          </a:r>
          <a:r>
            <a:rPr lang="tr-TR" sz="1900" kern="1200" dirty="0">
              <a:solidFill>
                <a:schemeClr val="bg1"/>
              </a:solidFill>
            </a:rPr>
            <a:t> </a:t>
          </a:r>
          <a:r>
            <a:rPr lang="tr-TR" sz="1900" kern="1200" dirty="0" err="1">
              <a:solidFill>
                <a:schemeClr val="bg1"/>
              </a:solidFill>
            </a:rPr>
            <a:t>found</a:t>
          </a:r>
          <a:r>
            <a:rPr lang="tr-TR" sz="1900" kern="1200" dirty="0">
              <a:solidFill>
                <a:schemeClr val="bg1"/>
              </a:solidFill>
            </a:rPr>
            <a:t> is </a:t>
          </a:r>
          <a:r>
            <a:rPr lang="tr-TR" sz="1900" kern="1200" dirty="0" err="1">
              <a:solidFill>
                <a:schemeClr val="bg1"/>
              </a:solidFill>
            </a:rPr>
            <a:t>your</a:t>
          </a:r>
          <a:r>
            <a:rPr lang="tr-TR" sz="1900" kern="1200" dirty="0">
              <a:solidFill>
                <a:schemeClr val="bg1"/>
              </a:solidFill>
            </a:rPr>
            <a:t> </a:t>
          </a:r>
          <a:r>
            <a:rPr lang="tr-TR" sz="1900" kern="1200" dirty="0" err="1">
              <a:solidFill>
                <a:schemeClr val="bg1"/>
              </a:solidFill>
            </a:rPr>
            <a:t>last</a:t>
          </a:r>
          <a:r>
            <a:rPr lang="tr-TR" sz="1900" kern="1200" dirty="0">
              <a:solidFill>
                <a:schemeClr val="bg1"/>
              </a:solidFill>
            </a:rPr>
            <a:t> </a:t>
          </a:r>
          <a:r>
            <a:rPr lang="tr-TR" sz="1900" kern="1200" dirty="0" err="1">
              <a:solidFill>
                <a:schemeClr val="bg1"/>
              </a:solidFill>
            </a:rPr>
            <a:t>clue</a:t>
          </a:r>
          <a:r>
            <a:rPr lang="tr-TR" sz="1900" kern="1200" dirty="0">
              <a:solidFill>
                <a:schemeClr val="bg1"/>
              </a:solidFill>
            </a:rPr>
            <a:t> </a:t>
          </a:r>
          <a:r>
            <a:rPr lang="tr-TR" sz="1900" kern="1200" dirty="0" err="1">
              <a:solidFill>
                <a:schemeClr val="bg1"/>
              </a:solidFill>
            </a:rPr>
            <a:t>to</a:t>
          </a:r>
          <a:r>
            <a:rPr lang="tr-TR" sz="1900" kern="1200" dirty="0">
              <a:solidFill>
                <a:schemeClr val="bg1"/>
              </a:solidFill>
            </a:rPr>
            <a:t> </a:t>
          </a:r>
          <a:r>
            <a:rPr lang="tr-TR" sz="1900" kern="1200" dirty="0" err="1">
              <a:solidFill>
                <a:schemeClr val="bg1"/>
              </a:solidFill>
            </a:rPr>
            <a:t>escape</a:t>
          </a:r>
          <a:r>
            <a:rPr lang="tr-TR" sz="1900" kern="1200" dirty="0">
              <a:solidFill>
                <a:schemeClr val="bg1"/>
              </a:solidFill>
            </a:rPr>
            <a:t>.</a:t>
          </a:r>
        </a:p>
      </dsp:txBody>
      <dsp:txXfrm>
        <a:off x="586510" y="1216842"/>
        <a:ext cx="5957412" cy="145420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ED44618D-3326-46EB-9D29-0A33058F9968}" type="datetimeFigureOut">
              <a:rPr lang="tr-TR" smtClean="0"/>
              <a:t>28.10.2024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820186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ED44618D-3326-46EB-9D29-0A33058F9968}" type="datetimeFigureOut">
              <a:rPr lang="tr-TR" smtClean="0"/>
              <a:t>28.10.2024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4122847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ED44618D-3326-46EB-9D29-0A33058F9968}" type="datetimeFigureOut">
              <a:rPr lang="tr-TR" smtClean="0"/>
              <a:t>28.10.2024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3308595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ED44618D-3326-46EB-9D29-0A33058F9968}" type="datetimeFigureOut">
              <a:rPr lang="tr-TR" smtClean="0"/>
              <a:t>28.10.2024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862432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44618D-3326-46EB-9D29-0A33058F9968}" type="datetimeFigureOut">
              <a:rPr lang="tr-TR" smtClean="0"/>
              <a:t>28.10.2024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418156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ED44618D-3326-46EB-9D29-0A33058F9968}" type="datetimeFigureOut">
              <a:rPr lang="tr-TR" smtClean="0"/>
              <a:t>28.10.2024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3314639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ED44618D-3326-46EB-9D29-0A33058F9968}" type="datetimeFigureOut">
              <a:rPr lang="tr-TR" smtClean="0"/>
              <a:t>28.10.2024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1950028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ED44618D-3326-46EB-9D29-0A33058F9968}" type="datetimeFigureOut">
              <a:rPr lang="tr-TR" smtClean="0"/>
              <a:t>28.10.2024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2124026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44618D-3326-46EB-9D29-0A33058F9968}" type="datetimeFigureOut">
              <a:rPr lang="tr-TR" smtClean="0"/>
              <a:t>28.10.2024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1708556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44618D-3326-46EB-9D29-0A33058F9968}" type="datetimeFigureOut">
              <a:rPr lang="tr-TR" smtClean="0"/>
              <a:t>28.10.2024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1017106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44618D-3326-46EB-9D29-0A33058F9968}" type="datetimeFigureOut">
              <a:rPr lang="tr-TR" smtClean="0"/>
              <a:t>28.10.2024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148DBFB-51F7-406E-9453-7766B5365CFA}" type="slidenum">
              <a:rPr lang="tr-TR" smtClean="0"/>
              <a:t>‹#›</a:t>
            </a:fld>
            <a:endParaRPr lang="tr-TR"/>
          </a:p>
        </p:txBody>
      </p:sp>
    </p:spTree>
    <p:extLst>
      <p:ext uri="{BB962C8B-B14F-4D97-AF65-F5344CB8AC3E}">
        <p14:creationId xmlns:p14="http://schemas.microsoft.com/office/powerpoint/2010/main" val="378328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44618D-3326-46EB-9D29-0A33058F9968}" type="datetimeFigureOut">
              <a:rPr lang="tr-TR" smtClean="0"/>
              <a:t>28.10.2024</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48DBFB-51F7-406E-9453-7766B5365CFA}" type="slidenum">
              <a:rPr lang="tr-TR" smtClean="0"/>
              <a:t>‹#›</a:t>
            </a:fld>
            <a:endParaRPr lang="tr-TR"/>
          </a:p>
        </p:txBody>
      </p:sp>
    </p:spTree>
    <p:extLst>
      <p:ext uri="{BB962C8B-B14F-4D97-AF65-F5344CB8AC3E}">
        <p14:creationId xmlns:p14="http://schemas.microsoft.com/office/powerpoint/2010/main" val="2936240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A7960D-A6E3-D832-88F4-3C11B01D5652}"/>
              </a:ext>
            </a:extLst>
          </p:cNvPr>
          <p:cNvSpPr>
            <a:spLocks noGrp="1"/>
          </p:cNvSpPr>
          <p:nvPr>
            <p:ph idx="1"/>
          </p:nvPr>
        </p:nvSpPr>
        <p:spPr>
          <a:xfrm>
            <a:off x="838200" y="1147200"/>
            <a:ext cx="10515600" cy="4351338"/>
          </a:xfrm>
        </p:spPr>
        <p:style>
          <a:lnRef idx="2">
            <a:schemeClr val="accent1"/>
          </a:lnRef>
          <a:fillRef idx="1">
            <a:schemeClr val="lt1"/>
          </a:fillRef>
          <a:effectRef idx="0">
            <a:schemeClr val="accent1"/>
          </a:effectRef>
          <a:fontRef idx="minor">
            <a:schemeClr val="dk1"/>
          </a:fontRef>
        </p:style>
        <p:txBody>
          <a:bodyPr>
            <a:normAutofit/>
          </a:bodyPr>
          <a:lstStyle/>
          <a:p>
            <a:pPr algn="l"/>
            <a:endParaRPr lang="en-US" sz="1800" b="0" i="0" u="none" strike="noStrike" baseline="0" dirty="0">
              <a:solidFill>
                <a:srgbClr val="000000"/>
              </a:solidFill>
              <a:latin typeface="Calibri" panose="020F0502020204030204" pitchFamily="34" charset="0"/>
            </a:endParaRPr>
          </a:p>
          <a:p>
            <a:endParaRPr lang="en-US" sz="1800" b="0" i="0" u="none" strike="noStrike" baseline="0" dirty="0">
              <a:latin typeface="Calibri" panose="020F0502020204030204" pitchFamily="34" charset="0"/>
            </a:endParaRPr>
          </a:p>
          <a:p>
            <a:pPr marL="0" indent="0">
              <a:buNone/>
            </a:pPr>
            <a:r>
              <a:rPr lang="en-US" sz="2800" b="0" i="1" u="none" strike="noStrike" baseline="0" dirty="0">
                <a:latin typeface="Calibri" panose="020F0502020204030204" pitchFamily="34" charset="0"/>
              </a:rPr>
              <a:t>Mrs. Nesrin decided to visit a doctor because of the constant swelling in her hand, skin shrinkage, deformity, and a few other symptoms.</a:t>
            </a:r>
          </a:p>
          <a:p>
            <a:pPr marL="0" indent="0">
              <a:buNone/>
            </a:pPr>
            <a:endParaRPr lang="en-US" sz="2800" b="0" i="0" u="none" strike="noStrike" baseline="0" dirty="0">
              <a:latin typeface="Calibri" panose="020F0502020204030204" pitchFamily="34" charset="0"/>
            </a:endParaRPr>
          </a:p>
          <a:p>
            <a:pPr marL="0" indent="0">
              <a:buNone/>
            </a:pPr>
            <a:r>
              <a:rPr lang="en-US" sz="2800" b="0" i="0" u="none" strike="noStrike" baseline="0" dirty="0">
                <a:latin typeface="Calibri" panose="020F0502020204030204" pitchFamily="34" charset="0"/>
              </a:rPr>
              <a:t>What cancer was Mrs. Nesrin diagnosed with? Get the right diagnosis using the letters provided to you.</a:t>
            </a:r>
          </a:p>
        </p:txBody>
      </p:sp>
    </p:spTree>
    <p:extLst>
      <p:ext uri="{BB962C8B-B14F-4D97-AF65-F5344CB8AC3E}">
        <p14:creationId xmlns:p14="http://schemas.microsoft.com/office/powerpoint/2010/main" val="1591900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a:srcRect l="17080" b="4694"/>
          <a:stretch/>
        </p:blipFill>
        <p:spPr>
          <a:xfrm>
            <a:off x="0" y="3437895"/>
            <a:ext cx="5607758" cy="3353430"/>
          </a:xfrm>
          <a:prstGeom prst="rect">
            <a:avLst/>
          </a:prstGeom>
        </p:spPr>
      </p:pic>
      <p:pic>
        <p:nvPicPr>
          <p:cNvPr id="7" name="Picture 6"/>
          <p:cNvPicPr>
            <a:picLocks noChangeAspect="1"/>
          </p:cNvPicPr>
          <p:nvPr/>
        </p:nvPicPr>
        <p:blipFill rotWithShape="1">
          <a:blip r:embed="rId2"/>
          <a:srcRect l="17080" b="4694"/>
          <a:stretch/>
        </p:blipFill>
        <p:spPr>
          <a:xfrm>
            <a:off x="5757135" y="3543300"/>
            <a:ext cx="5684324" cy="3248025"/>
          </a:xfrm>
          <a:prstGeom prst="rect">
            <a:avLst/>
          </a:prstGeom>
        </p:spPr>
      </p:pic>
      <p:sp>
        <p:nvSpPr>
          <p:cNvPr id="2" name="Title 1"/>
          <p:cNvSpPr>
            <a:spLocks noGrp="1"/>
          </p:cNvSpPr>
          <p:nvPr>
            <p:ph type="title"/>
          </p:nvPr>
        </p:nvSpPr>
        <p:spPr/>
        <p:txBody>
          <a:bodyPr/>
          <a:lstStyle/>
          <a:p>
            <a:endParaRPr lang="tr-TR"/>
          </a:p>
        </p:txBody>
      </p:sp>
      <p:pic>
        <p:nvPicPr>
          <p:cNvPr id="6146" name="Picture 2" descr="https://gastroenterology.essehealth.com/wp-content/uploads/sites/13/2019/11/infusion.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0281"/>
            <a:ext cx="5607758" cy="34004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29918" y="3765549"/>
            <a:ext cx="301686" cy="369332"/>
          </a:xfrm>
          <a:prstGeom prst="rect">
            <a:avLst/>
          </a:prstGeom>
          <a:noFill/>
        </p:spPr>
        <p:txBody>
          <a:bodyPr wrap="none" rtlCol="0">
            <a:spAutoFit/>
          </a:bodyPr>
          <a:lstStyle/>
          <a:p>
            <a:r>
              <a:rPr lang="tr-TR"/>
              <a:t>1</a:t>
            </a:r>
          </a:p>
        </p:txBody>
      </p:sp>
      <p:pic>
        <p:nvPicPr>
          <p:cNvPr id="8" name="Content Placeholder 3"/>
          <p:cNvPicPr>
            <a:picLocks noChangeAspect="1"/>
          </p:cNvPicPr>
          <p:nvPr/>
        </p:nvPicPr>
        <p:blipFill>
          <a:blip r:embed="rId4"/>
          <a:stretch>
            <a:fillRect/>
          </a:stretch>
        </p:blipFill>
        <p:spPr>
          <a:xfrm>
            <a:off x="5734051" y="10282"/>
            <a:ext cx="5707408" cy="3400425"/>
          </a:xfrm>
          <a:prstGeom prst="rect">
            <a:avLst/>
          </a:prstGeom>
        </p:spPr>
      </p:pic>
      <p:sp>
        <p:nvSpPr>
          <p:cNvPr id="6" name="TextBox 5"/>
          <p:cNvSpPr txBox="1"/>
          <p:nvPr/>
        </p:nvSpPr>
        <p:spPr>
          <a:xfrm>
            <a:off x="10544589" y="389857"/>
            <a:ext cx="301686" cy="369332"/>
          </a:xfrm>
          <a:prstGeom prst="rect">
            <a:avLst/>
          </a:prstGeom>
          <a:noFill/>
        </p:spPr>
        <p:txBody>
          <a:bodyPr wrap="none" rtlCol="0">
            <a:spAutoFit/>
          </a:bodyPr>
          <a:lstStyle/>
          <a:p>
            <a:r>
              <a:rPr lang="tr-TR"/>
              <a:t>7</a:t>
            </a:r>
          </a:p>
        </p:txBody>
      </p:sp>
      <p:sp>
        <p:nvSpPr>
          <p:cNvPr id="10" name="TextBox 9"/>
          <p:cNvSpPr txBox="1"/>
          <p:nvPr/>
        </p:nvSpPr>
        <p:spPr>
          <a:xfrm>
            <a:off x="4619625" y="2379625"/>
            <a:ext cx="301686" cy="369332"/>
          </a:xfrm>
          <a:prstGeom prst="rect">
            <a:avLst/>
          </a:prstGeom>
          <a:noFill/>
        </p:spPr>
        <p:txBody>
          <a:bodyPr wrap="none" rtlCol="0">
            <a:spAutoFit/>
          </a:bodyPr>
          <a:lstStyle/>
          <a:p>
            <a:r>
              <a:rPr lang="tr-TR"/>
              <a:t>3</a:t>
            </a:r>
          </a:p>
        </p:txBody>
      </p:sp>
      <p:sp>
        <p:nvSpPr>
          <p:cNvPr id="13" name="TextBox 12"/>
          <p:cNvSpPr txBox="1"/>
          <p:nvPr/>
        </p:nvSpPr>
        <p:spPr>
          <a:xfrm>
            <a:off x="9421782" y="6335304"/>
            <a:ext cx="301686" cy="369332"/>
          </a:xfrm>
          <a:prstGeom prst="rect">
            <a:avLst/>
          </a:prstGeom>
          <a:noFill/>
        </p:spPr>
        <p:txBody>
          <a:bodyPr wrap="none" rtlCol="0">
            <a:spAutoFit/>
          </a:bodyPr>
          <a:lstStyle/>
          <a:p>
            <a:r>
              <a:rPr lang="tr-TR"/>
              <a:t>4</a:t>
            </a:r>
          </a:p>
        </p:txBody>
      </p:sp>
      <p:sp>
        <p:nvSpPr>
          <p:cNvPr id="11" name="Oval 10"/>
          <p:cNvSpPr/>
          <p:nvPr/>
        </p:nvSpPr>
        <p:spPr>
          <a:xfrm rot="8028835">
            <a:off x="1793053" y="4637574"/>
            <a:ext cx="675898" cy="952500"/>
          </a:xfrm>
          <a:prstGeom prst="ellipse">
            <a:avLst/>
          </a:prstGeom>
          <a:noFill/>
          <a:ln w="952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ln>
                <a:solidFill>
                  <a:schemeClr val="tx1"/>
                </a:solidFill>
              </a:ln>
            </a:endParaRPr>
          </a:p>
        </p:txBody>
      </p:sp>
    </p:spTree>
    <p:extLst>
      <p:ext uri="{BB962C8B-B14F-4D97-AF65-F5344CB8AC3E}">
        <p14:creationId xmlns:p14="http://schemas.microsoft.com/office/powerpoint/2010/main" val="2010576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0" y="71356"/>
            <a:ext cx="5572125" cy="3652617"/>
          </a:xfrm>
          <a:prstGeom prst="rect">
            <a:avLst/>
          </a:prstGeom>
        </p:spPr>
      </p:pic>
      <p:sp>
        <p:nvSpPr>
          <p:cNvPr id="8" name="TextBox 7"/>
          <p:cNvSpPr txBox="1"/>
          <p:nvPr/>
        </p:nvSpPr>
        <p:spPr>
          <a:xfrm>
            <a:off x="638175" y="1869241"/>
            <a:ext cx="301686" cy="369332"/>
          </a:xfrm>
          <a:prstGeom prst="rect">
            <a:avLst/>
          </a:prstGeom>
          <a:noFill/>
        </p:spPr>
        <p:txBody>
          <a:bodyPr wrap="none" rtlCol="0">
            <a:spAutoFit/>
          </a:bodyPr>
          <a:lstStyle/>
          <a:p>
            <a:r>
              <a:rPr lang="tr-TR"/>
              <a:t>2</a:t>
            </a:r>
          </a:p>
        </p:txBody>
      </p:sp>
      <p:pic>
        <p:nvPicPr>
          <p:cNvPr id="7170" name="Picture 2" descr="Amazon.com: TYYIHUA Arm Wedge Elevation Pillow Arm Pillow for Broken Arm  Therapy Wedge Foam or After Surgery Rest to Keep Elevated : Health &amp;  Househo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6475" y="71356"/>
            <a:ext cx="4933950" cy="362419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355012" y="3096655"/>
            <a:ext cx="301686" cy="369332"/>
          </a:xfrm>
          <a:prstGeom prst="rect">
            <a:avLst/>
          </a:prstGeom>
          <a:noFill/>
        </p:spPr>
        <p:txBody>
          <a:bodyPr wrap="none" rtlCol="0">
            <a:spAutoFit/>
          </a:bodyPr>
          <a:lstStyle/>
          <a:p>
            <a:r>
              <a:rPr lang="tr-TR"/>
              <a:t>6</a:t>
            </a:r>
          </a:p>
        </p:txBody>
      </p:sp>
      <p:pic>
        <p:nvPicPr>
          <p:cNvPr id="7172" name="Picture 4" descr="When Should You Call a Doctor? - Barnstable Coun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49686"/>
            <a:ext cx="5667375" cy="300831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086225" y="5353842"/>
            <a:ext cx="301686" cy="369332"/>
          </a:xfrm>
          <a:prstGeom prst="rect">
            <a:avLst/>
          </a:prstGeom>
          <a:noFill/>
        </p:spPr>
        <p:txBody>
          <a:bodyPr wrap="none" rtlCol="0">
            <a:spAutoFit/>
          </a:bodyPr>
          <a:lstStyle/>
          <a:p>
            <a:r>
              <a:rPr lang="tr-TR"/>
              <a:t>5</a:t>
            </a:r>
          </a:p>
        </p:txBody>
      </p:sp>
    </p:spTree>
    <p:extLst>
      <p:ext uri="{BB962C8B-B14F-4D97-AF65-F5344CB8AC3E}">
        <p14:creationId xmlns:p14="http://schemas.microsoft.com/office/powerpoint/2010/main" val="137797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pPr algn="ctr"/>
            <a:r>
              <a:rPr lang="tr-TR" dirty="0"/>
              <a:t> </a:t>
            </a:r>
            <a:r>
              <a:rPr lang="tr-TR" dirty="0" err="1"/>
              <a:t>Guidelines</a:t>
            </a:r>
            <a:r>
              <a:rPr lang="tr-TR" dirty="0"/>
              <a:t> </a:t>
            </a:r>
            <a:r>
              <a:rPr lang="tr-TR" dirty="0" err="1"/>
              <a:t>for</a:t>
            </a:r>
            <a:r>
              <a:rPr lang="tr-TR" dirty="0"/>
              <a:t> </a:t>
            </a:r>
            <a:r>
              <a:rPr lang="tr-TR" dirty="0" err="1"/>
              <a:t>Extravasation</a:t>
            </a:r>
            <a:r>
              <a:rPr lang="tr-TR" dirty="0"/>
              <a:t> </a:t>
            </a:r>
            <a:r>
              <a:rPr lang="tr-TR" dirty="0" err="1"/>
              <a:t>Intervention</a:t>
            </a:r>
            <a:r>
              <a:rPr lang="tr-TR" dirty="0"/>
              <a:t> </a:t>
            </a:r>
          </a:p>
        </p:txBody>
      </p:sp>
      <p:sp>
        <p:nvSpPr>
          <p:cNvPr id="3" name="Content Placeholder 2"/>
          <p:cNvSpPr>
            <a:spLocks noGrp="1"/>
          </p:cNvSpPr>
          <p:nvPr>
            <p:ph idx="1"/>
          </p:nvPr>
        </p:nvSpPr>
        <p:spPr>
          <a:xfrm>
            <a:off x="838200" y="1968500"/>
            <a:ext cx="10515600" cy="4351338"/>
          </a:xfrm>
        </p:spPr>
        <p:txBody>
          <a:bodyPr>
            <a:normAutofit fontScale="62500" lnSpcReduction="20000"/>
          </a:bodyPr>
          <a:lstStyle/>
          <a:p>
            <a:pPr marL="514350" indent="-514350">
              <a:buFont typeface="+mj-lt"/>
              <a:buAutoNum type="arabicPeriod"/>
            </a:pPr>
            <a:r>
              <a:rPr lang="en-US" dirty="0">
                <a:latin typeface="Arial" pitchFamily="34" charset="0"/>
                <a:cs typeface="Arial" pitchFamily="34" charset="0"/>
              </a:rPr>
              <a:t>Stop the chemotherapy.</a:t>
            </a:r>
          </a:p>
          <a:p>
            <a:pPr marL="514350" indent="-514350">
              <a:buFont typeface="+mj-lt"/>
              <a:buAutoNum type="arabicPeriod"/>
            </a:pPr>
            <a:endParaRPr lang="en-US" dirty="0">
              <a:latin typeface="Arial" pitchFamily="34" charset="0"/>
              <a:cs typeface="Arial" pitchFamily="34" charset="0"/>
            </a:endParaRPr>
          </a:p>
          <a:p>
            <a:pPr marL="514350" indent="-514350">
              <a:buFont typeface="+mj-lt"/>
              <a:buAutoNum type="arabicPeriod"/>
            </a:pPr>
            <a:r>
              <a:rPr lang="en-US" dirty="0">
                <a:latin typeface="Arial" pitchFamily="34" charset="0"/>
                <a:cs typeface="Arial" pitchFamily="34" charset="0"/>
              </a:rPr>
              <a:t>Aspirate the extravasated drug with another 10 ml-20 ml syringe and record its amount.</a:t>
            </a:r>
          </a:p>
          <a:p>
            <a:pPr marL="514350" indent="-514350">
              <a:buFont typeface="+mj-lt"/>
              <a:buAutoNum type="arabicPeriod"/>
            </a:pPr>
            <a:endParaRPr lang="en-US" dirty="0">
              <a:latin typeface="Arial" pitchFamily="34" charset="0"/>
              <a:cs typeface="Arial" pitchFamily="34" charset="0"/>
            </a:endParaRPr>
          </a:p>
          <a:p>
            <a:pPr marL="514350" indent="-514350">
              <a:buFont typeface="+mj-lt"/>
              <a:buAutoNum type="arabicPeriod"/>
            </a:pPr>
            <a:r>
              <a:rPr lang="en-US" dirty="0">
                <a:latin typeface="Arial" pitchFamily="34" charset="0"/>
                <a:cs typeface="Arial" pitchFamily="34" charset="0"/>
              </a:rPr>
              <a:t>Remove the cannula carefully without pressure.</a:t>
            </a:r>
          </a:p>
          <a:p>
            <a:pPr marL="514350" indent="-514350">
              <a:buFont typeface="+mj-lt"/>
              <a:buAutoNum type="arabicPeriod"/>
            </a:pPr>
            <a:endParaRPr lang="en-US" dirty="0">
              <a:latin typeface="Arial" pitchFamily="34" charset="0"/>
              <a:cs typeface="Arial" pitchFamily="34" charset="0"/>
            </a:endParaRPr>
          </a:p>
          <a:p>
            <a:pPr marL="514350" indent="-514350">
              <a:buFont typeface="+mj-lt"/>
              <a:buAutoNum type="arabicPeriod"/>
            </a:pPr>
            <a:r>
              <a:rPr lang="en-US" dirty="0">
                <a:latin typeface="Arial" pitchFamily="34" charset="0"/>
                <a:cs typeface="Arial" pitchFamily="34" charset="0"/>
              </a:rPr>
              <a:t>Mark the extravasation area with a pen.</a:t>
            </a:r>
          </a:p>
          <a:p>
            <a:pPr marL="514350" indent="-514350">
              <a:buFont typeface="+mj-lt"/>
              <a:buAutoNum type="arabicPeriod"/>
            </a:pPr>
            <a:endParaRPr lang="en-US" dirty="0">
              <a:latin typeface="Arial" pitchFamily="34" charset="0"/>
              <a:cs typeface="Arial" pitchFamily="34" charset="0"/>
            </a:endParaRPr>
          </a:p>
          <a:p>
            <a:pPr marL="514350" indent="-514350">
              <a:buFont typeface="+mj-lt"/>
              <a:buAutoNum type="arabicPeriod"/>
            </a:pPr>
            <a:r>
              <a:rPr lang="en-US" dirty="0">
                <a:latin typeface="Arial" pitchFamily="34" charset="0"/>
                <a:cs typeface="Arial" pitchFamily="34" charset="0"/>
              </a:rPr>
              <a:t>Inform the doctor and administer the drug if it has an antidote.</a:t>
            </a:r>
          </a:p>
          <a:p>
            <a:pPr marL="514350" indent="-514350">
              <a:buFont typeface="+mj-lt"/>
              <a:buAutoNum type="arabicPeriod"/>
            </a:pPr>
            <a:endParaRPr lang="en-US" dirty="0">
              <a:latin typeface="Arial" pitchFamily="34" charset="0"/>
              <a:cs typeface="Arial" pitchFamily="34" charset="0"/>
            </a:endParaRPr>
          </a:p>
          <a:p>
            <a:pPr marL="514350" indent="-514350">
              <a:buFont typeface="+mj-lt"/>
              <a:buAutoNum type="arabicPeriod"/>
            </a:pPr>
            <a:r>
              <a:rPr lang="en-US" dirty="0">
                <a:latin typeface="Arial" pitchFamily="34" charset="0"/>
                <a:cs typeface="Arial" pitchFamily="34" charset="0"/>
              </a:rPr>
              <a:t>Apply cold compresses (except for vinca alkaloids).</a:t>
            </a:r>
          </a:p>
          <a:p>
            <a:pPr marL="514350" indent="-514350">
              <a:buFont typeface="+mj-lt"/>
              <a:buAutoNum type="arabicPeriod"/>
            </a:pPr>
            <a:endParaRPr lang="en-US" dirty="0">
              <a:latin typeface="Arial" pitchFamily="34" charset="0"/>
              <a:cs typeface="Arial" pitchFamily="34" charset="0"/>
            </a:endParaRPr>
          </a:p>
          <a:p>
            <a:pPr marL="514350" indent="-514350">
              <a:buFont typeface="+mj-lt"/>
              <a:buAutoNum type="arabicPeriod"/>
            </a:pPr>
            <a:r>
              <a:rPr lang="en-US" dirty="0">
                <a:latin typeface="Arial" pitchFamily="34" charset="0"/>
                <a:cs typeface="Arial" pitchFamily="34" charset="0"/>
              </a:rPr>
              <a:t>Elevate the extravasation area.</a:t>
            </a:r>
          </a:p>
          <a:p>
            <a:pPr marL="0" indent="0">
              <a:buNone/>
            </a:pPr>
            <a:endParaRPr lang="en-US" dirty="0"/>
          </a:p>
        </p:txBody>
      </p:sp>
    </p:spTree>
    <p:extLst>
      <p:ext uri="{BB962C8B-B14F-4D97-AF65-F5344CB8AC3E}">
        <p14:creationId xmlns:p14="http://schemas.microsoft.com/office/powerpoint/2010/main" val="1108658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49" y="561975"/>
            <a:ext cx="11353801" cy="6019800"/>
          </a:xfrm>
        </p:spPr>
        <p:txBody>
          <a:bodyPr>
            <a:normAutofit fontScale="92500" lnSpcReduction="10000"/>
          </a:bodyPr>
          <a:lstStyle/>
          <a:p>
            <a:pPr marL="0" indent="0" algn="just">
              <a:buNone/>
            </a:pPr>
            <a:r>
              <a:rPr lang="en-US" dirty="0"/>
              <a:t>Having received her last chemotherapy three days ago, Ms. Nesrin presents to the emergency room with intense nausea and weakness.</a:t>
            </a:r>
          </a:p>
          <a:p>
            <a:pPr marL="0" indent="0" algn="just">
              <a:buNone/>
            </a:pPr>
            <a:endParaRPr lang="en-US" dirty="0"/>
          </a:p>
          <a:p>
            <a:pPr marL="0" indent="0">
              <a:buNone/>
            </a:pPr>
            <a:r>
              <a:rPr lang="en-US" b="1" u="sng" dirty="0"/>
              <a:t>History/Physical Examination</a:t>
            </a:r>
          </a:p>
          <a:p>
            <a:pPr marL="0" indent="0">
              <a:buNone/>
            </a:pPr>
            <a:r>
              <a:rPr lang="en-US" dirty="0"/>
              <a:t>Nausea and vomiting for five days; severe for the last three days. Complaint of weakness. Pulse arrhythmia. </a:t>
            </a:r>
          </a:p>
          <a:p>
            <a:pPr marL="0" indent="0">
              <a:buNone/>
            </a:pPr>
            <a:endParaRPr lang="en-US" dirty="0"/>
          </a:p>
          <a:p>
            <a:pPr marL="0" indent="0">
              <a:buNone/>
            </a:pPr>
            <a:r>
              <a:rPr lang="en-US" b="1" u="sng" dirty="0"/>
              <a:t>Vital Signs</a:t>
            </a:r>
          </a:p>
          <a:p>
            <a:pPr marL="0" indent="0">
              <a:buNone/>
            </a:pPr>
            <a:r>
              <a:rPr lang="en-US" sz="2400" dirty="0"/>
              <a:t>Blood pressure: 80/55 mm/Hg	 Pulse: 58/min		 Respiration: 20/min 	Fever: 36.9</a:t>
            </a:r>
            <a:r>
              <a:rPr lang="en-US" sz="2400" baseline="30000" dirty="0"/>
              <a:t>0 </a:t>
            </a:r>
            <a:r>
              <a:rPr lang="en-US" sz="2400" dirty="0"/>
              <a:t> C</a:t>
            </a:r>
          </a:p>
          <a:p>
            <a:pPr marL="0" indent="0">
              <a:buNone/>
            </a:pPr>
            <a:endParaRPr lang="en-US" sz="2400" dirty="0"/>
          </a:p>
          <a:p>
            <a:pPr marL="0" indent="0">
              <a:buNone/>
            </a:pPr>
            <a:r>
              <a:rPr lang="en-US" b="1" u="sng" dirty="0"/>
              <a:t>Lab Results</a:t>
            </a:r>
          </a:p>
          <a:p>
            <a:pPr marL="0" indent="0">
              <a:buNone/>
            </a:pPr>
            <a:r>
              <a:rPr lang="en-US" sz="2400" dirty="0"/>
              <a:t>Hb=11 gr/dL	 Platelets = 178bin/µL		 Neutrophil = 500 		 Leukocyte = 10.3 bin/µL</a:t>
            </a:r>
          </a:p>
          <a:p>
            <a:pPr marL="0" indent="0">
              <a:buNone/>
            </a:pPr>
            <a:r>
              <a:rPr lang="en-US" sz="2400" dirty="0"/>
              <a:t>K= 6 </a:t>
            </a:r>
            <a:r>
              <a:rPr lang="en-US" sz="2400" dirty="0" err="1"/>
              <a:t>mEq</a:t>
            </a:r>
            <a:r>
              <a:rPr lang="en-US" sz="2400" dirty="0"/>
              <a:t>/L		Ca= 7 mg/dL		P= 4.5 mg/dL		 Uric Acid =8 mg/dL</a:t>
            </a:r>
            <a:r>
              <a:rPr lang="en-US" dirty="0"/>
              <a:t>		</a:t>
            </a:r>
          </a:p>
          <a:p>
            <a:pPr marL="0" indent="0">
              <a:buNone/>
            </a:pPr>
            <a:endParaRPr lang="en-US" dirty="0"/>
          </a:p>
          <a:p>
            <a:pPr lvl="1"/>
            <a:endParaRPr lang="en-US" dirty="0"/>
          </a:p>
          <a:p>
            <a:endParaRPr lang="en-US" dirty="0"/>
          </a:p>
        </p:txBody>
      </p:sp>
      <p:sp>
        <p:nvSpPr>
          <p:cNvPr id="5" name="Rectangle 1"/>
          <p:cNvSpPr>
            <a:spLocks noChangeArrowheads="1"/>
          </p:cNvSpPr>
          <p:nvPr/>
        </p:nvSpPr>
        <p:spPr bwMode="auto">
          <a:xfrm>
            <a:off x="5715050" y="25201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2854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306" y="334010"/>
            <a:ext cx="4684502" cy="923330"/>
          </a:xfrm>
          <a:solidFill>
            <a:srgbClr val="C00000"/>
          </a:solidFill>
        </p:spPr>
        <p:txBody>
          <a:bodyPr>
            <a:normAutofit fontScale="90000"/>
          </a:bodyPr>
          <a:lstStyle/>
          <a:p>
            <a:r>
              <a:rPr lang="tr-TR" dirty="0">
                <a:solidFill>
                  <a:schemeClr val="bg1"/>
                </a:solidFill>
              </a:rPr>
              <a:t>A HUNT FOR SYMPTOMS</a:t>
            </a:r>
          </a:p>
        </p:txBody>
      </p:sp>
      <p:pic>
        <p:nvPicPr>
          <p:cNvPr id="4" name="Content Placeholder 3"/>
          <p:cNvPicPr>
            <a:picLocks noGrp="1" noChangeAspect="1"/>
          </p:cNvPicPr>
          <p:nvPr>
            <p:ph idx="1"/>
          </p:nvPr>
        </p:nvPicPr>
        <p:blipFill>
          <a:blip r:embed="rId2"/>
          <a:stretch>
            <a:fillRect/>
          </a:stretch>
        </p:blipFill>
        <p:spPr>
          <a:xfrm>
            <a:off x="245306" y="1453856"/>
            <a:ext cx="4684502" cy="5258648"/>
          </a:xfrm>
          <a:prstGeom prst="rect">
            <a:avLst/>
          </a:prstGeom>
        </p:spPr>
      </p:pic>
      <p:sp>
        <p:nvSpPr>
          <p:cNvPr id="5" name="TextBox 4"/>
          <p:cNvSpPr txBox="1"/>
          <p:nvPr/>
        </p:nvSpPr>
        <p:spPr>
          <a:xfrm>
            <a:off x="5039140" y="334010"/>
            <a:ext cx="6997147" cy="923330"/>
          </a:xfrm>
          <a:prstGeom prst="rect">
            <a:avLst/>
          </a:prstGeom>
          <a:noFill/>
          <a:ln>
            <a:solidFill>
              <a:srgbClr val="FF0000"/>
            </a:solidFill>
          </a:ln>
        </p:spPr>
        <p:txBody>
          <a:bodyPr wrap="square" rtlCol="0">
            <a:spAutoFit/>
          </a:bodyPr>
          <a:lstStyle/>
          <a:p>
            <a:pPr algn="just"/>
            <a:r>
              <a:rPr lang="en-US" dirty="0"/>
              <a:t>The puzzle contains ten terms related to the patient's complaints and abnormal vital and lab results. First, identify and write down the terms, then find them in the puzzle.</a:t>
            </a:r>
          </a:p>
        </p:txBody>
      </p:sp>
      <p:pic>
        <p:nvPicPr>
          <p:cNvPr id="11" name="Picture 10"/>
          <p:cNvPicPr>
            <a:picLocks noChangeAspect="1"/>
          </p:cNvPicPr>
          <p:nvPr/>
        </p:nvPicPr>
        <p:blipFill>
          <a:blip r:embed="rId3"/>
          <a:stretch>
            <a:fillRect/>
          </a:stretch>
        </p:blipFill>
        <p:spPr>
          <a:xfrm>
            <a:off x="5556946" y="2040083"/>
            <a:ext cx="5961533" cy="2849969"/>
          </a:xfrm>
          <a:prstGeom prst="rect">
            <a:avLst/>
          </a:prstGeom>
        </p:spPr>
      </p:pic>
    </p:spTree>
    <p:extLst>
      <p:ext uri="{BB962C8B-B14F-4D97-AF65-F5344CB8AC3E}">
        <p14:creationId xmlns:p14="http://schemas.microsoft.com/office/powerpoint/2010/main" val="3364974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13375" y="1053548"/>
            <a:ext cx="4393095" cy="4053474"/>
          </a:xfrm>
        </p:spPr>
        <p:txBody>
          <a:bodyPr>
            <a:normAutofit fontScale="92500" lnSpcReduction="20000"/>
          </a:bodyPr>
          <a:lstStyle/>
          <a:p>
            <a:pPr marL="0" indent="0">
              <a:buNone/>
            </a:pPr>
            <a:r>
              <a:rPr lang="en-US" dirty="0"/>
              <a:t>Line 2; Letter 1</a:t>
            </a:r>
          </a:p>
          <a:p>
            <a:pPr marL="0" indent="0">
              <a:buNone/>
            </a:pPr>
            <a:r>
              <a:rPr lang="en-US" dirty="0"/>
              <a:t>Line 3; Letter 10</a:t>
            </a:r>
          </a:p>
          <a:p>
            <a:pPr marL="0" indent="0">
              <a:buNone/>
            </a:pPr>
            <a:r>
              <a:rPr lang="en-US" dirty="0"/>
              <a:t>Line 4; Letter 4</a:t>
            </a:r>
          </a:p>
          <a:p>
            <a:pPr marL="0" indent="0">
              <a:buNone/>
            </a:pPr>
            <a:r>
              <a:rPr lang="en-US" dirty="0"/>
              <a:t>Line 5; Letter 3</a:t>
            </a:r>
          </a:p>
          <a:p>
            <a:pPr marL="0" indent="0">
              <a:buNone/>
            </a:pPr>
            <a:r>
              <a:rPr lang="en-US" dirty="0"/>
              <a:t>Line 7; Letter 1</a:t>
            </a:r>
          </a:p>
          <a:p>
            <a:pPr marL="0" indent="0">
              <a:buNone/>
            </a:pPr>
            <a:r>
              <a:rPr lang="en-US" dirty="0"/>
              <a:t>Line 9; Letter 5</a:t>
            </a:r>
          </a:p>
          <a:p>
            <a:pPr marL="0" indent="0">
              <a:buNone/>
            </a:pPr>
            <a:r>
              <a:rPr lang="en-US" dirty="0"/>
              <a:t>Line 10; Letter 3</a:t>
            </a:r>
          </a:p>
          <a:p>
            <a:pPr marL="0" indent="0">
              <a:buNone/>
            </a:pPr>
            <a:r>
              <a:rPr lang="en-US" dirty="0"/>
              <a:t>Line 10; Letter 4</a:t>
            </a:r>
          </a:p>
          <a:p>
            <a:pPr marL="0" indent="0">
              <a:buNone/>
            </a:pPr>
            <a:r>
              <a:rPr lang="en-US" dirty="0"/>
              <a:t>Line 12; Letter 3</a:t>
            </a:r>
          </a:p>
          <a:p>
            <a:pPr marL="0" indent="0">
              <a:buNone/>
            </a:pPr>
            <a:r>
              <a:rPr lang="en-US" dirty="0"/>
              <a:t>Line 13; Letter 7</a:t>
            </a:r>
          </a:p>
        </p:txBody>
      </p:sp>
      <p:graphicFrame>
        <p:nvGraphicFramePr>
          <p:cNvPr id="5" name="Diagram 4"/>
          <p:cNvGraphicFramePr/>
          <p:nvPr>
            <p:extLst>
              <p:ext uri="{D42A27DB-BD31-4B8C-83A1-F6EECF244321}">
                <p14:modId xmlns:p14="http://schemas.microsoft.com/office/powerpoint/2010/main" val="1539128773"/>
              </p:ext>
            </p:extLst>
          </p:nvPr>
        </p:nvGraphicFramePr>
        <p:xfrm>
          <a:off x="73991" y="1053548"/>
          <a:ext cx="7271026" cy="3887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5278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FC5E0D-1CDC-027B-F9F6-F34082F44D74}"/>
              </a:ext>
            </a:extLst>
          </p:cNvPr>
          <p:cNvSpPr>
            <a:spLocks noGrp="1"/>
          </p:cNvSpPr>
          <p:nvPr>
            <p:ph idx="1"/>
          </p:nvPr>
        </p:nvSpPr>
        <p:spPr>
          <a:xfrm>
            <a:off x="599768" y="1019380"/>
            <a:ext cx="10754032" cy="4938968"/>
          </a:xfrm>
        </p:spPr>
        <p:style>
          <a:lnRef idx="2">
            <a:schemeClr val="accent6"/>
          </a:lnRef>
          <a:fillRef idx="1">
            <a:schemeClr val="lt1"/>
          </a:fillRef>
          <a:effectRef idx="0">
            <a:schemeClr val="accent6"/>
          </a:effectRef>
          <a:fontRef idx="minor">
            <a:schemeClr val="dk1"/>
          </a:fontRef>
        </p:style>
        <p:txBody>
          <a:bodyPr>
            <a:normAutofit/>
          </a:bodyPr>
          <a:lstStyle/>
          <a:p>
            <a:pPr marL="0" indent="0">
              <a:buNone/>
            </a:pPr>
            <a:r>
              <a:rPr lang="en-US" i="1" dirty="0"/>
              <a:t>After chemotherapy, Mrs. Nesrin developed oral mucositis and had difficulty eating.</a:t>
            </a:r>
          </a:p>
          <a:p>
            <a:pPr marL="0" indent="0">
              <a:buNone/>
            </a:pPr>
            <a:endParaRPr lang="en-US" i="1" dirty="0"/>
          </a:p>
          <a:p>
            <a:pPr marL="0" indent="0">
              <a:buNone/>
            </a:pPr>
            <a:r>
              <a:rPr lang="en-US" sz="4000" dirty="0"/>
              <a:t>Examine the oral mucositis visual on the patient model. Determine Mrs. </a:t>
            </a:r>
            <a:r>
              <a:rPr lang="en-US" sz="4000" dirty="0" err="1"/>
              <a:t>Nesrin's</a:t>
            </a:r>
            <a:r>
              <a:rPr lang="en-US" sz="4000" dirty="0"/>
              <a:t> degree of oral mucositis (grade classification scale) and identify the relevant oral care approaches. Hang the five correct approaches on the corkboard. </a:t>
            </a:r>
          </a:p>
        </p:txBody>
      </p:sp>
    </p:spTree>
    <p:extLst>
      <p:ext uri="{BB962C8B-B14F-4D97-AF65-F5344CB8AC3E}">
        <p14:creationId xmlns:p14="http://schemas.microsoft.com/office/powerpoint/2010/main" val="1875666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C761C6-3E3A-CA76-3B36-20F80DC56D80}"/>
              </a:ext>
            </a:extLst>
          </p:cNvPr>
          <p:cNvSpPr>
            <a:spLocks noGrp="1"/>
          </p:cNvSpPr>
          <p:nvPr>
            <p:ph idx="1"/>
          </p:nvPr>
        </p:nvSpPr>
        <p:spPr>
          <a:xfrm>
            <a:off x="838200" y="1157031"/>
            <a:ext cx="10515600" cy="5138665"/>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i="1" dirty="0"/>
              <a:t>Combine the puzzle pieces to get an image. Then, examine the image.</a:t>
            </a:r>
            <a:endParaRPr lang="en-US" dirty="0"/>
          </a:p>
          <a:p>
            <a:pPr algn="l"/>
            <a:endParaRPr lang="en-US" sz="2800" b="0" i="0" u="none" strike="noStrike" baseline="0" dirty="0">
              <a:solidFill>
                <a:srgbClr val="000000"/>
              </a:solidFill>
              <a:latin typeface="Calibri" panose="020F0502020204030204" pitchFamily="34" charset="0"/>
            </a:endParaRPr>
          </a:p>
          <a:p>
            <a:pPr marL="0" indent="0" algn="just">
              <a:buNone/>
            </a:pPr>
            <a:r>
              <a:rPr lang="en-US" sz="4000" b="0" i="0" u="none" strike="noStrike" baseline="0" dirty="0">
                <a:latin typeface="Calibri" panose="020F0502020204030204" pitchFamily="34" charset="0"/>
              </a:rPr>
              <a:t>In the image, you need to find the signs and symptoms of breast cancer. Remove the letters in the bag. </a:t>
            </a:r>
            <a:r>
              <a:rPr lang="en-US" sz="4000" dirty="0">
                <a:latin typeface="Calibri" panose="020F0502020204030204" pitchFamily="34" charset="0"/>
              </a:rPr>
              <a:t>U</a:t>
            </a:r>
            <a:r>
              <a:rPr lang="en-US" sz="4000" b="0" i="0" u="none" strike="noStrike" baseline="0" dirty="0">
                <a:latin typeface="Calibri" panose="020F0502020204030204" pitchFamily="34" charset="0"/>
              </a:rPr>
              <a:t>se the letters to display on the table three randomly selected signs-symptoms from the signs-symptoms in the image.</a:t>
            </a:r>
          </a:p>
        </p:txBody>
      </p:sp>
    </p:spTree>
    <p:extLst>
      <p:ext uri="{BB962C8B-B14F-4D97-AF65-F5344CB8AC3E}">
        <p14:creationId xmlns:p14="http://schemas.microsoft.com/office/powerpoint/2010/main" val="1626446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FE65DFA-8F93-B11E-5062-5121049A9C80}"/>
              </a:ext>
            </a:extLst>
          </p:cNvPr>
          <p:cNvSpPr>
            <a:spLocks noGrp="1"/>
          </p:cNvSpPr>
          <p:nvPr>
            <p:ph idx="1"/>
          </p:nvPr>
        </p:nvSpPr>
        <p:spPr>
          <a:xfrm>
            <a:off x="916859" y="1029212"/>
            <a:ext cx="10515600" cy="4351338"/>
          </a:xfrm>
        </p:spPr>
        <p:style>
          <a:lnRef idx="2">
            <a:schemeClr val="accent4"/>
          </a:lnRef>
          <a:fillRef idx="1">
            <a:schemeClr val="lt1"/>
          </a:fillRef>
          <a:effectRef idx="0">
            <a:schemeClr val="accent4"/>
          </a:effectRef>
          <a:fontRef idx="minor">
            <a:schemeClr val="dk1"/>
          </a:fontRef>
        </p:style>
        <p:txBody>
          <a:bodyPr>
            <a:normAutofit fontScale="92500" lnSpcReduction="20000"/>
          </a:bodyPr>
          <a:lstStyle/>
          <a:p>
            <a:pPr marL="0" indent="0">
              <a:buNone/>
            </a:pPr>
            <a:r>
              <a:rPr lang="en-US" i="1" dirty="0"/>
              <a:t>Mrs. Nesrin, who had her breast surgically removed, felt angry because she had cancer and lost tissue at a young age, and her body deteriorated. She was very nervous and fearful about what would happen next, whether she would recover or not, and what kind of effects the treatment would have on her. What are the right dialogues to have with her in this difficult situation?</a:t>
            </a:r>
          </a:p>
          <a:p>
            <a:pPr marL="0" indent="0">
              <a:buNone/>
            </a:pPr>
            <a:endParaRPr lang="en-US" i="1" dirty="0"/>
          </a:p>
          <a:p>
            <a:endParaRPr lang="en-US" dirty="0"/>
          </a:p>
          <a:p>
            <a:pPr marL="0" indent="0">
              <a:buNone/>
            </a:pPr>
            <a:r>
              <a:rPr lang="en-US" sz="4000" dirty="0"/>
              <a:t>We have included some sentences in the bag for you to use during the dialogues. Choose three correct dialogues from the bag and display them on the corkboard. </a:t>
            </a:r>
          </a:p>
          <a:p>
            <a:pPr marL="0" indent="0">
              <a:buNone/>
            </a:pPr>
            <a:endParaRPr lang="en-US" sz="4000" dirty="0"/>
          </a:p>
        </p:txBody>
      </p:sp>
    </p:spTree>
    <p:extLst>
      <p:ext uri="{BB962C8B-B14F-4D97-AF65-F5344CB8AC3E}">
        <p14:creationId xmlns:p14="http://schemas.microsoft.com/office/powerpoint/2010/main" val="4040896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6841" y="1002322"/>
            <a:ext cx="11513981" cy="4651131"/>
          </a:xfrm>
          <a:ln>
            <a:solidFill>
              <a:schemeClr val="accent6">
                <a:lumMod val="75000"/>
              </a:schemeClr>
            </a:solidFill>
          </a:ln>
        </p:spPr>
        <p:txBody>
          <a:bodyPr>
            <a:normAutofit/>
          </a:bodyPr>
          <a:lstStyle/>
          <a:p>
            <a:pPr marL="0" indent="0" algn="just">
              <a:buNone/>
            </a:pPr>
            <a:endParaRPr lang="en-US" dirty="0"/>
          </a:p>
          <a:p>
            <a:pPr marL="0" indent="0" algn="just">
              <a:buNone/>
            </a:pPr>
            <a:r>
              <a:rPr lang="en-US" dirty="0"/>
              <a:t>The nurse should take personal protective measures for chemotherapy preparation, administration, and termination.</a:t>
            </a:r>
          </a:p>
          <a:p>
            <a:pPr marL="0" indent="0" algn="just">
              <a:buNone/>
            </a:pPr>
            <a:endParaRPr lang="en-US" dirty="0"/>
          </a:p>
          <a:p>
            <a:pPr marL="0" indent="0">
              <a:buNone/>
            </a:pPr>
            <a:endParaRPr lang="en-US" dirty="0"/>
          </a:p>
          <a:p>
            <a:pPr marL="0" indent="0">
              <a:buNone/>
            </a:pPr>
            <a:r>
              <a:rPr lang="en-US" i="1" dirty="0"/>
              <a:t>Find the right materials for "personal protective measures" hidden in the room.</a:t>
            </a:r>
          </a:p>
        </p:txBody>
      </p:sp>
    </p:spTree>
    <p:extLst>
      <p:ext uri="{BB962C8B-B14F-4D97-AF65-F5344CB8AC3E}">
        <p14:creationId xmlns:p14="http://schemas.microsoft.com/office/powerpoint/2010/main" val="2549292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2925" y="1123950"/>
            <a:ext cx="10810875" cy="5053013"/>
          </a:xfrm>
          <a:solidFill>
            <a:schemeClr val="accent1">
              <a:lumMod val="20000"/>
              <a:lumOff val="80000"/>
            </a:schemeClr>
          </a:solidFill>
        </p:spPr>
        <p:txBody>
          <a:bodyPr>
            <a:normAutofit/>
          </a:bodyPr>
          <a:lstStyle/>
          <a:p>
            <a:pPr marL="0" indent="0" algn="just">
              <a:buNone/>
            </a:pPr>
            <a:endParaRPr lang="en-US" dirty="0"/>
          </a:p>
          <a:p>
            <a:pPr marL="0" indent="0" algn="just">
              <a:buNone/>
            </a:pPr>
            <a:endParaRPr lang="en-US" dirty="0"/>
          </a:p>
          <a:p>
            <a:pPr marL="0" indent="0" algn="just">
              <a:buNone/>
            </a:pPr>
            <a:r>
              <a:rPr lang="en-US" i="1" dirty="0"/>
              <a:t>According to imaging analysis, Mrs. Nesrin has a tumor the size of a hazelnut (4-5 cm in size) and at least 5-6 lymph nodes on one side. There is no evidence of distant metastasis.</a:t>
            </a:r>
          </a:p>
          <a:p>
            <a:pPr marL="0" indent="0" algn="just">
              <a:buNone/>
            </a:pPr>
            <a:endParaRPr lang="en-US" i="1" dirty="0"/>
          </a:p>
          <a:p>
            <a:pPr marL="0" indent="0" algn="just">
              <a:buNone/>
            </a:pPr>
            <a:endParaRPr lang="en-US" i="1" dirty="0"/>
          </a:p>
          <a:p>
            <a:pPr marL="0" indent="0">
              <a:buNone/>
            </a:pPr>
            <a:r>
              <a:rPr lang="en-US" i="1" dirty="0"/>
              <a:t>What stage of cancer does Mrs. Nesrin have? Use the visuals and choose the right letters and numbers to display her cancer stage on the table.</a:t>
            </a:r>
          </a:p>
          <a:p>
            <a:pPr marL="0" indent="0">
              <a:buNone/>
            </a:pPr>
            <a:endParaRPr lang="en-US" i="1" dirty="0"/>
          </a:p>
        </p:txBody>
      </p:sp>
    </p:spTree>
    <p:extLst>
      <p:ext uri="{BB962C8B-B14F-4D97-AF65-F5344CB8AC3E}">
        <p14:creationId xmlns:p14="http://schemas.microsoft.com/office/powerpoint/2010/main" val="3266793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anser Evreleme - Prof. Dr. Çetin Vura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3031" y="1157409"/>
            <a:ext cx="1051560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735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247650" y="125585"/>
            <a:ext cx="9039225" cy="6550164"/>
          </a:xfrm>
          <a:prstGeom prst="rect">
            <a:avLst/>
          </a:prstGeom>
        </p:spPr>
      </p:pic>
    </p:spTree>
    <p:extLst>
      <p:ext uri="{BB962C8B-B14F-4D97-AF65-F5344CB8AC3E}">
        <p14:creationId xmlns:p14="http://schemas.microsoft.com/office/powerpoint/2010/main" val="735245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tr-TR"/>
          </a:p>
        </p:txBody>
      </p:sp>
      <p:pic>
        <p:nvPicPr>
          <p:cNvPr id="6" name="Picture 5"/>
          <p:cNvPicPr>
            <a:picLocks noChangeAspect="1"/>
          </p:cNvPicPr>
          <p:nvPr/>
        </p:nvPicPr>
        <p:blipFill>
          <a:blip r:embed="rId2"/>
          <a:stretch>
            <a:fillRect/>
          </a:stretch>
        </p:blipFill>
        <p:spPr>
          <a:xfrm>
            <a:off x="186993" y="561976"/>
            <a:ext cx="11446139" cy="4058662"/>
          </a:xfrm>
          <a:prstGeom prst="rect">
            <a:avLst/>
          </a:prstGeom>
        </p:spPr>
      </p:pic>
    </p:spTree>
    <p:extLst>
      <p:ext uri="{BB962C8B-B14F-4D97-AF65-F5344CB8AC3E}">
        <p14:creationId xmlns:p14="http://schemas.microsoft.com/office/powerpoint/2010/main" val="204527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725" y="1092200"/>
            <a:ext cx="10515600" cy="4351338"/>
          </a:xfrm>
        </p:spPr>
        <p:style>
          <a:lnRef idx="2">
            <a:schemeClr val="accent4"/>
          </a:lnRef>
          <a:fillRef idx="1">
            <a:schemeClr val="lt1"/>
          </a:fillRef>
          <a:effectRef idx="0">
            <a:schemeClr val="accent4"/>
          </a:effectRef>
          <a:fontRef idx="minor">
            <a:schemeClr val="dk1"/>
          </a:fontRef>
        </p:style>
        <p:txBody>
          <a:bodyPr/>
          <a:lstStyle/>
          <a:p>
            <a:pPr marL="0" indent="0">
              <a:buNone/>
            </a:pPr>
            <a:r>
              <a:rPr lang="en-US" i="1" dirty="0"/>
              <a:t>Mrs. Nesrin felt pain, soreness, and burning in her arm while she was receiving her seventh course of chemotherapy.</a:t>
            </a:r>
            <a:r>
              <a:rPr lang="en-US" dirty="0"/>
              <a:t> When you checked, you saw that she had redness along the forearm. Put the photos in order according to the guide for intervention in extravasation.</a:t>
            </a:r>
            <a:endParaRPr lang="en-US" i="1" dirty="0"/>
          </a:p>
          <a:p>
            <a:pPr marL="0" indent="0">
              <a:buNone/>
            </a:pPr>
            <a:endParaRPr lang="en-US" i="1" dirty="0"/>
          </a:p>
          <a:p>
            <a:pPr marL="0" indent="0">
              <a:buNone/>
            </a:pPr>
            <a:endParaRPr lang="en-US" dirty="0"/>
          </a:p>
          <a:p>
            <a:pPr marL="0" indent="0">
              <a:buNone/>
            </a:pPr>
            <a:r>
              <a:rPr lang="en-US" dirty="0"/>
              <a:t>On the blank space on this sheet, list the numbers on the photographs you have arranged in order of intervention. </a:t>
            </a:r>
          </a:p>
        </p:txBody>
      </p:sp>
    </p:spTree>
    <p:extLst>
      <p:ext uri="{BB962C8B-B14F-4D97-AF65-F5344CB8AC3E}">
        <p14:creationId xmlns:p14="http://schemas.microsoft.com/office/powerpoint/2010/main" val="9398470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1592</TotalTime>
  <Words>783</Words>
  <Application>Microsoft Office PowerPoint</Application>
  <PresentationFormat>Geniş ekran</PresentationFormat>
  <Paragraphs>77</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Guidelines for Extravasation Intervention </vt:lpstr>
      <vt:lpstr>PowerPoint Sunusu</vt:lpstr>
      <vt:lpstr>A HUNT FOR SYMPTOMS</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Tuğçe TK</dc:creator>
  <cp:lastModifiedBy>Betül Çakmak</cp:lastModifiedBy>
  <cp:revision>48</cp:revision>
  <dcterms:created xsi:type="dcterms:W3CDTF">2023-12-18T12:02:38Z</dcterms:created>
  <dcterms:modified xsi:type="dcterms:W3CDTF">2024-10-28T12:15:14Z</dcterms:modified>
</cp:coreProperties>
</file>