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moko Sairenji" initials="TS" lastIdx="0" clrIdx="0">
    <p:extLst/>
  </p:cmAuthor>
  <p:cmAuthor id="2" name="Tomoko Sairenji" initials="TS [2]" lastIdx="1" clrIdx="1">
    <p:extLst/>
  </p:cmAuthor>
  <p:cmAuthor id="3" name="Tomoko Sairenji" initials="TS [3]" lastIdx="1" clrIdx="2">
    <p:extLst/>
  </p:cmAuthor>
  <p:cmAuthor id="4" name="Tomoko Sairenji" initials="TS [4]" lastIdx="1" clrIdx="3">
    <p:extLst/>
  </p:cmAuthor>
  <p:cmAuthor id="5" name="Tomoko Sairenji" initials="TS [5]" lastIdx="1" clrIdx="4">
    <p:extLst/>
  </p:cmAuthor>
  <p:cmAuthor id="6" name="Kinjo Kentaro" initials="KK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0298" autoAdjust="0"/>
    <p:restoredTop sz="94554"/>
  </p:normalViewPr>
  <p:slideViewPr>
    <p:cSldViewPr snapToGrid="0" snapToObjects="1">
      <p:cViewPr varScale="1">
        <p:scale>
          <a:sx n="109" d="100"/>
          <a:sy n="109" d="100"/>
        </p:scale>
        <p:origin x="-62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7ACC70-A226-B54B-AB86-DD91E35F0DB5}" type="datetimeFigureOut">
              <a:rPr lang="ja-JP" altLang="en-US" smtClean="0"/>
              <a:pPr/>
              <a:t>2016/12/17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31AD31-08EA-EF40-9D60-49C75BD8C93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xmlns="" val="814424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79E7-8AD2-144C-87A3-9705D9D9703D}" type="datetimeFigureOut">
              <a:rPr lang="ja-JP" altLang="en-US" smtClean="0"/>
              <a:pPr/>
              <a:t>2016/12/17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EB96-4EC7-E94C-83E9-47045EC68CE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79E7-8AD2-144C-87A3-9705D9D9703D}" type="datetimeFigureOut">
              <a:rPr lang="ja-JP" altLang="en-US" smtClean="0"/>
              <a:pPr/>
              <a:t>2016/12/17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EB96-4EC7-E94C-83E9-47045EC68CE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79E7-8AD2-144C-87A3-9705D9D9703D}" type="datetimeFigureOut">
              <a:rPr lang="ja-JP" altLang="en-US" smtClean="0"/>
              <a:pPr/>
              <a:t>2016/12/17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EB96-4EC7-E94C-83E9-47045EC68CE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79E7-8AD2-144C-87A3-9705D9D9703D}" type="datetimeFigureOut">
              <a:rPr lang="ja-JP" altLang="en-US" smtClean="0"/>
              <a:pPr/>
              <a:t>2016/12/17</a:t>
            </a:fld>
            <a:endParaRPr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EB96-4EC7-E94C-83E9-47045EC68CE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79E7-8AD2-144C-87A3-9705D9D9703D}" type="datetimeFigureOut">
              <a:rPr lang="ja-JP" altLang="en-US" smtClean="0"/>
              <a:pPr/>
              <a:t>2016/12/17</a:t>
            </a:fld>
            <a:endParaRPr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EB96-4EC7-E94C-83E9-47045EC68CE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79E7-8AD2-144C-87A3-9705D9D9703D}" type="datetimeFigureOut">
              <a:rPr lang="ja-JP" altLang="en-US" smtClean="0"/>
              <a:pPr/>
              <a:t>2016/12/17</a:t>
            </a:fld>
            <a:endParaRPr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EB96-4EC7-E94C-83E9-47045EC68CE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79E7-8AD2-144C-87A3-9705D9D9703D}" type="datetimeFigureOut">
              <a:rPr lang="ja-JP" altLang="en-US" smtClean="0"/>
              <a:pPr/>
              <a:t>2016/12/17</a:t>
            </a:fld>
            <a:endParaRPr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EB96-4EC7-E94C-83E9-47045EC68CE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79E7-8AD2-144C-87A3-9705D9D9703D}" type="datetimeFigureOut">
              <a:rPr lang="ja-JP" altLang="en-US" smtClean="0"/>
              <a:pPr/>
              <a:t>2016/12/17</a:t>
            </a:fld>
            <a:endParaRPr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EB96-4EC7-E94C-83E9-47045EC68CE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と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79E7-8AD2-144C-87A3-9705D9D9703D}" type="datetimeFigureOut">
              <a:rPr lang="ja-JP" altLang="en-US" smtClean="0"/>
              <a:pPr/>
              <a:t>2016/12/17</a:t>
            </a:fld>
            <a:endParaRPr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EB96-4EC7-E94C-83E9-47045EC68CE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79E7-8AD2-144C-87A3-9705D9D9703D}" type="datetimeFigureOut">
              <a:rPr lang="ja-JP" altLang="en-US" smtClean="0"/>
              <a:pPr/>
              <a:t>2016/12/17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EB96-4EC7-E94C-83E9-47045EC68CE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/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279E7-8AD2-144C-87A3-9705D9D9703D}" type="datetimeFigureOut">
              <a:rPr lang="ja-JP" altLang="en-US" smtClean="0"/>
              <a:pPr/>
              <a:t>2016/12/17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4EB96-4EC7-E94C-83E9-47045EC68CE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279E7-8AD2-144C-87A3-9705D9D9703D}" type="datetimeFigureOut">
              <a:rPr lang="ja-JP" altLang="en-US" smtClean="0"/>
              <a:pPr/>
              <a:t>2016/12/17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4EB96-4EC7-E94C-83E9-47045EC68CEA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0" y="0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Times"/>
                <a:cs typeface="Times"/>
              </a:rPr>
              <a:t>Additional file 2. </a:t>
            </a:r>
            <a:r>
              <a:rPr lang="en-US" sz="1600" dirty="0" smtClean="0">
                <a:latin typeface="Times"/>
                <a:cs typeface="Times"/>
              </a:rPr>
              <a:t>Patient profiles with </a:t>
            </a:r>
            <a:r>
              <a:rPr lang="en-US" sz="1600" dirty="0" err="1" smtClean="0">
                <a:latin typeface="Times"/>
                <a:cs typeface="Times"/>
              </a:rPr>
              <a:t>Zaitaku</a:t>
            </a:r>
            <a:r>
              <a:rPr lang="en-US" sz="1600" dirty="0" smtClean="0">
                <a:latin typeface="Times"/>
                <a:cs typeface="Times"/>
              </a:rPr>
              <a:t> care</a:t>
            </a:r>
            <a:r>
              <a:rPr lang="ja-JP" altLang="en-US" sz="1600" dirty="0" smtClean="0">
                <a:latin typeface="Times"/>
                <a:cs typeface="Times"/>
              </a:rPr>
              <a:t> </a:t>
            </a:r>
            <a:r>
              <a:rPr lang="en-US" altLang="ja-JP" sz="1600" dirty="0" smtClean="0">
                <a:latin typeface="Times"/>
                <a:cs typeface="Times"/>
              </a:rPr>
              <a:t>more</a:t>
            </a:r>
            <a:r>
              <a:rPr lang="ja-JP" altLang="en-US" sz="1600" dirty="0" smtClean="0">
                <a:latin typeface="Times"/>
                <a:cs typeface="Times"/>
              </a:rPr>
              <a:t> </a:t>
            </a:r>
            <a:r>
              <a:rPr lang="en-US" altLang="ja-JP" sz="1600" dirty="0" smtClean="0">
                <a:latin typeface="Times"/>
                <a:cs typeface="Times"/>
              </a:rPr>
              <a:t>than</a:t>
            </a:r>
            <a:r>
              <a:rPr lang="ja-JP" altLang="en-US" sz="1600" dirty="0" smtClean="0">
                <a:latin typeface="Times"/>
                <a:cs typeface="Times"/>
              </a:rPr>
              <a:t> </a:t>
            </a:r>
            <a:r>
              <a:rPr lang="en-US" altLang="ja-JP" sz="1600" dirty="0" smtClean="0">
                <a:latin typeface="Times"/>
                <a:cs typeface="Times"/>
              </a:rPr>
              <a:t>30</a:t>
            </a:r>
            <a:r>
              <a:rPr lang="ja-JP" altLang="en-US" sz="1600" dirty="0" smtClean="0">
                <a:latin typeface="Times"/>
                <a:cs typeface="Times"/>
              </a:rPr>
              <a:t> </a:t>
            </a:r>
            <a:r>
              <a:rPr lang="en-US" altLang="ja-JP" sz="1600" dirty="0" smtClean="0">
                <a:latin typeface="Times"/>
                <a:cs typeface="Times"/>
              </a:rPr>
              <a:t>days</a:t>
            </a:r>
            <a:r>
              <a:rPr lang="ja-JP" altLang="en-US" sz="1600" dirty="0" smtClean="0">
                <a:latin typeface="Times"/>
                <a:cs typeface="Times"/>
              </a:rPr>
              <a:t> </a:t>
            </a:r>
            <a:r>
              <a:rPr lang="en-US" altLang="ja-JP" sz="1600" dirty="0" smtClean="0">
                <a:latin typeface="Times"/>
                <a:cs typeface="Times"/>
              </a:rPr>
              <a:t>before</a:t>
            </a:r>
            <a:r>
              <a:rPr lang="ja-JP" altLang="en-US" sz="1600" dirty="0" smtClean="0">
                <a:latin typeface="Times"/>
                <a:cs typeface="Times"/>
              </a:rPr>
              <a:t> </a:t>
            </a:r>
            <a:r>
              <a:rPr lang="en-US" altLang="ja-JP" sz="1600" dirty="0" smtClean="0">
                <a:latin typeface="Times"/>
                <a:cs typeface="Times"/>
              </a:rPr>
              <a:t>dying</a:t>
            </a:r>
            <a:endParaRPr lang="ja-JP" altLang="en-US" sz="1600" dirty="0" smtClean="0">
              <a:latin typeface="Times"/>
              <a:cs typeface="Times"/>
            </a:endParaRPr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94321244"/>
              </p:ext>
            </p:extLst>
          </p:nvPr>
        </p:nvGraphicFramePr>
        <p:xfrm>
          <a:off x="156754" y="328863"/>
          <a:ext cx="8872946" cy="5257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2069"/>
                <a:gridCol w="459377"/>
                <a:gridCol w="2425701"/>
                <a:gridCol w="355600"/>
                <a:gridCol w="749300"/>
                <a:gridCol w="711200"/>
                <a:gridCol w="927100"/>
                <a:gridCol w="508000"/>
                <a:gridCol w="571500"/>
                <a:gridCol w="762000"/>
                <a:gridCol w="508000"/>
                <a:gridCol w="673099"/>
              </a:tblGrid>
              <a:tr h="274721"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b="1" u="none" strike="noStrike" dirty="0"/>
                        <a:t>No</a:t>
                      </a:r>
                      <a:endParaRPr lang="en-US" altLang="ja-JP" sz="1100" b="1" i="0" u="none" strike="noStrike" dirty="0"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b="1" u="none" strike="noStrike" dirty="0" smtClean="0"/>
                        <a:t>age(‘s)</a:t>
                      </a:r>
                      <a:endParaRPr lang="en-US" altLang="ja-JP" sz="1100" b="1" i="0" u="none" strike="noStrike" dirty="0"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b="1" u="none" strike="noStrike" dirty="0">
                          <a:solidFill>
                            <a:schemeClr val="tx1"/>
                          </a:solidFill>
                        </a:rPr>
                        <a:t>disease</a:t>
                      </a:r>
                      <a:endParaRPr lang="en-US" altLang="ja-JP" sz="1100" b="1" i="0" u="none" strike="noStrike" dirty="0">
                        <a:solidFill>
                          <a:schemeClr val="tx1"/>
                        </a:solidFill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altLang="ja-JP" sz="1100" b="1" u="none" strike="noStrike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fontAlgn="b"/>
                      <a:r>
                        <a:rPr lang="en-US" altLang="ja-JP" sz="1100" b="1" i="0" u="none" strike="noStrike" dirty="0" smtClean="0">
                          <a:solidFill>
                            <a:schemeClr val="tx1"/>
                          </a:solidFill>
                          <a:latin typeface="ＭＳ Ｐゴシック"/>
                        </a:rPr>
                        <a:t>days</a:t>
                      </a:r>
                      <a:endParaRPr lang="en-US" altLang="ja-JP" sz="1100" b="1" i="0" u="none" strike="noStrike" dirty="0">
                        <a:solidFill>
                          <a:schemeClr val="tx1"/>
                        </a:solidFill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b="1" u="none" strike="noStrike" dirty="0" smtClean="0">
                          <a:solidFill>
                            <a:schemeClr val="tx1"/>
                          </a:solidFill>
                        </a:rPr>
                        <a:t>Medical fee</a:t>
                      </a:r>
                      <a:endParaRPr lang="en-US" altLang="ja-JP" sz="1100" b="1" i="0" u="none" strike="noStrike" dirty="0">
                        <a:solidFill>
                          <a:schemeClr val="tx1"/>
                        </a:solidFill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b="1" u="none" strike="noStrike" dirty="0">
                          <a:solidFill>
                            <a:schemeClr val="tx1"/>
                          </a:solidFill>
                        </a:rPr>
                        <a:t>Nursing </a:t>
                      </a:r>
                      <a:r>
                        <a:rPr lang="en-US" altLang="ja-JP" sz="1100" b="1" u="none" strike="noStrike" dirty="0" smtClean="0">
                          <a:solidFill>
                            <a:schemeClr val="tx1"/>
                          </a:solidFill>
                        </a:rPr>
                        <a:t>fee</a:t>
                      </a:r>
                      <a:endParaRPr lang="en-US" altLang="ja-JP" sz="1100" b="1" i="0" u="none" strike="noStrike" dirty="0">
                        <a:solidFill>
                          <a:schemeClr val="tx1"/>
                        </a:solidFill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b="1" i="0" u="none" strike="noStrike" dirty="0" smtClean="0">
                          <a:solidFill>
                            <a:schemeClr val="tx1"/>
                          </a:solidFill>
                          <a:latin typeface="ＭＳ Ｐゴシック"/>
                        </a:rPr>
                        <a:t>Transportation</a:t>
                      </a:r>
                      <a:r>
                        <a:rPr lang="ja-JP" altLang="en-US" sz="1100" b="1" i="0" u="none" strike="noStrike" dirty="0" smtClean="0">
                          <a:solidFill>
                            <a:schemeClr val="tx1"/>
                          </a:solidFill>
                          <a:latin typeface="ＭＳ Ｐゴシック"/>
                        </a:rPr>
                        <a:t> </a:t>
                      </a:r>
                      <a:r>
                        <a:rPr lang="en-US" altLang="ja-JP" sz="1100" b="1" i="0" u="none" strike="noStrike" dirty="0" smtClean="0">
                          <a:solidFill>
                            <a:schemeClr val="tx1"/>
                          </a:solidFill>
                          <a:latin typeface="ＭＳ Ｐゴシック"/>
                        </a:rPr>
                        <a:t>fee</a:t>
                      </a:r>
                      <a:endParaRPr lang="en-US" altLang="ja-JP" sz="1100" b="1" i="0" u="none" strike="noStrike" dirty="0">
                        <a:solidFill>
                          <a:schemeClr val="tx1"/>
                        </a:solidFill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b="1" i="0" u="none" strike="noStrike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LTCI fee</a:t>
                      </a:r>
                      <a:endParaRPr lang="en-US" altLang="ja-JP" sz="1100" b="1" i="0" u="none" strike="noStrike" dirty="0">
                        <a:solidFill>
                          <a:schemeClr val="tx1"/>
                        </a:solidFill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b="1" u="none" strike="noStrike" dirty="0" smtClean="0">
                          <a:solidFill>
                            <a:schemeClr val="tx1"/>
                          </a:solidFill>
                        </a:rPr>
                        <a:t>Terminal</a:t>
                      </a:r>
                      <a:r>
                        <a:rPr lang="en-US" altLang="ja-JP" sz="1100" b="1" u="none" strike="noStrike" baseline="0" dirty="0" smtClean="0">
                          <a:solidFill>
                            <a:schemeClr val="tx1"/>
                          </a:solidFill>
                        </a:rPr>
                        <a:t> care fee</a:t>
                      </a:r>
                      <a:endParaRPr lang="en-US" altLang="ja-JP" sz="1100" b="1" i="0" u="none" strike="noStrike" dirty="0">
                        <a:solidFill>
                          <a:schemeClr val="tx1"/>
                        </a:solidFill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b="1" u="none" strike="noStrike" dirty="0" smtClean="0">
                          <a:solidFill>
                            <a:schemeClr val="tx1"/>
                          </a:solidFill>
                        </a:rPr>
                        <a:t>Medical</a:t>
                      </a:r>
                    </a:p>
                    <a:p>
                      <a:pPr algn="l" fontAlgn="b"/>
                      <a:r>
                        <a:rPr lang="en-US" altLang="ja-JP" sz="1100" b="1" u="none" strike="noStrike" dirty="0" smtClean="0">
                          <a:solidFill>
                            <a:schemeClr val="tx1"/>
                          </a:solidFill>
                        </a:rPr>
                        <a:t>contract fee</a:t>
                      </a:r>
                      <a:endParaRPr lang="en-US" altLang="ja-JP" sz="1100" b="1" i="0" u="none" strike="noStrike" dirty="0">
                        <a:solidFill>
                          <a:schemeClr val="tx1"/>
                        </a:solidFill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b="1" u="none" strike="noStrike" dirty="0"/>
                        <a:t>Total cost</a:t>
                      </a:r>
                      <a:endParaRPr lang="en-US" altLang="ja-JP" sz="1100" b="1" i="0" u="none" strike="noStrike" dirty="0"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b="1" u="none" strike="noStrike" dirty="0"/>
                        <a:t>cost/</a:t>
                      </a:r>
                      <a:r>
                        <a:rPr lang="en-US" altLang="ja-JP" sz="1100" b="1" u="none" strike="noStrike" dirty="0" smtClean="0"/>
                        <a:t>day</a:t>
                      </a:r>
                    </a:p>
                    <a:p>
                      <a:pPr algn="l" fontAlgn="b"/>
                      <a:r>
                        <a:rPr lang="en-US" altLang="ja-JP" sz="1100" b="1" i="0" u="none" strike="noStrike" dirty="0" smtClean="0">
                          <a:latin typeface="ＭＳ Ｐゴシック"/>
                        </a:rPr>
                        <a:t>(US dollar)</a:t>
                      </a:r>
                      <a:endParaRPr lang="en-US" altLang="ja-JP" sz="1100" b="1" i="0" u="none" strike="noStrike" dirty="0"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721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u="none" strike="noStrike" dirty="0" smtClean="0"/>
                        <a:t>17</a:t>
                      </a:r>
                      <a:endParaRPr lang="en-US" altLang="ja-JP" sz="1100" b="1" i="0" u="none" strike="noStrike" dirty="0"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 dirty="0" smtClean="0"/>
                        <a:t> 70</a:t>
                      </a:r>
                      <a:endParaRPr lang="en-US" altLang="ja-JP" sz="1100" b="0" i="0" u="none" strike="noStrike" dirty="0"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 dirty="0">
                          <a:solidFill>
                            <a:schemeClr val="tx1"/>
                          </a:solidFill>
                        </a:rPr>
                        <a:t>lung cancer, dementia,</a:t>
                      </a:r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algn="l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</a:rPr>
                        <a:t>hypertension, diabetes</a:t>
                      </a:r>
                      <a:r>
                        <a:rPr lang="en-US" altLang="ja-JP" sz="1100" u="none" strike="noStrike" baseline="0" dirty="0" smtClean="0">
                          <a:solidFill>
                            <a:schemeClr val="tx1"/>
                          </a:solidFill>
                        </a:rPr>
                        <a:t> mellitus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93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2909.3</a:t>
                      </a: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3842.6</a:t>
                      </a: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2747.5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750.0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416.7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latin typeface="+mn-lt"/>
                        </a:rPr>
                        <a:t>9499.3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316.6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577">
                <a:tc>
                  <a:txBody>
                    <a:bodyPr/>
                    <a:lstStyle/>
                    <a:p>
                      <a:pPr marL="0" marR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1" u="none" strike="noStrike" dirty="0" smtClean="0"/>
                        <a:t>18</a:t>
                      </a:r>
                      <a:endParaRPr lang="en-US" altLang="ja-JP" sz="1100" b="1" i="0" u="none" strike="noStrike" dirty="0" smtClean="0"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 dirty="0" smtClean="0"/>
                        <a:t> 80</a:t>
                      </a:r>
                      <a:endParaRPr lang="en-US" altLang="ja-JP" sz="1100" b="0" i="0" u="none" strike="noStrike" dirty="0"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 dirty="0">
                          <a:solidFill>
                            <a:schemeClr val="tx1"/>
                          </a:solidFill>
                        </a:rPr>
                        <a:t>dementia, aspiration pneumonia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169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2607.5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1820.8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275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1821.5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750.0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441.7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latin typeface="+mn-lt"/>
                        </a:rPr>
                        <a:t>6524.8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latin typeface="+mn-lt"/>
                        </a:rPr>
                        <a:t>217.5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721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u="none" strike="noStrike" dirty="0" smtClean="0"/>
                        <a:t>19</a:t>
                      </a:r>
                      <a:endParaRPr lang="en-US" altLang="ja-JP" sz="1100" b="1" i="0" u="none" strike="noStrike" dirty="0"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 dirty="0" smtClean="0"/>
                        <a:t> 90</a:t>
                      </a:r>
                      <a:endParaRPr lang="en-US" altLang="ja-JP" sz="1100" b="0" i="0" u="none" strike="noStrike" dirty="0"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 dirty="0">
                          <a:solidFill>
                            <a:schemeClr val="tx1"/>
                          </a:solidFill>
                        </a:rPr>
                        <a:t>dementia, gastric cancer,</a:t>
                      </a:r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algn="l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</a:rPr>
                        <a:t>acute</a:t>
                      </a:r>
                      <a:r>
                        <a:rPr lang="en-US" altLang="ja-JP" sz="1100" u="none" strike="noStrike" baseline="0" dirty="0" smtClean="0">
                          <a:solidFill>
                            <a:schemeClr val="tx1"/>
                          </a:solidFill>
                        </a:rPr>
                        <a:t> respiratory distress syndrome</a:t>
                      </a:r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</a:p>
                    <a:p>
                      <a:pPr algn="l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</a:rPr>
                        <a:t>aspiration </a:t>
                      </a:r>
                      <a:r>
                        <a:rPr lang="en-US" altLang="ja-JP" sz="1100" u="none" strike="noStrike" dirty="0">
                          <a:solidFill>
                            <a:schemeClr val="tx1"/>
                          </a:solidFill>
                        </a:rPr>
                        <a:t>pneumonia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79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2660.1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1481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83.3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1974.6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smtClean="0">
                          <a:solidFill>
                            <a:schemeClr val="tx1"/>
                          </a:solidFill>
                          <a:latin typeface="+mn-lt"/>
                        </a:rPr>
                        <a:t>750.0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smtClean="0">
                          <a:solidFill>
                            <a:schemeClr val="tx1"/>
                          </a:solidFill>
                          <a:latin typeface="+mn-lt"/>
                        </a:rPr>
                        <a:t>416.7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latin typeface="+mn-lt"/>
                        </a:rPr>
                        <a:t>6199.0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latin typeface="+mn-lt"/>
                        </a:rPr>
                        <a:t>206.6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721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u="none" strike="noStrike" dirty="0" smtClean="0"/>
                        <a:t>20</a:t>
                      </a:r>
                      <a:endParaRPr lang="en-US" altLang="ja-JP" sz="1100" b="1" i="0" u="none" strike="noStrike" dirty="0"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 dirty="0" smtClean="0"/>
                        <a:t> 80</a:t>
                      </a:r>
                      <a:endParaRPr lang="en-US" altLang="ja-JP" sz="1100" b="0" i="0" u="none" strike="noStrike" dirty="0"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 dirty="0">
                          <a:solidFill>
                            <a:schemeClr val="tx1"/>
                          </a:solidFill>
                        </a:rPr>
                        <a:t>gastric cancer,</a:t>
                      </a:r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ja-JP" sz="1100" u="none" strike="noStrike" dirty="0" err="1" smtClean="0">
                          <a:solidFill>
                            <a:schemeClr val="tx1"/>
                          </a:solidFill>
                        </a:rPr>
                        <a:t>atrial</a:t>
                      </a:r>
                      <a:r>
                        <a:rPr lang="en-US" altLang="ja-JP" sz="1100" u="none" strike="noStrike" baseline="0" dirty="0" smtClean="0">
                          <a:solidFill>
                            <a:schemeClr val="tx1"/>
                          </a:solidFill>
                        </a:rPr>
                        <a:t> fibrillation, </a:t>
                      </a:r>
                    </a:p>
                    <a:p>
                      <a:pPr algn="l" fontAlgn="b"/>
                      <a:r>
                        <a:rPr lang="en-US" altLang="ja-JP" sz="1100" u="none" strike="noStrike" baseline="0" dirty="0" smtClean="0">
                          <a:solidFill>
                            <a:schemeClr val="tx1"/>
                          </a:solidFill>
                        </a:rPr>
                        <a:t>chronic kidney disease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96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2069.3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2602.3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325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1040.4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smtClean="0">
                          <a:solidFill>
                            <a:schemeClr val="tx1"/>
                          </a:solidFill>
                          <a:latin typeface="+mn-lt"/>
                        </a:rPr>
                        <a:t>750.0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416.7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latin typeface="+mn-lt"/>
                        </a:rPr>
                        <a:t>6037.0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latin typeface="+mn-lt"/>
                        </a:rPr>
                        <a:t>201.2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437">
                <a:tc>
                  <a:txBody>
                    <a:bodyPr/>
                    <a:lstStyle/>
                    <a:p>
                      <a:pPr marL="0" marR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1" u="none" strike="noStrike" dirty="0" smtClean="0"/>
                        <a:t>21</a:t>
                      </a:r>
                      <a:endParaRPr lang="en-US" altLang="ja-JP" sz="1100" b="1" i="0" u="none" strike="noStrike" dirty="0" smtClean="0"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 dirty="0" smtClean="0"/>
                        <a:t> 90</a:t>
                      </a:r>
                      <a:endParaRPr lang="en-US" altLang="ja-JP" sz="1100" b="0" i="0" u="none" strike="noStrike" dirty="0"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</a:rPr>
                        <a:t>Malignant </a:t>
                      </a:r>
                      <a:r>
                        <a:rPr lang="en-US" altLang="ja-JP" sz="1100" u="none" strike="noStrike" dirty="0" err="1" smtClean="0">
                          <a:solidFill>
                            <a:schemeClr val="tx1"/>
                          </a:solidFill>
                        </a:rPr>
                        <a:t>mesothelioma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115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1991.8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2406.2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606.3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895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750.0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441.7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latin typeface="+mn-lt"/>
                        </a:rPr>
                        <a:t>5899.3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latin typeface="+mn-lt"/>
                        </a:rPr>
                        <a:t>196.6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721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u="none" strike="noStrike" dirty="0"/>
                        <a:t>22</a:t>
                      </a:r>
                      <a:endParaRPr lang="en-US" altLang="ja-JP" sz="1100" b="1" i="0" u="none" strike="noStrike" dirty="0"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 dirty="0" smtClean="0"/>
                        <a:t> 70</a:t>
                      </a:r>
                      <a:endParaRPr lang="en-US" altLang="ja-JP" sz="1100" b="0" i="0" u="none" strike="noStrike" dirty="0"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 dirty="0">
                          <a:solidFill>
                            <a:schemeClr val="tx1"/>
                          </a:solidFill>
                        </a:rPr>
                        <a:t>pancreatic cancer, diabetes </a:t>
                      </a:r>
                      <a:r>
                        <a:rPr lang="en-US" altLang="ja-JP" sz="1100" u="none" strike="noStrike" dirty="0" err="1">
                          <a:solidFill>
                            <a:schemeClr val="tx1"/>
                          </a:solidFill>
                        </a:rPr>
                        <a:t>militus</a:t>
                      </a:r>
                      <a:r>
                        <a:rPr lang="en-US" altLang="ja-JP" sz="1100" u="none" strike="noStrike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algn="l" fontAlgn="b"/>
                      <a:r>
                        <a:rPr lang="en-US" altLang="ja-JP" sz="1100" u="none" strike="noStrike" dirty="0" err="1" smtClean="0">
                          <a:solidFill>
                            <a:schemeClr val="tx1"/>
                          </a:solidFill>
                        </a:rPr>
                        <a:t>ascites</a:t>
                      </a:r>
                      <a:r>
                        <a:rPr lang="en-US" altLang="ja-JP" sz="1100" u="none" strike="noStrike" dirty="0">
                          <a:solidFill>
                            <a:schemeClr val="tx1"/>
                          </a:solidFill>
                        </a:rPr>
                        <a:t>, plural fluid 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39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3264.5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2075.5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420.8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750.0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416.7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latin typeface="+mn-lt"/>
                        </a:rPr>
                        <a:t>5760.8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latin typeface="+mn-lt"/>
                        </a:rPr>
                        <a:t>192.0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11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u="none" strike="noStrike" dirty="0"/>
                        <a:t>23</a:t>
                      </a:r>
                      <a:endParaRPr lang="en-US" altLang="ja-JP" sz="1100" b="1" i="0" u="none" strike="noStrike" dirty="0"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 dirty="0" smtClean="0"/>
                        <a:t> 90</a:t>
                      </a:r>
                      <a:endParaRPr lang="en-US" altLang="ja-JP" sz="1100" b="0" i="0" u="none" strike="noStrike" dirty="0"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 dirty="0" err="1" smtClean="0">
                          <a:solidFill>
                            <a:schemeClr val="tx1"/>
                          </a:solidFill>
                        </a:rPr>
                        <a:t>atrial</a:t>
                      </a:r>
                      <a:r>
                        <a:rPr lang="en-US" altLang="ja-JP" sz="1100" u="none" strike="noStrike" baseline="0" dirty="0" smtClean="0">
                          <a:solidFill>
                            <a:schemeClr val="tx1"/>
                          </a:solidFill>
                        </a:rPr>
                        <a:t> fibrillation,</a:t>
                      </a:r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</a:rPr>
                        <a:t> epilepsy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272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1957.5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2455.9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308.3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859.17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250.0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441.7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5580.8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latin typeface="+mn-lt"/>
                        </a:rPr>
                        <a:t>186.0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27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u="none" strike="noStrike" dirty="0"/>
                        <a:t>24</a:t>
                      </a:r>
                      <a:endParaRPr lang="en-US" altLang="ja-JP" sz="1100" b="1" i="0" u="none" strike="noStrike" dirty="0"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 dirty="0" smtClean="0"/>
                        <a:t> 90</a:t>
                      </a:r>
                      <a:endParaRPr lang="en-US" altLang="ja-JP" sz="1100" b="0" i="0" u="none" strike="noStrike" dirty="0"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>
                          <a:solidFill>
                            <a:schemeClr val="tx1"/>
                          </a:solidFill>
                        </a:rPr>
                        <a:t>dementia</a:t>
                      </a:r>
                      <a:endParaRPr lang="en-US" altLang="ja-JP" sz="1100" b="0" i="0" u="none" strike="noStrike">
                        <a:solidFill>
                          <a:schemeClr val="tx1"/>
                        </a:solidFill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45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1210.1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1293.2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83.3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2574.7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250.0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441.7</a:t>
                      </a:r>
                      <a:endParaRPr lang="en-US" altLang="ja-JP" sz="1100" u="none" strike="noStrike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latin typeface="+mn-lt"/>
                        </a:rPr>
                        <a:t>5161.2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latin typeface="+mn-lt"/>
                        </a:rPr>
                        <a:t>172.0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721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u="none" strike="noStrike" dirty="0"/>
                        <a:t>25</a:t>
                      </a:r>
                      <a:endParaRPr lang="en-US" altLang="ja-JP" sz="1100" b="1" i="0" u="none" strike="noStrike" dirty="0"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 dirty="0" smtClean="0"/>
                        <a:t> 90</a:t>
                      </a:r>
                      <a:endParaRPr lang="en-US" altLang="ja-JP" sz="1100" b="0" i="0" u="none" strike="noStrike" dirty="0"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</a:rPr>
                        <a:t>dementia</a:t>
                      </a:r>
                      <a:r>
                        <a:rPr lang="en-US" altLang="ja-JP" sz="1100" u="none" strike="noStrike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ja-JP" sz="1100" u="none" strike="noStrike" dirty="0" err="1" smtClean="0">
                          <a:solidFill>
                            <a:schemeClr val="tx1"/>
                          </a:solidFill>
                        </a:rPr>
                        <a:t>atrial</a:t>
                      </a:r>
                      <a:r>
                        <a:rPr lang="en-US" altLang="ja-JP" sz="1100" u="none" strike="noStrike" baseline="0" dirty="0" smtClean="0">
                          <a:solidFill>
                            <a:schemeClr val="tx1"/>
                          </a:solidFill>
                        </a:rPr>
                        <a:t> fibrillation</a:t>
                      </a:r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</a:p>
                    <a:p>
                      <a:pPr algn="l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</a:rPr>
                        <a:t>brain </a:t>
                      </a:r>
                      <a:r>
                        <a:rPr lang="en-US" altLang="ja-JP" sz="1100" u="none" strike="noStrike" dirty="0">
                          <a:solidFill>
                            <a:schemeClr val="tx1"/>
                          </a:solidFill>
                        </a:rPr>
                        <a:t>infarction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437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2105.3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760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83.3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1612.7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750.0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441.7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latin typeface="+mn-lt"/>
                        </a:rPr>
                        <a:t>4561.2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latin typeface="+mn-lt"/>
                        </a:rPr>
                        <a:t>152.0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721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u="none" strike="noStrike" dirty="0"/>
                        <a:t>26</a:t>
                      </a:r>
                      <a:endParaRPr lang="en-US" altLang="ja-JP" sz="1100" b="1" i="0" u="none" strike="noStrike" dirty="0"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 dirty="0" smtClean="0"/>
                        <a:t> 80</a:t>
                      </a:r>
                      <a:endParaRPr lang="en-US" altLang="ja-JP" sz="1100" b="0" i="0" u="none" strike="noStrike" dirty="0"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 dirty="0">
                          <a:solidFill>
                            <a:schemeClr val="tx1"/>
                          </a:solidFill>
                        </a:rPr>
                        <a:t>gastric cancer, aspiration </a:t>
                      </a:r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</a:rPr>
                        <a:t>pneumonia,</a:t>
                      </a:r>
                      <a:r>
                        <a:rPr lang="ja-JP" altLang="en-US" sz="1100" u="none" strike="noStrike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altLang="ja-JP" sz="1100" u="none" strike="noStrike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l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</a:rPr>
                        <a:t>dementia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82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2773.9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1376.7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145.8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256.3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250.0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441.7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latin typeface="+mn-lt"/>
                        </a:rPr>
                        <a:t>4552.7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latin typeface="+mn-lt"/>
                        </a:rPr>
                        <a:t>151.8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721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u="none" strike="noStrike" dirty="0"/>
                        <a:t>27</a:t>
                      </a:r>
                      <a:endParaRPr lang="en-US" altLang="ja-JP" sz="1100" b="1" i="0" u="none" strike="noStrike" dirty="0"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 dirty="0" smtClean="0"/>
                        <a:t> 90</a:t>
                      </a:r>
                      <a:endParaRPr lang="en-US" altLang="ja-JP" sz="1100" b="0" i="0" u="none" strike="noStrike" dirty="0"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</a:rPr>
                        <a:t>gallbladder cancer, chronic heart failure, </a:t>
                      </a:r>
                    </a:p>
                    <a:p>
                      <a:pPr algn="l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</a:rPr>
                        <a:t>breast cancer, right femoral fracture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54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2029.0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948.2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133.3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617.9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smtClean="0">
                          <a:solidFill>
                            <a:schemeClr val="tx1"/>
                          </a:solidFill>
                          <a:latin typeface="+mn-lt"/>
                        </a:rPr>
                        <a:t>750.0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416.7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latin typeface="+mn-lt"/>
                        </a:rPr>
                        <a:t>3728.4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latin typeface="+mn-lt"/>
                        </a:rPr>
                        <a:t>124.3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49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u="none" strike="noStrike" dirty="0"/>
                        <a:t>28</a:t>
                      </a:r>
                      <a:endParaRPr lang="en-US" altLang="ja-JP" sz="1100" b="1" i="0" u="none" strike="noStrike" dirty="0"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 dirty="0" smtClean="0"/>
                        <a:t> 80</a:t>
                      </a:r>
                      <a:endParaRPr lang="en-US" altLang="ja-JP" sz="1100" b="0" i="0" u="none" strike="noStrike" dirty="0"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>
                          <a:solidFill>
                            <a:schemeClr val="tx1"/>
                          </a:solidFill>
                        </a:rPr>
                        <a:t>lung cancer, pluritis, angina</a:t>
                      </a:r>
                      <a:endParaRPr lang="en-US" altLang="ja-JP" sz="1100" b="0" i="0" u="none" strike="noStrike">
                        <a:solidFill>
                          <a:schemeClr val="tx1"/>
                        </a:solidFill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56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2283.0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1041.2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156.3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smtClean="0">
                          <a:solidFill>
                            <a:schemeClr val="tx1"/>
                          </a:solidFill>
                          <a:latin typeface="+mn-lt"/>
                        </a:rPr>
                        <a:t>750.0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441.7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3480.5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latin typeface="+mn-lt"/>
                        </a:rPr>
                        <a:t>116.0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721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u="none" strike="noStrike" dirty="0"/>
                        <a:t>29</a:t>
                      </a:r>
                      <a:endParaRPr lang="en-US" altLang="ja-JP" sz="1100" b="1" i="0" u="none" strike="noStrike" dirty="0"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 dirty="0" smtClean="0"/>
                        <a:t> 90</a:t>
                      </a:r>
                      <a:endParaRPr lang="en-US" altLang="ja-JP" sz="1100" b="0" i="0" u="none" strike="noStrike" dirty="0"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</a:rPr>
                        <a:t>chronic</a:t>
                      </a:r>
                      <a:r>
                        <a:rPr lang="en-US" altLang="ja-JP" sz="1100" u="none" strike="noStrike" baseline="0" dirty="0" smtClean="0">
                          <a:solidFill>
                            <a:schemeClr val="tx1"/>
                          </a:solidFill>
                        </a:rPr>
                        <a:t> obstructive pulmonary disease</a:t>
                      </a:r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altLang="ja-JP" sz="1100" u="none" strike="noStrike" dirty="0" err="1" smtClean="0">
                          <a:solidFill>
                            <a:schemeClr val="tx1"/>
                          </a:solidFill>
                        </a:rPr>
                        <a:t>myelodysplastic</a:t>
                      </a:r>
                      <a:r>
                        <a:rPr lang="en-US" altLang="ja-JP" sz="1100" u="none" strike="noStrike" baseline="0" dirty="0" smtClean="0">
                          <a:solidFill>
                            <a:schemeClr val="tx1"/>
                          </a:solidFill>
                        </a:rPr>
                        <a:t> syndrome</a:t>
                      </a:r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</a:p>
                    <a:p>
                      <a:pPr algn="l" fontAlgn="b"/>
                      <a:r>
                        <a:rPr lang="en-US" altLang="ja-JP" sz="1100" u="none" strike="noStrike" dirty="0" err="1" smtClean="0">
                          <a:solidFill>
                            <a:schemeClr val="tx1"/>
                          </a:solidFill>
                        </a:rPr>
                        <a:t>cellulitis</a:t>
                      </a:r>
                      <a:r>
                        <a:rPr lang="ja-JP" altLang="ja-JP" sz="1100" u="none" strike="noStrike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ja-JP" altLang="en-US" sz="1100" u="none" strike="noStrike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</a:rPr>
                        <a:t>dementia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133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2303.3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453.5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100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196.4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smtClean="0">
                          <a:solidFill>
                            <a:schemeClr val="tx1"/>
                          </a:solidFill>
                          <a:latin typeface="+mn-lt"/>
                        </a:rPr>
                        <a:t>750.0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441.7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3053.2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latin typeface="+mn-lt"/>
                        </a:rPr>
                        <a:t>101.8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87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u="none" strike="noStrike" dirty="0"/>
                        <a:t>30</a:t>
                      </a:r>
                      <a:endParaRPr lang="en-US" altLang="ja-JP" sz="1100" b="1" i="0" u="none" strike="noStrike" dirty="0"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 dirty="0" smtClean="0"/>
                        <a:t> 80</a:t>
                      </a:r>
                      <a:endParaRPr lang="en-US" altLang="ja-JP" sz="1100" b="0" i="0" u="none" strike="noStrike" dirty="0"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>
                          <a:solidFill>
                            <a:schemeClr val="tx1"/>
                          </a:solidFill>
                        </a:rPr>
                        <a:t>pancreatic head cancer, diabetes millitus</a:t>
                      </a:r>
                      <a:endParaRPr lang="en-US" altLang="ja-JP" sz="1100" b="0" i="0" u="none" strike="noStrike">
                        <a:solidFill>
                          <a:schemeClr val="tx1"/>
                        </a:solidFill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152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1869.6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672.1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127.1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336.7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smtClean="0">
                          <a:solidFill>
                            <a:schemeClr val="tx1"/>
                          </a:solidFill>
                          <a:latin typeface="+mn-lt"/>
                        </a:rPr>
                        <a:t>750.0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441.7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latin typeface="+mn-lt"/>
                        </a:rPr>
                        <a:t>3005.4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latin typeface="+mn-lt"/>
                        </a:rPr>
                        <a:t>100.2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73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u="none" strike="noStrike" dirty="0"/>
                        <a:t>31</a:t>
                      </a:r>
                      <a:endParaRPr lang="en-US" altLang="ja-JP" sz="1100" b="1" i="0" u="none" strike="noStrike" dirty="0"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 dirty="0" smtClean="0"/>
                        <a:t> 60</a:t>
                      </a:r>
                      <a:endParaRPr lang="en-US" altLang="ja-JP" sz="1100" b="0" i="0" u="none" strike="noStrike" dirty="0"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>
                          <a:solidFill>
                            <a:schemeClr val="tx1"/>
                          </a:solidFill>
                        </a:rPr>
                        <a:t>gastric cancer, diabetes millitus </a:t>
                      </a:r>
                      <a:endParaRPr lang="en-US" altLang="ja-JP" sz="1100" b="0" i="0" u="none" strike="noStrike">
                        <a:solidFill>
                          <a:schemeClr val="tx1"/>
                        </a:solidFill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51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1821.3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717.5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83.3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108.3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750.0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416.7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latin typeface="+mn-lt"/>
                        </a:rPr>
                        <a:t>2730.5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latin typeface="+mn-lt"/>
                        </a:rPr>
                        <a:t>91.0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597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u="none" strike="noStrike" dirty="0"/>
                        <a:t>32</a:t>
                      </a:r>
                      <a:endParaRPr lang="en-US" altLang="ja-JP" sz="1100" b="1" i="0" u="none" strike="noStrike" dirty="0"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 dirty="0" smtClean="0"/>
                        <a:t> 90</a:t>
                      </a:r>
                      <a:endParaRPr lang="en-US" altLang="ja-JP" sz="1100" b="0" i="0" u="none" strike="noStrike" dirty="0"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 dirty="0">
                          <a:solidFill>
                            <a:schemeClr val="tx1"/>
                          </a:solidFill>
                        </a:rPr>
                        <a:t>dementia, hypertension, </a:t>
                      </a:r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</a:rPr>
                        <a:t>right</a:t>
                      </a:r>
                      <a:r>
                        <a:rPr lang="en-US" altLang="ja-JP" sz="1100" u="none" strike="noStrike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</a:rPr>
                        <a:t>hip fracture 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1380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2491.2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US" altLang="ja-JP" sz="1100" b="0" i="0" u="none" strike="noStrike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95.8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750.0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441.7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latin typeface="+mn-lt"/>
                        </a:rPr>
                        <a:t>2587.0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latin typeface="+mn-lt"/>
                        </a:rPr>
                        <a:t>86.2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721"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1" u="none" strike="noStrike" dirty="0"/>
                        <a:t>33</a:t>
                      </a:r>
                      <a:endParaRPr lang="en-US" altLang="ja-JP" sz="1100" b="1" i="0" u="none" strike="noStrike" dirty="0"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 dirty="0" smtClean="0"/>
                        <a:t> 60</a:t>
                      </a:r>
                      <a:endParaRPr lang="en-US" altLang="ja-JP" sz="1100" b="0" i="0" u="none" strike="noStrike" dirty="0"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</a:rPr>
                        <a:t>amyotrophic</a:t>
                      </a:r>
                      <a:r>
                        <a:rPr lang="en-US" altLang="ja-JP" sz="1100" u="none" strike="noStrike" baseline="0" dirty="0" smtClean="0">
                          <a:solidFill>
                            <a:schemeClr val="tx1"/>
                          </a:solidFill>
                        </a:rPr>
                        <a:t> lateral sclerosis</a:t>
                      </a:r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</a:p>
                    <a:p>
                      <a:pPr algn="l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</a:rPr>
                        <a:t>aspiration pneumonia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ＭＳ Ｐゴシック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b="0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157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1113.9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US" altLang="ja-JP" sz="1100" b="0" i="0" u="none" strike="noStrike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500.0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  <a:endParaRPr lang="en-US" altLang="ja-JP" sz="11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latin typeface="+mn-lt"/>
                        </a:rPr>
                        <a:t>1113.9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altLang="ja-JP" sz="1100" u="none" strike="noStrike" dirty="0" smtClean="0">
                          <a:latin typeface="+mn-lt"/>
                        </a:rPr>
                        <a:t>37.1</a:t>
                      </a:r>
                      <a:endParaRPr lang="en-US" altLang="ja-JP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12700" marR="12700" marT="12700" marB="0" anchor="b">
                    <a:lnL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prstClr val="white">
                          <a:lumMod val="75000"/>
                        </a:prst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テキスト ボックス 5"/>
          <p:cNvSpPr txBox="1"/>
          <p:nvPr/>
        </p:nvSpPr>
        <p:spPr>
          <a:xfrm>
            <a:off x="101599" y="5640136"/>
            <a:ext cx="214674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altLang="ja-JP" sz="1100" dirty="0" smtClean="0">
                <a:latin typeface="Times"/>
                <a:cs typeface="Times"/>
              </a:rPr>
              <a:t>LTCI = Long Term Care Insurance</a:t>
            </a:r>
            <a:endParaRPr lang="ja-JP" altLang="en-US" sz="1100" dirty="0" smtClean="0">
              <a:latin typeface="Times"/>
              <a:cs typeface="Times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0" y="5901746"/>
            <a:ext cx="9131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Times"/>
                <a:cs typeface="Times"/>
              </a:rPr>
              <a:t>     </a:t>
            </a:r>
            <a:r>
              <a:rPr lang="en-US" sz="1600" dirty="0" smtClean="0">
                <a:latin typeface="Times"/>
                <a:cs typeface="Times"/>
              </a:rPr>
              <a:t>Patient profiles with </a:t>
            </a:r>
            <a:r>
              <a:rPr lang="en-US" sz="1600" dirty="0" err="1" smtClean="0">
                <a:latin typeface="Times"/>
                <a:cs typeface="Times"/>
              </a:rPr>
              <a:t>Zaitaku</a:t>
            </a:r>
            <a:r>
              <a:rPr lang="en-US" sz="1600" dirty="0" smtClean="0">
                <a:latin typeface="Times"/>
                <a:cs typeface="Times"/>
              </a:rPr>
              <a:t> care for long term (</a:t>
            </a:r>
            <a:r>
              <a:rPr lang="en-US" altLang="ja-JP" sz="1200" dirty="0" smtClean="0">
                <a:latin typeface="Times New Roman"/>
                <a:cs typeface="Times New Roman"/>
              </a:rPr>
              <a:t>≧</a:t>
            </a:r>
            <a:r>
              <a:rPr lang="en-US" sz="1600" dirty="0" smtClean="0">
                <a:latin typeface="Times"/>
                <a:cs typeface="Times"/>
              </a:rPr>
              <a:t>30 days) were shown. </a:t>
            </a:r>
            <a:r>
              <a:rPr lang="en-GB" sz="1600" dirty="0" smtClean="0">
                <a:latin typeface="Times"/>
                <a:cs typeface="Times"/>
              </a:rPr>
              <a:t>Costs are in US dollar ($1=¥120, exchange rate in 2015).  </a:t>
            </a:r>
            <a:r>
              <a:rPr lang="en-US" sz="1600" dirty="0" smtClean="0">
                <a:latin typeface="Times"/>
                <a:cs typeface="Times"/>
              </a:rPr>
              <a:t>On this table, “0” indicates that the patient did not use the service. The total costs per day are shown in Figure</a:t>
            </a:r>
            <a:r>
              <a:rPr lang="ja-JP" altLang="en-US" sz="1600" dirty="0" smtClean="0">
                <a:latin typeface="Times"/>
                <a:cs typeface="Times"/>
              </a:rPr>
              <a:t> </a:t>
            </a:r>
            <a:r>
              <a:rPr lang="en-US" altLang="ja-JP" sz="1600" dirty="0" smtClean="0">
                <a:latin typeface="Times"/>
                <a:cs typeface="Times"/>
              </a:rPr>
              <a:t>1</a:t>
            </a:r>
            <a:r>
              <a:rPr lang="en-US" sz="1600" dirty="0" smtClean="0">
                <a:latin typeface="Times"/>
                <a:cs typeface="Times"/>
              </a:rPr>
              <a:t>.</a:t>
            </a:r>
            <a:endParaRPr kumimoji="1" lang="ja-JP" altLang="en-US" sz="1600" dirty="0">
              <a:latin typeface="Times"/>
              <a:cs typeface="Time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20047</TotalTime>
  <Words>432</Words>
  <Application>Microsoft Office PowerPoint</Application>
  <PresentationFormat>On-screen Show (4:3)</PresentationFormat>
  <Paragraphs>232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テーマ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Kinjo Kentaro</dc:creator>
  <cp:lastModifiedBy>wdesales</cp:lastModifiedBy>
  <cp:revision>66</cp:revision>
  <cp:lastPrinted>2016-10-09T11:29:40Z</cp:lastPrinted>
  <dcterms:created xsi:type="dcterms:W3CDTF">2016-09-24T21:25:17Z</dcterms:created>
  <dcterms:modified xsi:type="dcterms:W3CDTF">2016-12-17T03:07:01Z</dcterms:modified>
</cp:coreProperties>
</file>