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48" r:id="rId1"/>
  </p:sldMasterIdLst>
  <p:notesMasterIdLst>
    <p:notesMasterId r:id="rId8"/>
  </p:notesMasterIdLst>
  <p:sldIdLst>
    <p:sldId id="268" r:id="rId2"/>
    <p:sldId id="261" r:id="rId3"/>
    <p:sldId id="257" r:id="rId4"/>
    <p:sldId id="269" r:id="rId5"/>
    <p:sldId id="260" r:id="rId6"/>
    <p:sldId id="265" r:id="rId7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MC Editor" initials="E" lastIdx="12" clrIdx="0">
    <p:extLst/>
  </p:cmAuthor>
  <p:cmAuthor id="2" name="QA Editor" initials="QA Edit" lastIdx="1" clrIdx="1"/>
  <p:cmAuthor id="3" name="user" initials="u" lastIdx="12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80" autoAdjust="0"/>
    <p:restoredTop sz="90024" autoAdjust="0"/>
  </p:normalViewPr>
  <p:slideViewPr>
    <p:cSldViewPr>
      <p:cViewPr varScale="1">
        <p:scale>
          <a:sx n="66" d="100"/>
          <a:sy n="66" d="100"/>
        </p:scale>
        <p:origin x="-120" y="-81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E71730-4184-4814-8AFA-2AE20727F188}" type="datetimeFigureOut">
              <a:rPr kumimoji="1" lang="ja-JP" altLang="en-US" smtClean="0"/>
              <a:pPr/>
              <a:t>2019/11/2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6F93B9-5B34-4103-BBF1-47593CAF981B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508605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93B9-5B34-4103-BBF1-47593CAF981B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93B9-5B34-4103-BBF1-47593CAF981B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1123711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93B9-5B34-4103-BBF1-47593CAF981B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4162543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93B9-5B34-4103-BBF1-47593CAF981B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3493555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93B9-5B34-4103-BBF1-47593CAF981B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858794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6F93B9-5B34-4103-BBF1-47593CAF981B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xmlns="" val="2498553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C9A7-A7FB-4BB1-BE9E-6D5C07E7B173}" type="datetimeFigureOut">
              <a:rPr kumimoji="1" lang="ja-JP" altLang="en-US" smtClean="0"/>
              <a:pPr/>
              <a:t>2019/11/2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1626-26EC-4CCB-B308-907F7C95BCB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C9A7-A7FB-4BB1-BE9E-6D5C07E7B173}" type="datetimeFigureOut">
              <a:rPr kumimoji="1" lang="ja-JP" altLang="en-US" smtClean="0"/>
              <a:pPr/>
              <a:t>2019/11/2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1626-26EC-4CCB-B308-907F7C95BCB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C9A7-A7FB-4BB1-BE9E-6D5C07E7B173}" type="datetimeFigureOut">
              <a:rPr kumimoji="1" lang="ja-JP" altLang="en-US" smtClean="0"/>
              <a:pPr/>
              <a:t>2019/11/2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1626-26EC-4CCB-B308-907F7C95BCB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C9A7-A7FB-4BB1-BE9E-6D5C07E7B173}" type="datetimeFigureOut">
              <a:rPr kumimoji="1" lang="ja-JP" altLang="en-US" smtClean="0"/>
              <a:pPr/>
              <a:t>2019/11/2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1626-26EC-4CCB-B308-907F7C95BCB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C9A7-A7FB-4BB1-BE9E-6D5C07E7B173}" type="datetimeFigureOut">
              <a:rPr kumimoji="1" lang="ja-JP" altLang="en-US" smtClean="0"/>
              <a:pPr/>
              <a:t>2019/11/2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1626-26EC-4CCB-B308-907F7C95BCB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C9A7-A7FB-4BB1-BE9E-6D5C07E7B173}" type="datetimeFigureOut">
              <a:rPr kumimoji="1" lang="ja-JP" altLang="en-US" smtClean="0"/>
              <a:pPr/>
              <a:t>2019/11/2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1626-26EC-4CCB-B308-907F7C95BCB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C9A7-A7FB-4BB1-BE9E-6D5C07E7B173}" type="datetimeFigureOut">
              <a:rPr kumimoji="1" lang="ja-JP" altLang="en-US" smtClean="0"/>
              <a:pPr/>
              <a:t>2019/11/2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1626-26EC-4CCB-B308-907F7C95BCB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C9A7-A7FB-4BB1-BE9E-6D5C07E7B173}" type="datetimeFigureOut">
              <a:rPr kumimoji="1" lang="ja-JP" altLang="en-US" smtClean="0"/>
              <a:pPr/>
              <a:t>2019/11/2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1626-26EC-4CCB-B308-907F7C95BCB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C9A7-A7FB-4BB1-BE9E-6D5C07E7B173}" type="datetimeFigureOut">
              <a:rPr kumimoji="1" lang="ja-JP" altLang="en-US" smtClean="0"/>
              <a:pPr/>
              <a:t>2019/11/2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1626-26EC-4CCB-B308-907F7C95BCB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C9A7-A7FB-4BB1-BE9E-6D5C07E7B173}" type="datetimeFigureOut">
              <a:rPr kumimoji="1" lang="ja-JP" altLang="en-US" smtClean="0"/>
              <a:pPr/>
              <a:t>2019/11/2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1626-26EC-4CCB-B308-907F7C95BCB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C9A7-A7FB-4BB1-BE9E-6D5C07E7B173}" type="datetimeFigureOut">
              <a:rPr kumimoji="1" lang="ja-JP" altLang="en-US" smtClean="0"/>
              <a:pPr/>
              <a:t>2019/11/2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A1626-26EC-4CCB-B308-907F7C95BCB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8C9A7-A7FB-4BB1-BE9E-6D5C07E7B173}" type="datetimeFigureOut">
              <a:rPr kumimoji="1" lang="ja-JP" altLang="en-US" smtClean="0"/>
              <a:pPr/>
              <a:t>2019/11/2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A1626-26EC-4CCB-B308-907F7C95BCB6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4"/>
          <p:cNvSpPr>
            <a:spLocks noChangeArrowheads="1"/>
          </p:cNvSpPr>
          <p:nvPr/>
        </p:nvSpPr>
        <p:spPr bwMode="auto">
          <a:xfrm>
            <a:off x="2818936" y="737500"/>
            <a:ext cx="5929527" cy="903288"/>
          </a:xfrm>
          <a:prstGeom prst="rect">
            <a:avLst/>
          </a:prstGeom>
          <a:noFill/>
          <a:ln w="7620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</a:t>
            </a:r>
            <a:r>
              <a:rPr lang="ja-JP" alt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r>
              <a:rPr kumimoji="0" lang="ja-JP" altLang="ja-JP" sz="9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</a:t>
            </a:r>
            <a:r>
              <a:rPr kumimoji="0" lang="ja-JP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</a:t>
            </a:r>
            <a:endParaRPr kumimoji="0" lang="ja-JP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388"/>
          <p:cNvSpPr>
            <a:spLocks noChangeArrowheads="1"/>
          </p:cNvSpPr>
          <p:nvPr/>
        </p:nvSpPr>
        <p:spPr bwMode="auto">
          <a:xfrm>
            <a:off x="2818937" y="4797152"/>
            <a:ext cx="1211263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late pregnancy</a:t>
            </a:r>
            <a:endParaRPr kumimoji="0" lang="en-US" altLang="ja-JP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389"/>
          <p:cNvSpPr>
            <a:spLocks noChangeArrowheads="1"/>
          </p:cNvSpPr>
          <p:nvPr/>
        </p:nvSpPr>
        <p:spPr bwMode="auto">
          <a:xfrm>
            <a:off x="6245251" y="4725144"/>
            <a:ext cx="1063053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one-month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 postpartum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check-up</a:t>
            </a:r>
            <a:endParaRPr kumimoji="0" lang="en-US" altLang="ja-JP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90"/>
          <p:cNvSpPr>
            <a:spLocks noChangeArrowheads="1"/>
          </p:cNvSpPr>
          <p:nvPr/>
        </p:nvSpPr>
        <p:spPr bwMode="auto">
          <a:xfrm>
            <a:off x="3995936" y="4202162"/>
            <a:ext cx="1088919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childbirth</a:t>
            </a: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395"/>
          <p:cNvSpPr>
            <a:spLocks noChangeArrowheads="1"/>
          </p:cNvSpPr>
          <p:nvPr/>
        </p:nvSpPr>
        <p:spPr bwMode="auto">
          <a:xfrm>
            <a:off x="698500" y="1489075"/>
            <a:ext cx="114300" cy="16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3" name="Rectangle 396"/>
          <p:cNvSpPr>
            <a:spLocks noChangeArrowheads="1"/>
          </p:cNvSpPr>
          <p:nvPr/>
        </p:nvSpPr>
        <p:spPr bwMode="auto">
          <a:xfrm>
            <a:off x="1484828" y="1696248"/>
            <a:ext cx="1112837" cy="741363"/>
          </a:xfrm>
          <a:prstGeom prst="rect">
            <a:avLst/>
          </a:prstGeom>
          <a:noFill/>
          <a:ln w="7620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Enrollment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Random allocation</a:t>
            </a: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404"/>
          <p:cNvSpPr>
            <a:spLocks noChangeArrowheads="1"/>
          </p:cNvSpPr>
          <p:nvPr/>
        </p:nvSpPr>
        <p:spPr bwMode="auto">
          <a:xfrm>
            <a:off x="4826000" y="1196975"/>
            <a:ext cx="44450" cy="16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7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System"/>
              </a:rPr>
              <a:t> </a:t>
            </a: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406"/>
          <p:cNvSpPr>
            <a:spLocks noChangeArrowheads="1"/>
          </p:cNvSpPr>
          <p:nvPr/>
        </p:nvSpPr>
        <p:spPr bwMode="auto">
          <a:xfrm>
            <a:off x="2818937" y="2082977"/>
            <a:ext cx="5929527" cy="1639040"/>
          </a:xfrm>
          <a:prstGeom prst="rect">
            <a:avLst/>
          </a:prstGeom>
          <a:noFill/>
          <a:ln w="7620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Intervention group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ja-JP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2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In addition to standard care (group guidance), the intervention group received individual education during late pregnancy and a one-month postpartum check-up </a:t>
            </a:r>
            <a:r>
              <a:rPr kumimoji="0" lang="ja-JP" altLang="ja-JP" sz="9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</a:t>
            </a:r>
            <a:endParaRPr kumimoji="0" lang="ja-JP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Freeform 412"/>
          <p:cNvSpPr>
            <a:spLocks/>
          </p:cNvSpPr>
          <p:nvPr/>
        </p:nvSpPr>
        <p:spPr bwMode="auto">
          <a:xfrm>
            <a:off x="1968725" y="2454149"/>
            <a:ext cx="829066" cy="507415"/>
          </a:xfrm>
          <a:custGeom>
            <a:avLst/>
            <a:gdLst>
              <a:gd name="T0" fmla="*/ 945515 w 855"/>
              <a:gd name="T1" fmla="*/ 390525 h 842"/>
              <a:gd name="T2" fmla="*/ 945515 w 855"/>
              <a:gd name="T3" fmla="*/ 389597 h 842"/>
              <a:gd name="T4" fmla="*/ 945515 w 855"/>
              <a:gd name="T5" fmla="*/ 388206 h 842"/>
              <a:gd name="T6" fmla="*/ 945515 w 855"/>
              <a:gd name="T7" fmla="*/ 387278 h 842"/>
              <a:gd name="T8" fmla="*/ 9953 w 855"/>
              <a:gd name="T9" fmla="*/ 0 h 842"/>
              <a:gd name="T10" fmla="*/ 4423 w 855"/>
              <a:gd name="T11" fmla="*/ 928 h 842"/>
              <a:gd name="T12" fmla="*/ 0 w 855"/>
              <a:gd name="T13" fmla="*/ 2319 h 842"/>
              <a:gd name="T14" fmla="*/ 0 w 855"/>
              <a:gd name="T15" fmla="*/ 3247 h 842"/>
              <a:gd name="T16" fmla="*/ 4423 w 855"/>
              <a:gd name="T17" fmla="*/ 4638 h 842"/>
              <a:gd name="T18" fmla="*/ 945515 w 855"/>
              <a:gd name="T19" fmla="*/ 390525 h 8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855" h="842">
                <a:moveTo>
                  <a:pt x="855" y="842"/>
                </a:moveTo>
                <a:lnTo>
                  <a:pt x="855" y="840"/>
                </a:lnTo>
                <a:lnTo>
                  <a:pt x="855" y="837"/>
                </a:lnTo>
                <a:lnTo>
                  <a:pt x="855" y="835"/>
                </a:lnTo>
                <a:lnTo>
                  <a:pt x="9" y="0"/>
                </a:lnTo>
                <a:lnTo>
                  <a:pt x="4" y="2"/>
                </a:lnTo>
                <a:lnTo>
                  <a:pt x="0" y="5"/>
                </a:lnTo>
                <a:lnTo>
                  <a:pt x="0" y="7"/>
                </a:lnTo>
                <a:lnTo>
                  <a:pt x="4" y="10"/>
                </a:lnTo>
                <a:lnTo>
                  <a:pt x="855" y="84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8" name="Rectangle 415"/>
          <p:cNvSpPr>
            <a:spLocks noChangeArrowheads="1"/>
          </p:cNvSpPr>
          <p:nvPr/>
        </p:nvSpPr>
        <p:spPr bwMode="auto">
          <a:xfrm>
            <a:off x="7687510" y="1082700"/>
            <a:ext cx="1036587" cy="546100"/>
          </a:xfrm>
          <a:prstGeom prst="rect">
            <a:avLst/>
          </a:prstGeom>
          <a:noFill/>
          <a:ln w="76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entury" panose="020406040505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Post-study</a:t>
            </a:r>
            <a:endParaRPr kumimoji="0" lang="en-US" altLang="ja-JP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416"/>
          <p:cNvSpPr>
            <a:spLocks noChangeArrowheads="1"/>
          </p:cNvSpPr>
          <p:nvPr/>
        </p:nvSpPr>
        <p:spPr bwMode="auto">
          <a:xfrm>
            <a:off x="159043" y="1168146"/>
            <a:ext cx="1258595" cy="498389"/>
          </a:xfrm>
          <a:prstGeom prst="rect">
            <a:avLst/>
          </a:prstGeom>
          <a:noFill/>
          <a:ln w="76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Informed consent obtained</a:t>
            </a:r>
            <a:endParaRPr kumimoji="0" lang="en-US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417"/>
          <p:cNvSpPr>
            <a:spLocks noChangeArrowheads="1"/>
          </p:cNvSpPr>
          <p:nvPr/>
        </p:nvSpPr>
        <p:spPr bwMode="auto">
          <a:xfrm>
            <a:off x="677863" y="4797152"/>
            <a:ext cx="1479550" cy="442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during gestational weeks 29–33</a:t>
            </a:r>
            <a:endParaRPr kumimoji="0" lang="en-US" altLang="ja-JP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420"/>
          <p:cNvSpPr>
            <a:spLocks noChangeArrowheads="1"/>
          </p:cNvSpPr>
          <p:nvPr/>
        </p:nvSpPr>
        <p:spPr bwMode="auto">
          <a:xfrm>
            <a:off x="7523099" y="4202063"/>
            <a:ext cx="1455738" cy="23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three months of age</a:t>
            </a: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427"/>
          <p:cNvSpPr>
            <a:spLocks noChangeArrowheads="1"/>
          </p:cNvSpPr>
          <p:nvPr/>
        </p:nvSpPr>
        <p:spPr bwMode="auto">
          <a:xfrm>
            <a:off x="2818937" y="3155279"/>
            <a:ext cx="1104991" cy="5667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individual education</a:t>
            </a:r>
            <a:r>
              <a:rPr kumimoji="0" lang="ja-JP" altLang="en-US" sz="1200" dirty="0">
                <a:solidFill>
                  <a:schemeClr val="tx1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</a:t>
            </a:r>
            <a:endParaRPr kumimoji="0" lang="en-US" altLang="ja-JP" sz="1200" dirty="0">
              <a:solidFill>
                <a:schemeClr val="tx1"/>
              </a:solidFill>
              <a:latin typeface="Times New Roman" panose="020206030504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1</a:t>
            </a:r>
            <a:endParaRPr kumimoji="0" lang="en-US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Rectangle 429"/>
          <p:cNvSpPr>
            <a:spLocks noChangeArrowheads="1"/>
          </p:cNvSpPr>
          <p:nvPr/>
        </p:nvSpPr>
        <p:spPr bwMode="auto">
          <a:xfrm>
            <a:off x="6154515" y="3148082"/>
            <a:ext cx="793749" cy="5667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individual education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2</a:t>
            </a:r>
            <a:endParaRPr kumimoji="0" lang="en-US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430"/>
          <p:cNvSpPr>
            <a:spLocks noChangeArrowheads="1"/>
          </p:cNvSpPr>
          <p:nvPr/>
        </p:nvSpPr>
        <p:spPr bwMode="auto">
          <a:xfrm>
            <a:off x="7759855" y="3148082"/>
            <a:ext cx="964242" cy="577850"/>
          </a:xfrm>
          <a:prstGeom prst="rect">
            <a:avLst/>
          </a:prstGeom>
          <a:noFill/>
          <a:ln w="76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entury" panose="020406040505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Post-study</a:t>
            </a: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431"/>
          <p:cNvSpPr>
            <a:spLocks noChangeArrowheads="1"/>
          </p:cNvSpPr>
          <p:nvPr/>
        </p:nvSpPr>
        <p:spPr bwMode="auto">
          <a:xfrm>
            <a:off x="172943" y="2225082"/>
            <a:ext cx="1090613" cy="479425"/>
          </a:xfrm>
          <a:prstGeom prst="rect">
            <a:avLst/>
          </a:prstGeom>
          <a:noFill/>
          <a:ln w="762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entury" panose="020406040505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Pre-study</a:t>
            </a: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26"/>
          <p:cNvSpPr>
            <a:spLocks noChangeArrowheads="1"/>
          </p:cNvSpPr>
          <p:nvPr/>
        </p:nvSpPr>
        <p:spPr bwMode="auto">
          <a:xfrm>
            <a:off x="152400" y="152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30" name="Rectangle 28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000" b="0" i="0" u="none" strike="noStrike" cap="none" normalizeH="0" baseline="0" bmk="_Toc369178759">
              <a:ln>
                <a:noFill/>
              </a:ln>
              <a:solidFill>
                <a:schemeClr val="tx1"/>
              </a:solidFill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000" b="0" i="0" u="none" strike="noStrike" cap="none" normalizeH="0" baseline="0" bmk="_Toc369178759">
                <a:ln>
                  <a:noFill/>
                </a:ln>
                <a:solidFill>
                  <a:schemeClr val="tx1"/>
                </a:solidFill>
                <a:effectLst/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</a:t>
            </a:r>
            <a:endParaRPr kumimoji="0" lang="ja-JP" altLang="ja-JP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43"/>
          <p:cNvSpPr>
            <a:spLocks noChangeArrowheads="1"/>
          </p:cNvSpPr>
          <p:nvPr/>
        </p:nvSpPr>
        <p:spPr bwMode="auto">
          <a:xfrm>
            <a:off x="152400" y="6096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ja-JP" altLang="ja-JP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ja-JP" altLang="ja-JP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47"/>
          <p:cNvSpPr>
            <a:spLocks noChangeArrowheads="1"/>
          </p:cNvSpPr>
          <p:nvPr/>
        </p:nvSpPr>
        <p:spPr bwMode="auto">
          <a:xfrm>
            <a:off x="1119575" y="5616529"/>
            <a:ext cx="512191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581025"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r"/>
                <a:tab pos="2700338" algn="ctr"/>
                <a:tab pos="5400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ja-JP" altLang="ja-JP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　　</a:t>
            </a:r>
            <a:endParaRPr kumimoji="0" lang="ja-JP" altLang="ja-JP" sz="700" dirty="0"/>
          </a:p>
          <a:p>
            <a:pPr lvl="0"/>
            <a:r>
              <a:rPr lang="en-US" altLang="ja-JP" sz="2400" b="1" dirty="0" smtClean="0"/>
              <a:t>Figure S1</a:t>
            </a:r>
            <a:r>
              <a:rPr lang="en-US" altLang="ja-JP" sz="2400" b="1" dirty="0" smtClean="0"/>
              <a:t>. </a:t>
            </a:r>
            <a:r>
              <a:rPr kumimoji="0" lang="en-US" altLang="ja-JP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Outline </a:t>
            </a:r>
            <a:r>
              <a:rPr kumimoji="0" lang="en-US" altLang="ja-JP" sz="2400" b="1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of the study</a:t>
            </a:r>
            <a:endParaRPr kumimoji="0" lang="en-US" altLang="ja-JP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5810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r"/>
                <a:tab pos="2700338" algn="ctr"/>
                <a:tab pos="5400675" algn="r"/>
              </a:tabLst>
            </a:pP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428"/>
          <p:cNvSpPr>
            <a:spLocks noChangeArrowheads="1"/>
          </p:cNvSpPr>
          <p:nvPr/>
        </p:nvSpPr>
        <p:spPr bwMode="auto">
          <a:xfrm>
            <a:off x="4293172" y="1058070"/>
            <a:ext cx="1142924" cy="56673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group </a:t>
            </a: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guidance</a:t>
            </a:r>
            <a:endParaRPr kumimoji="0" lang="en-US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 care</a:t>
            </a: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8" name="Freeform 412"/>
          <p:cNvSpPr>
            <a:spLocks/>
          </p:cNvSpPr>
          <p:nvPr/>
        </p:nvSpPr>
        <p:spPr bwMode="auto">
          <a:xfrm flipV="1">
            <a:off x="2022475" y="1153941"/>
            <a:ext cx="796461" cy="512594"/>
          </a:xfrm>
          <a:custGeom>
            <a:avLst/>
            <a:gdLst>
              <a:gd name="T0" fmla="*/ 945515 w 855"/>
              <a:gd name="T1" fmla="*/ 390525 h 842"/>
              <a:gd name="T2" fmla="*/ 945515 w 855"/>
              <a:gd name="T3" fmla="*/ 389597 h 842"/>
              <a:gd name="T4" fmla="*/ 945515 w 855"/>
              <a:gd name="T5" fmla="*/ 388206 h 842"/>
              <a:gd name="T6" fmla="*/ 945515 w 855"/>
              <a:gd name="T7" fmla="*/ 387278 h 842"/>
              <a:gd name="T8" fmla="*/ 9953 w 855"/>
              <a:gd name="T9" fmla="*/ 0 h 842"/>
              <a:gd name="T10" fmla="*/ 4423 w 855"/>
              <a:gd name="T11" fmla="*/ 928 h 842"/>
              <a:gd name="T12" fmla="*/ 0 w 855"/>
              <a:gd name="T13" fmla="*/ 2319 h 842"/>
              <a:gd name="T14" fmla="*/ 0 w 855"/>
              <a:gd name="T15" fmla="*/ 3247 h 842"/>
              <a:gd name="T16" fmla="*/ 4423 w 855"/>
              <a:gd name="T17" fmla="*/ 4638 h 842"/>
              <a:gd name="T18" fmla="*/ 945515 w 855"/>
              <a:gd name="T19" fmla="*/ 390525 h 8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855" h="842">
                <a:moveTo>
                  <a:pt x="855" y="842"/>
                </a:moveTo>
                <a:lnTo>
                  <a:pt x="855" y="840"/>
                </a:lnTo>
                <a:lnTo>
                  <a:pt x="855" y="837"/>
                </a:lnTo>
                <a:lnTo>
                  <a:pt x="855" y="835"/>
                </a:lnTo>
                <a:lnTo>
                  <a:pt x="9" y="0"/>
                </a:lnTo>
                <a:lnTo>
                  <a:pt x="4" y="2"/>
                </a:lnTo>
                <a:lnTo>
                  <a:pt x="0" y="5"/>
                </a:lnTo>
                <a:lnTo>
                  <a:pt x="0" y="7"/>
                </a:lnTo>
                <a:lnTo>
                  <a:pt x="4" y="10"/>
                </a:lnTo>
                <a:lnTo>
                  <a:pt x="855" y="842"/>
                </a:lnTo>
                <a:close/>
              </a:path>
            </a:pathLst>
          </a:custGeom>
          <a:solidFill>
            <a:srgbClr val="000000"/>
          </a:solidFill>
          <a:ln w="3175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cxnSp>
        <p:nvCxnSpPr>
          <p:cNvPr id="42" name="直線コネクタ 41"/>
          <p:cNvCxnSpPr/>
          <p:nvPr/>
        </p:nvCxnSpPr>
        <p:spPr>
          <a:xfrm>
            <a:off x="467544" y="4599019"/>
            <a:ext cx="77048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直線コネクタ 45"/>
          <p:cNvCxnSpPr/>
          <p:nvPr/>
        </p:nvCxnSpPr>
        <p:spPr>
          <a:xfrm>
            <a:off x="2411760" y="4437112"/>
            <a:ext cx="0" cy="2984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直線コネクタ 46"/>
          <p:cNvCxnSpPr/>
          <p:nvPr/>
        </p:nvCxnSpPr>
        <p:spPr>
          <a:xfrm>
            <a:off x="6588224" y="4437112"/>
            <a:ext cx="0" cy="2984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直線コネクタ 47"/>
          <p:cNvCxnSpPr/>
          <p:nvPr/>
        </p:nvCxnSpPr>
        <p:spPr>
          <a:xfrm>
            <a:off x="8172400" y="4437112"/>
            <a:ext cx="0" cy="2984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Rectangle 428"/>
          <p:cNvSpPr>
            <a:spLocks noChangeArrowheads="1"/>
          </p:cNvSpPr>
          <p:nvPr/>
        </p:nvSpPr>
        <p:spPr bwMode="auto">
          <a:xfrm>
            <a:off x="4336385" y="3148082"/>
            <a:ext cx="1142924" cy="566737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68686"/>
                  </a:outerShdw>
                </a:effectLst>
              </a14:hiddenEffects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Ｐゴシック" panose="020B0600070205080204" pitchFamily="50" charset="-128"/>
                <a:cs typeface="Times New Roman" panose="02020603050405020304" pitchFamily="18" charset="0"/>
              </a:rPr>
              <a:t>group </a:t>
            </a: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guidance</a:t>
            </a:r>
            <a:endParaRPr kumimoji="0" lang="en-US" altLang="ja-JP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standard care</a:t>
            </a:r>
            <a:r>
              <a:rPr kumimoji="0" lang="en-US" altLang="ja-JP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cxnSp>
        <p:nvCxnSpPr>
          <p:cNvPr id="33" name="直線コネクタ 32"/>
          <p:cNvCxnSpPr/>
          <p:nvPr/>
        </p:nvCxnSpPr>
        <p:spPr>
          <a:xfrm>
            <a:off x="4283968" y="4437112"/>
            <a:ext cx="0" cy="2984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7149446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ja-JP" sz="2400" b="1" dirty="0" smtClean="0"/>
              <a:t>Table S1.</a:t>
            </a:r>
            <a:r>
              <a:rPr lang="en-US" altLang="ja-JP" sz="2400" dirty="0" smtClean="0"/>
              <a:t> </a:t>
            </a:r>
            <a:r>
              <a:rPr lang="en-US" altLang="ja-JP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altLang="ja-JP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ja-JP" sz="2400" dirty="0">
                <a:latin typeface="Times New Roman"/>
                <a:ea typeface="ＭＳ 明朝"/>
              </a:rPr>
              <a:t>Questions for</a:t>
            </a:r>
            <a:r>
              <a:rPr lang="en-US" altLang="ja-JP" sz="2400" b="1" dirty="0">
                <a:latin typeface="Times New Roman"/>
                <a:ea typeface="ＭＳ 明朝"/>
              </a:rPr>
              <a:t> </a:t>
            </a:r>
            <a:r>
              <a:rPr lang="en-US" altLang="ja-JP" sz="2400" dirty="0">
                <a:latin typeface="Times New Roman" pitchFamily="18" charset="0"/>
                <a:cs typeface="Times New Roman" pitchFamily="18" charset="0"/>
              </a:rPr>
              <a:t>basic knowledge related to vaccination</a:t>
            </a:r>
            <a:endParaRPr kumimoji="1" lang="ja-JP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コンテンツ プレースホル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9751801"/>
              </p:ext>
            </p:extLst>
          </p:nvPr>
        </p:nvGraphicFramePr>
        <p:xfrm>
          <a:off x="323528" y="1196752"/>
          <a:ext cx="8568952" cy="5176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689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Statement/Question</a:t>
                      </a:r>
                      <a:endParaRPr kumimoji="1" lang="ja-JP" altLang="en-US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65264">
                <a:tc>
                  <a:txBody>
                    <a:bodyPr/>
                    <a:lstStyle/>
                    <a:p>
                      <a:r>
                        <a:rPr kumimoji="1" lang="en-US" altLang="ja-JP" sz="14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There are some diseases that can be prevented with a vaccine and some diseases that can not be prevented with a </a:t>
                      </a:r>
                    </a:p>
                    <a:p>
                      <a:r>
                        <a:rPr kumimoji="1" lang="en-US" altLang="ja-JP" sz="14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vaccine.</a:t>
                      </a:r>
                    </a:p>
                    <a:p>
                      <a:r>
                        <a:rPr kumimoji="1" lang="en-US" altLang="ja-JP" sz="14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endParaRPr kumimoji="1" lang="ja-JP" altLang="en-US" sz="1400" b="1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A person will</a:t>
                      </a:r>
                      <a:r>
                        <a:rPr kumimoji="1" lang="en-US" altLang="ja-JP" sz="1400" u="none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not</a:t>
                      </a:r>
                      <a:r>
                        <a:rPr kumimoji="1" lang="en-US" altLang="ja-JP" sz="14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be infected with a </a:t>
                      </a:r>
                      <a:r>
                        <a:rPr kumimoji="1" lang="en-US" altLang="ja-JP" sz="14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disease</a:t>
                      </a:r>
                      <a:r>
                        <a:rPr kumimoji="1" lang="en-US" altLang="ja-JP" sz="1800" b="0" i="0" u="none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1" lang="en-US" altLang="ja-JP" sz="1400" u="non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if </a:t>
                      </a:r>
                      <a:r>
                        <a:rPr kumimoji="1" lang="en-US" altLang="ja-JP" sz="1400" u="none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they are immunized against it.</a:t>
                      </a:r>
                      <a:r>
                        <a:rPr kumimoji="1" lang="en-US" altLang="ja-JP" sz="14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1" lang="ja-JP" altLang="en-US" sz="1400" b="1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3216">
                <a:tc>
                  <a:txBody>
                    <a:bodyPr/>
                    <a:lstStyle/>
                    <a:p>
                      <a:r>
                        <a:rPr kumimoji="1" lang="en-US" altLang="ja-JP" sz="14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kumimoji="1" lang="en-US" altLang="ja-JP" sz="1400" u="non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Immunity </a:t>
                      </a:r>
                      <a:r>
                        <a:rPr kumimoji="1" lang="en-US" altLang="ja-JP" sz="1400" u="non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against natural infections is safer than immunization. </a:t>
                      </a:r>
                      <a:endParaRPr kumimoji="1" lang="ja-JP" altLang="en-US" sz="1400" b="1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kumimoji="1" lang="en-US" altLang="ja-JP" sz="1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If a person does not receive vaccination and suffers from a disease that could have been prevented with a vaccine, </a:t>
                      </a:r>
                      <a:r>
                        <a:rPr kumimoji="1" lang="en-US" altLang="ja-JP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</a:p>
                    <a:p>
                      <a:r>
                        <a:rPr kumimoji="1" lang="en-US" altLang="ja-JP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treatment </a:t>
                      </a:r>
                      <a:r>
                        <a:rPr kumimoji="1" lang="en-US" altLang="ja-JP" sz="1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at an early stage would prevent any sequela.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All vaccines</a:t>
                      </a:r>
                      <a:r>
                        <a:rPr kumimoji="1" lang="en-US" altLang="ja-JP" sz="1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only need to be administered once; there is no need to receive the same vaccine again.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 Simultaneous inoculation speeds up acquisition of immunity.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</a:t>
                      </a: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outine vaccines under the national immunization law can be administered at any time at the tax-payers’ expense </a:t>
                      </a:r>
                      <a:r>
                        <a:rPr lang="en-US" altLang="ja-JP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r>
                        <a:rPr lang="en-US" altLang="ja-JP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(</a:t>
                      </a:r>
                      <a:r>
                        <a:rPr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free of charge).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 </a:t>
                      </a:r>
                      <a:r>
                        <a:rPr kumimoji="1" lang="en-US" altLang="ja-JP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If a person does not receive vaccination and suffers from a disease that could have been prevented with a vaccine,</a:t>
                      </a:r>
                      <a:r>
                        <a:rPr lang="en-US" altLang="ja-JP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no serious complication will occur</a:t>
                      </a:r>
                      <a:r>
                        <a:rPr kumimoji="1" lang="en-US" altLang="ja-JP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1" lang="ja-JP" altLang="en-US" sz="1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9. The first vaccination after birth should be administered at 2 months old of</a:t>
                      </a:r>
                      <a:r>
                        <a:rPr kumimoji="1" lang="en-US" altLang="ja-JP" sz="14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age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 After receiving a vaccination, it is necessary to observe the person’s condition for 15 to 30 minutes.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ja-JP" sz="2800" b="1" dirty="0" smtClean="0"/>
              <a:t>Table S2.</a:t>
            </a:r>
            <a:r>
              <a:rPr lang="en-US" altLang="ja-JP" sz="2800" b="1" dirty="0">
                <a:latin typeface="Times New Roman"/>
                <a:ea typeface="ＭＳ 明朝"/>
              </a:rPr>
              <a:t/>
            </a:r>
            <a:br>
              <a:rPr lang="en-US" altLang="ja-JP" sz="2800" b="1" dirty="0">
                <a:latin typeface="Times New Roman"/>
                <a:ea typeface="ＭＳ 明朝"/>
              </a:rPr>
            </a:br>
            <a:r>
              <a:rPr lang="en-US" altLang="ja-JP" sz="2400" dirty="0">
                <a:latin typeface="Times New Roman"/>
                <a:ea typeface="ＭＳ 明朝"/>
              </a:rPr>
              <a:t>Questions for</a:t>
            </a:r>
            <a:r>
              <a:rPr lang="en-US" altLang="ja-JP" sz="2400" b="1" dirty="0">
                <a:latin typeface="Times New Roman"/>
                <a:ea typeface="ＭＳ 明朝"/>
              </a:rPr>
              <a:t> 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advanced </a:t>
            </a:r>
            <a:r>
              <a:rPr lang="en-US" altLang="ja-JP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knowledge </a:t>
            </a:r>
            <a:r>
              <a:rPr lang="en-US" altLang="ja-JP" sz="2400" dirty="0">
                <a:latin typeface="Times New Roman" pitchFamily="18" charset="0"/>
                <a:cs typeface="Times New Roman" pitchFamily="18" charset="0"/>
              </a:rPr>
              <a:t>related to vaccination</a:t>
            </a:r>
            <a:endParaRPr kumimoji="1" lang="ja-JP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コンテンツ プレースホル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20802607"/>
              </p:ext>
            </p:extLst>
          </p:nvPr>
        </p:nvGraphicFramePr>
        <p:xfrm>
          <a:off x="251520" y="1600202"/>
          <a:ext cx="8640960" cy="44517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64096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4874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Statement/Question</a:t>
                      </a:r>
                      <a:endParaRPr kumimoji="1" lang="ja-JP" alt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7460">
                <a:tc>
                  <a:txBody>
                    <a:bodyPr/>
                    <a:lstStyle/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Because hepatitis B virus is very infectious, infection</a:t>
                      </a:r>
                      <a:r>
                        <a:rPr kumimoji="1" lang="en-US" altLang="ja-JP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can occur </a:t>
                      </a:r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unknowingly.</a:t>
                      </a:r>
                    </a:p>
                    <a:p>
                      <a:r>
                        <a:rPr kumimoji="1" lang="en-US" altLang="ja-JP" sz="14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</a:t>
                      </a:r>
                      <a:endParaRPr kumimoji="1" lang="ja-JP" altLang="en-US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612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kumimoji="1" lang="en-US" altLang="ja-JP" sz="14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80–90% of infants infected with the hepatitis B virus during the first year of life develop chronic infections.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61241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The rotavirus vaccine has a limited period for inoculation (</a:t>
                      </a:r>
                      <a:r>
                        <a:rPr kumimoji="1" lang="en-US" altLang="ja-JP" sz="14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The first dose of r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otavirus </a:t>
                      </a:r>
                      <a:r>
                        <a:rPr kumimoji="1" lang="en-US" altLang="ja-JP" sz="14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vaccine is most effective if it is given before a child is 15 weeks of age. Children should receive all doses of the rotavirus vaccine before they turn 8 months old.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61241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kumimoji="1" lang="en-US" altLang="ja-JP" sz="14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Since the risk of suffering from bacterial meningitis is high after 6 months of age,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it is necessary to </a:t>
                      </a:r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start</a:t>
                      </a:r>
                      <a:r>
                        <a:rPr kumimoji="1" lang="en-US" altLang="ja-JP" sz="14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vaccination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with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Hib and PCV13 vaccines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immediately after a child turns 6 months of age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r>
                        <a:rPr kumimoji="1" lang="en-US" altLang="ja-JP" sz="14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162443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In the case of serious side effects due to simultaneous vaccination with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routine vaccines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and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ptional vaccines, in principle, the R</a:t>
                      </a:r>
                      <a:r>
                        <a:rPr kumimoji="1" lang="en-US" altLang="ja-JP" sz="14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elief System for Injury to Health with </a:t>
                      </a:r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o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ptional </a:t>
                      </a:r>
                      <a:r>
                        <a:rPr kumimoji="1" lang="en-US" altLang="ja-JP" sz="1400" b="0" i="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Vaccination</a:t>
                      </a:r>
                      <a:r>
                        <a:rPr kumimoji="1" lang="en-US" altLang="ja-JP" sz="1400" b="0" i="0" kern="1200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1" lang="en-US" altLang="ja-JP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(arbitrary inoculation) is applied. </a:t>
                      </a:r>
                      <a:endParaRPr kumimoji="1" lang="ja-JP" altLang="en-US" sz="14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ja-JP" sz="2800" b="1" dirty="0" smtClean="0"/>
              <a:t>Table S3.</a:t>
            </a:r>
            <a:r>
              <a:rPr lang="en-US" altLang="ja-JP" sz="2800" b="1" dirty="0" smtClean="0">
                <a:latin typeface="Times New Roman"/>
                <a:ea typeface="ＭＳ 明朝"/>
              </a:rPr>
              <a:t/>
            </a:r>
            <a:br>
              <a:rPr lang="en-US" altLang="ja-JP" sz="2800" b="1" dirty="0" smtClean="0">
                <a:latin typeface="Times New Roman"/>
                <a:ea typeface="ＭＳ 明朝"/>
              </a:rPr>
            </a:br>
            <a:r>
              <a:rPr lang="en-US" altLang="ja-JP" sz="2800" dirty="0" smtClean="0">
                <a:latin typeface="Times New Roman"/>
                <a:ea typeface="ＭＳ 明朝"/>
              </a:rPr>
              <a:t>Questions for</a:t>
            </a:r>
            <a:r>
              <a:rPr lang="ja-JP" altLang="en-US" sz="2800" dirty="0">
                <a:latin typeface="Times New Roman"/>
                <a:ea typeface="ＭＳ 明朝"/>
              </a:rPr>
              <a:t> </a:t>
            </a:r>
            <a:r>
              <a:rPr lang="en-US" altLang="ja-JP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health 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literacy regarding vaccination of children</a:t>
            </a:r>
            <a:endParaRPr kumimoji="1" lang="ja-JP" alt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コンテンツ プレースホル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22237548"/>
              </p:ext>
            </p:extLst>
          </p:nvPr>
        </p:nvGraphicFramePr>
        <p:xfrm>
          <a:off x="1115616" y="1600202"/>
          <a:ext cx="7344816" cy="45073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344816"/>
              </a:tblGrid>
              <a:tr h="48746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8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Statement/Question</a:t>
                      </a:r>
                      <a:endParaRPr kumimoji="1" lang="ja-JP" altLang="en-US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74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The items asked whether you would be able to </a:t>
                      </a:r>
                      <a:endParaRPr kumimoji="1" lang="ja-JP" altLang="en-US" sz="1400" b="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87460">
                <a:tc>
                  <a:txBody>
                    <a:bodyPr/>
                    <a:lstStyle/>
                    <a:p>
                      <a:r>
                        <a:rPr kumimoji="1" lang="en-US" altLang="ja-JP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r>
                        <a:rPr kumimoji="1" lang="ja-JP" altLang="ja-JP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1" lang="en-US" altLang="ja-JP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collect your child's vaccination-related information from various sources.</a:t>
                      </a:r>
                      <a:endParaRPr kumimoji="1" lang="ja-JP" altLang="en-US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612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kumimoji="1" lang="en-US" altLang="ja-JP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extract the information you wanted.</a:t>
                      </a:r>
                      <a:endParaRPr kumimoji="1" lang="ja-JP" altLang="en-US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61241">
                <a:tc>
                  <a:txBody>
                    <a:bodyPr/>
                    <a:lstStyle/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kumimoji="1" lang="en-US" altLang="ja-JP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understand and communicate the obtained information.</a:t>
                      </a:r>
                      <a:endParaRPr kumimoji="1" lang="ja-JP" altLang="en-US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61241">
                <a:tc>
                  <a:txBody>
                    <a:bodyPr/>
                    <a:lstStyle/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kumimoji="1" lang="en-US" altLang="ja-JP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consider the credibility of the information issues.</a:t>
                      </a:r>
                      <a:endParaRPr kumimoji="1" lang="en-US" altLang="ja-JP" sz="1400" b="0" i="0" kern="1200" dirty="0" smtClean="0">
                        <a:solidFill>
                          <a:srgbClr val="FF0000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61241">
                <a:tc>
                  <a:txBody>
                    <a:bodyPr/>
                    <a:lstStyle/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 </a:t>
                      </a:r>
                      <a:r>
                        <a:rPr kumimoji="1" lang="en-US" altLang="ja-JP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make decisions based on the information, specifically in the context of on your child's vaccination-related issues.</a:t>
                      </a:r>
                      <a:endParaRPr kumimoji="1" lang="ja-JP" altLang="en-US" sz="1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28761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512" y="44624"/>
            <a:ext cx="8856984" cy="576064"/>
          </a:xfrm>
        </p:spPr>
        <p:txBody>
          <a:bodyPr>
            <a:noAutofit/>
          </a:bodyPr>
          <a:lstStyle/>
          <a:p>
            <a:r>
              <a:rPr lang="en-US" altLang="ja-JP" sz="2000" b="1" dirty="0" smtClean="0"/>
              <a:t>Table S4.</a:t>
            </a:r>
            <a:r>
              <a:rPr lang="en-US" altLang="ja-JP" sz="2000" b="1" dirty="0">
                <a:latin typeface="Times New Roman" pitchFamily="18" charset="0"/>
                <a:ea typeface="ＭＳ 明朝"/>
                <a:cs typeface="Times New Roman" pitchFamily="18" charset="0"/>
              </a:rPr>
              <a:t/>
            </a:r>
            <a:br>
              <a:rPr lang="en-US" altLang="ja-JP" sz="2000" b="1" dirty="0">
                <a:latin typeface="Times New Roman" pitchFamily="18" charset="0"/>
                <a:ea typeface="ＭＳ 明朝"/>
                <a:cs typeface="Times New Roman" pitchFamily="18" charset="0"/>
              </a:rPr>
            </a:br>
            <a:r>
              <a:rPr lang="en-US" altLang="ja-JP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en-US" altLang="ja-JP" sz="2000" dirty="0">
                <a:latin typeface="Times New Roman" pitchFamily="18" charset="0"/>
                <a:cs typeface="Times New Roman" pitchFamily="18" charset="0"/>
              </a:rPr>
              <a:t>Attitudes and beliefs about vaccine-preventable diseases and vaccination</a:t>
            </a:r>
            <a:endParaRPr kumimoji="1" lang="ja-JP" alt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コンテンツ プレースホル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47271218"/>
              </p:ext>
            </p:extLst>
          </p:nvPr>
        </p:nvGraphicFramePr>
        <p:xfrm>
          <a:off x="755576" y="754936"/>
          <a:ext cx="7632848" cy="57704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328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32607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kern="1200" baseline="0" dirty="0">
                          <a:latin typeface="Times New Roman" pitchFamily="18" charset="0"/>
                          <a:cs typeface="Times New Roman" pitchFamily="18" charset="0"/>
                        </a:rPr>
                        <a:t>Statement/Question</a:t>
                      </a:r>
                      <a:endParaRPr kumimoji="1" lang="ja-JP" alt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3245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Perceived severity (HBM)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>
                        <a:buFont typeface="+mj-lt"/>
                        <a:buNone/>
                      </a:pPr>
                      <a:r>
                        <a:rPr kumimoji="1" lang="en-US" altLang="ja-JP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r>
                        <a:rPr kumimoji="1" lang="ja-JP" altLang="ja-JP" sz="12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Vaccine-preventable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diseases are serious diseases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>
                        <a:buFont typeface="+mj-lt"/>
                        <a:buNone/>
                      </a:pP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2. Vaccine-preventable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disease are serious diseases for babies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130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Perceived susceptibility (HBM)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90500" indent="-190500"/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3.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My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baby is not very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likely to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contract vaccine-preventable diseases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489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Perceived benefits (HBM)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90500" indent="-190500"/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The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vaccines for babies will prevent my baby from getting sick with vaccine-preventable diseases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90500" indent="-190500"/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5.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If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my baby receives the vaccines, it will help protect my friends and family from getting the flu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90500" indent="-190500"/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US" sz="1200" kern="1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en-US" sz="1200" kern="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The </a:t>
                      </a:r>
                      <a:r>
                        <a:rPr lang="en-US" sz="1200" kern="1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vaccine will prevent my baby from missing </a:t>
                      </a:r>
                      <a:r>
                        <a:rPr lang="en-US" sz="1200" kern="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day-care because </a:t>
                      </a:r>
                      <a:r>
                        <a:rPr lang="en-US" sz="1200" kern="1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it prevents </a:t>
                      </a:r>
                      <a:r>
                        <a:rPr lang="en-US" sz="1200" kern="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vaccine-preventable diseases</a:t>
                      </a:r>
                      <a:endParaRPr lang="ja-JP" sz="1400" kern="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90500" indent="-190500"/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7.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If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my baby receives the vaccines, it will prevent us (parents) from missing work to take care of my baby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1102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Perceived barriers (HBM)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8.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The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vaccines will make my baby sick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90500" indent="-190500"/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9.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The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vaccines do not prevent vaccine-preventable diseases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10.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Getting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the vaccines costs too much money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90500" indent="-190500"/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11.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will feel uncomfortable because receiving the vaccines is painful or uncomfortable for my baby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54000" indent="-254000"/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12.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It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is tough to watch my baby in pain the day after a vaccination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5551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Self-efficacy (HBM)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17500" indent="-317500"/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13.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feel comfortable getting vaccines for my baby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54000" indent="-254000"/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14.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would feel comfortable asking my husband/partner to take my baby to get the vaccines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0861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Perceived behavioral control (IBM)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254000" indent="-254000"/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15.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have control over whether or not my baby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gets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the vaccines 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92585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Social norm (injunctive)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90500" indent="-190500"/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16.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Most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people important to me think I should get my baby vaccinated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90500" indent="-190500"/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17.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The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pediatricians think my baby should get the vaccines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90500" indent="-190500"/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18.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My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parents think my baby should get the vaccines 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90500" indent="-190500"/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19.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My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friends think my baby should get the vaccines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8311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Social norm (descriptive)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20.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I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know other people my age who gave their baby the vaccines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21. </a:t>
                      </a:r>
                      <a:r>
                        <a:rPr lang="en-US" sz="1200" kern="100" dirty="0" smtClean="0">
                          <a:latin typeface="Times New Roman" pitchFamily="18" charset="0"/>
                          <a:cs typeface="Times New Roman" pitchFamily="18" charset="0"/>
                        </a:rPr>
                        <a:t>Most </a:t>
                      </a:r>
                      <a:r>
                        <a:rPr lang="en-US" sz="1200" kern="100" dirty="0">
                          <a:latin typeface="Times New Roman" pitchFamily="18" charset="0"/>
                          <a:cs typeface="Times New Roman" pitchFamily="18" charset="0"/>
                        </a:rPr>
                        <a:t>of my friends gave their baby the vaccines</a:t>
                      </a:r>
                      <a:endParaRPr lang="ja-JP" sz="1400" kern="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3" name="正方形/長方形 2"/>
          <p:cNvSpPr/>
          <p:nvPr/>
        </p:nvSpPr>
        <p:spPr>
          <a:xfrm>
            <a:off x="755576" y="6497960"/>
            <a:ext cx="4248472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ctr"/>
            <a:r>
              <a:rPr lang="en-US" altLang="ja-JP" sz="1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HBM: Health Belief Model, IBM: Integrated Behavioral Model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65640664"/>
              </p:ext>
            </p:extLst>
          </p:nvPr>
        </p:nvGraphicFramePr>
        <p:xfrm>
          <a:off x="467544" y="1268760"/>
          <a:ext cx="8064897" cy="5237826"/>
        </p:xfrm>
        <a:graphic>
          <a:graphicData uri="http://schemas.openxmlformats.org/drawingml/2006/table">
            <a:tbl>
              <a:tblPr/>
              <a:tblGrid>
                <a:gridCol w="40858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155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7914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791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6529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54477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70916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347584">
                <a:tc gridSpan="6"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9408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gridSpan="4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Pre-study</a:t>
                      </a: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altLang="ja-JP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Post-study</a:t>
                      </a: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526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　</a:t>
                      </a: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Knowledge</a:t>
                      </a: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endParaRPr kumimoji="1"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ja-JP" alt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</a:t>
                      </a:r>
                      <a:r>
                        <a:rPr lang="en-US" altLang="ja-JP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Basic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knowledge</a:t>
                      </a: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0.64</a:t>
                      </a:r>
                      <a:endParaRPr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0.51</a:t>
                      </a:r>
                      <a:endParaRPr lang="ja-JP" alt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Advanced </a:t>
                      </a:r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knowledge</a:t>
                      </a: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0.61</a:t>
                      </a:r>
                      <a:endParaRPr kumimoji="1"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0.53</a:t>
                      </a:r>
                      <a:endParaRPr lang="ja-JP" alt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Attitudes and beliefs</a:t>
                      </a: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kumimoji="1"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ja-JP" alt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Perceived severity (HBM) </a:t>
                      </a: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0.79</a:t>
                      </a:r>
                      <a:endParaRPr kumimoji="1"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0.80</a:t>
                      </a:r>
                      <a:endParaRPr lang="ja-JP" alt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Perceived susceptibility (HBM) </a:t>
                      </a: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ja-JP" alt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858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Perceived benefits (HBM) </a:t>
                      </a:r>
                      <a:endParaRPr lang="en-US" sz="12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0.79</a:t>
                      </a:r>
                      <a:endParaRPr kumimoji="1"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0.84</a:t>
                      </a:r>
                      <a:endParaRPr lang="ja-JP" alt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ja-JP" alt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Perceived barriers (HBM) </a:t>
                      </a: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0.65</a:t>
                      </a:r>
                      <a:endParaRPr kumimoji="1"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0.55</a:t>
                      </a:r>
                      <a:endParaRPr lang="ja-JP" alt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Self-efficacy (HBM) </a:t>
                      </a: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0.20</a:t>
                      </a:r>
                      <a:endParaRPr kumimoji="1"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0.04</a:t>
                      </a:r>
                      <a:endParaRPr lang="ja-JP" alt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Perceived behavioral control (IBM) </a:t>
                      </a: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ja-JP" alt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11713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Social norm (injunctive) </a:t>
                      </a: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0.87</a:t>
                      </a:r>
                      <a:endParaRPr kumimoji="1"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0.80</a:t>
                      </a:r>
                      <a:endParaRPr lang="ja-JP" alt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ja-JP" alt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44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  Social norm (descriptive) </a:t>
                      </a: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0.90</a:t>
                      </a:r>
                      <a:endParaRPr kumimoji="1"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ja-JP" altLang="en-US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0.82</a:t>
                      </a:r>
                      <a:endParaRPr lang="ja-JP" alt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78902">
                <a:tc>
                  <a:txBody>
                    <a:bodyPr/>
                    <a:lstStyle/>
                    <a:p>
                      <a:pPr algn="l" fontAlgn="ctr"/>
                      <a:r>
                        <a:rPr kumimoji="1" lang="en-US" altLang="ja-JP" sz="14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1" lang="en-US" altLang="ja-JP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Health literacy regarding vaccination of children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0.87</a:t>
                      </a:r>
                      <a:endParaRPr kumimoji="1"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ja-JP" altLang="en-US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1600" dirty="0">
                          <a:latin typeface="Times New Roman" pitchFamily="18" charset="0"/>
                          <a:cs typeface="Times New Roman" pitchFamily="18" charset="0"/>
                        </a:rPr>
                        <a:t>0.86</a:t>
                      </a:r>
                      <a:endParaRPr lang="ja-JP" alt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ctr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347584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HBM: 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H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ealth Belief Model, IBM: Integrated Behavioral Model</a:t>
                      </a: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ja-JP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410" marR="7410" marT="741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</a:tbl>
          </a:graphicData>
        </a:graphic>
      </p:graphicFrame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539552" y="158006"/>
            <a:ext cx="7056784" cy="1254770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altLang="ja-JP" sz="2400" b="1" smtClean="0"/>
              <a:t>Table S5.</a:t>
            </a:r>
            <a:r>
              <a:rPr lang="en-US" altLang="ja-JP" sz="2400" b="1" dirty="0">
                <a:latin typeface="Times New Roman" pitchFamily="18" charset="0"/>
                <a:ea typeface="ＭＳ 明朝"/>
                <a:cs typeface="Times New Roman" pitchFamily="18" charset="0"/>
              </a:rPr>
              <a:t/>
            </a:r>
            <a:br>
              <a:rPr lang="en-US" altLang="ja-JP" sz="2400" b="1" dirty="0">
                <a:latin typeface="Times New Roman" pitchFamily="18" charset="0"/>
                <a:ea typeface="ＭＳ 明朝"/>
                <a:cs typeface="Times New Roman" pitchFamily="18" charset="0"/>
              </a:rPr>
            </a:b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Internal consistency (Cronbach α)</a:t>
            </a:r>
            <a:r>
              <a:rPr lang="ja-JP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knowledge, attitudes and beliefs scores</a:t>
            </a:r>
            <a:endParaRPr kumimoji="1" lang="ja-JP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0682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15398</TotalTime>
  <Words>920</Words>
  <Application>Microsoft Office PowerPoint</Application>
  <PresentationFormat>画面に合わせる (4:3)</PresentationFormat>
  <Paragraphs>141</Paragraphs>
  <Slides>6</Slides>
  <Notes>6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7" baseType="lpstr">
      <vt:lpstr>Office テーマ</vt:lpstr>
      <vt:lpstr>スライド 1</vt:lpstr>
      <vt:lpstr>Table S1.  Questions for basic knowledge related to vaccination</vt:lpstr>
      <vt:lpstr>Table S2. Questions for advanced knowledge related to vaccination</vt:lpstr>
      <vt:lpstr>Table S3. Questions for health literacy regarding vaccination of children</vt:lpstr>
      <vt:lpstr>Table S4.  Attitudes and beliefs about vaccine-preventable diseases and vaccination</vt:lpstr>
      <vt:lpstr>Table S5. Internal consistency (Cronbach α) for knowledge, attitudes and beliefs scores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Statements and Questions Used to Evaluate Change in Attitudes and Beliefs Among Study Participants</dc:title>
  <dc:creator>asaitoh</dc:creator>
  <cp:lastModifiedBy>user</cp:lastModifiedBy>
  <cp:revision>204</cp:revision>
  <dcterms:created xsi:type="dcterms:W3CDTF">2012-09-23T14:05:09Z</dcterms:created>
  <dcterms:modified xsi:type="dcterms:W3CDTF">2019-11-02T06:39:22Z</dcterms:modified>
</cp:coreProperties>
</file>