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1" r:id="rId2"/>
  </p:sldIdLst>
  <p:sldSz cx="7993063" cy="4679950"/>
  <p:notesSz cx="6858000" cy="9144000"/>
  <p:defaultTextStyle>
    <a:defPPr>
      <a:defRPr lang="en-US"/>
    </a:defPPr>
    <a:lvl1pPr marL="0" algn="l" defTabSz="724008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362004" algn="l" defTabSz="724008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724008" algn="l" defTabSz="724008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086012" algn="l" defTabSz="724008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1448016" algn="l" defTabSz="724008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1810020" algn="l" defTabSz="724008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2172023" algn="l" defTabSz="724008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2534028" algn="l" defTabSz="724008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2896031" algn="l" defTabSz="724008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847" autoAdjust="0"/>
    <p:restoredTop sz="94660"/>
  </p:normalViewPr>
  <p:slideViewPr>
    <p:cSldViewPr>
      <p:cViewPr varScale="1">
        <p:scale>
          <a:sx n="156" d="100"/>
          <a:sy n="156" d="100"/>
        </p:scale>
        <p:origin x="-948" y="-84"/>
      </p:cViewPr>
      <p:guideLst>
        <p:guide orient="horz" pos="1475"/>
        <p:guide pos="251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Work\Breast%20Cancer%20CEA\BreastCancerTailoredScreening_405505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scatterChart>
        <c:scatterStyle val="lineMarker"/>
        <c:ser>
          <c:idx val="0"/>
          <c:order val="0"/>
          <c:tx>
            <c:strRef>
              <c:f>PSA!$I$48</c:f>
              <c:strCache>
                <c:ptCount val="1"/>
                <c:pt idx="0">
                  <c:v>Tailored Screening</c:v>
                </c:pt>
              </c:strCache>
            </c:strRef>
          </c:tx>
          <c:spPr>
            <a:ln w="19050">
              <a:solidFill>
                <a:schemeClr val="tx1"/>
              </a:solidFill>
            </a:ln>
          </c:spPr>
          <c:marker>
            <c:symbol val="diamond"/>
            <c:size val="8"/>
            <c:spPr>
              <a:solidFill>
                <a:schemeClr val="tx1"/>
              </a:solidFill>
              <a:ln>
                <a:noFill/>
              </a:ln>
            </c:spPr>
          </c:marker>
          <c:xVal>
            <c:numRef>
              <c:f>PSA!$H$49:$H$54</c:f>
              <c:numCache>
                <c:formatCode>General</c:formatCode>
                <c:ptCount val="6"/>
                <c:pt idx="0">
                  <c:v>0</c:v>
                </c:pt>
                <c:pt idx="1">
                  <c:v>10000</c:v>
                </c:pt>
                <c:pt idx="2">
                  <c:v>20000</c:v>
                </c:pt>
                <c:pt idx="3">
                  <c:v>30000</c:v>
                </c:pt>
                <c:pt idx="4">
                  <c:v>40000</c:v>
                </c:pt>
                <c:pt idx="5">
                  <c:v>50000</c:v>
                </c:pt>
              </c:numCache>
            </c:numRef>
          </c:xVal>
          <c:yVal>
            <c:numRef>
              <c:f>PSA!$I$49:$I$54</c:f>
              <c:numCache>
                <c:formatCode>General</c:formatCode>
                <c:ptCount val="6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</c:numCache>
            </c:numRef>
          </c:yVal>
        </c:ser>
        <c:ser>
          <c:idx val="1"/>
          <c:order val="1"/>
          <c:tx>
            <c:strRef>
              <c:f>PSA!$J$48</c:f>
              <c:strCache>
                <c:ptCount val="1"/>
                <c:pt idx="0">
                  <c:v>Mammogram Only Screening</c:v>
                </c:pt>
              </c:strCache>
            </c:strRef>
          </c:tx>
          <c:spPr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marker>
            <c:symbol val="square"/>
            <c:size val="5"/>
            <c:spPr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c:spPr>
          </c:marker>
          <c:xVal>
            <c:numRef>
              <c:f>PSA!$H$49:$H$54</c:f>
              <c:numCache>
                <c:formatCode>General</c:formatCode>
                <c:ptCount val="6"/>
                <c:pt idx="0">
                  <c:v>0</c:v>
                </c:pt>
                <c:pt idx="1">
                  <c:v>10000</c:v>
                </c:pt>
                <c:pt idx="2">
                  <c:v>20000</c:v>
                </c:pt>
                <c:pt idx="3">
                  <c:v>30000</c:v>
                </c:pt>
                <c:pt idx="4">
                  <c:v>40000</c:v>
                </c:pt>
                <c:pt idx="5">
                  <c:v>50000</c:v>
                </c:pt>
              </c:numCache>
            </c:numRef>
          </c:xVal>
          <c:yVal>
            <c:numRef>
              <c:f>PSA!$J$49:$J$54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yVal>
        </c:ser>
        <c:axId val="54156672"/>
        <c:axId val="54192000"/>
      </c:scatterChart>
      <c:valAx>
        <c:axId val="54156672"/>
        <c:scaling>
          <c:orientation val="minMax"/>
          <c:max val="50000"/>
        </c:scaling>
        <c:axPos val="b"/>
        <c:title>
          <c:tx>
            <c:rich>
              <a:bodyPr/>
              <a:lstStyle/>
              <a:p>
                <a:pPr>
                  <a:defRPr sz="1200"/>
                </a:pPr>
                <a:r>
                  <a:rPr lang="en-US" sz="1200" dirty="0" smtClean="0"/>
                  <a:t>Willingness-to-pay</a:t>
                </a:r>
                <a:r>
                  <a:rPr lang="en-US" sz="1200" baseline="0" dirty="0" smtClean="0"/>
                  <a:t> (SGD)</a:t>
                </a:r>
                <a:endParaRPr lang="en-US" sz="1200" dirty="0"/>
              </a:p>
            </c:rich>
          </c:tx>
          <c:layout/>
        </c:title>
        <c:numFmt formatCode="General" sourceLinked="1"/>
        <c:tickLblPos val="nextTo"/>
        <c:crossAx val="54192000"/>
        <c:crosses val="autoZero"/>
        <c:crossBetween val="midCat"/>
        <c:majorUnit val="10000"/>
      </c:valAx>
      <c:valAx>
        <c:axId val="54192000"/>
        <c:scaling>
          <c:orientation val="minMax"/>
          <c:max val="1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 dirty="0" smtClean="0"/>
                  <a:t>Proportion Cost Effective</a:t>
                </a:r>
                <a:endParaRPr lang="en-US" sz="1200" dirty="0"/>
              </a:p>
            </c:rich>
          </c:tx>
          <c:layout/>
        </c:title>
        <c:numFmt formatCode="General" sourceLinked="1"/>
        <c:tickLblPos val="nextTo"/>
        <c:crossAx val="54156672"/>
        <c:crosses val="autoZero"/>
        <c:crossBetween val="midCat"/>
        <c:majorUnit val="0.2"/>
      </c:valAx>
    </c:plotArea>
    <c:legend>
      <c:legendPos val="r"/>
      <c:layout/>
    </c:legend>
    <c:plotVisOnly val="1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2BF36B-67FD-4F9D-89E4-1AE15516F6FC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85800"/>
            <a:ext cx="58547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A34CD-EF9F-4D13-BD84-CF81582086E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72400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62004" algn="l" defTabSz="72400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724008" algn="l" defTabSz="72400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86012" algn="l" defTabSz="72400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448016" algn="l" defTabSz="72400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810020" algn="l" defTabSz="72400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172023" algn="l" defTabSz="72400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534028" algn="l" defTabSz="72400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896031" algn="l" defTabSz="72400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01650" y="685800"/>
            <a:ext cx="58547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smtClean="0"/>
              <a:t> (Pasted from Excel: 405505.xls, PSA sheet)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A34CD-EF9F-4D13-BD84-CF81582086E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9481" y="1453818"/>
            <a:ext cx="6794104" cy="100315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98960" y="2651972"/>
            <a:ext cx="5595145" cy="11959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62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24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860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48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1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172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5340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8960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5BBCF-ACC7-42CF-872E-74654A2D4A77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600C5-3515-41B9-B3BB-DF8F3DDC60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5BBCF-ACC7-42CF-872E-74654A2D4A77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600C5-3515-41B9-B3BB-DF8F3DDC60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794971" y="187417"/>
            <a:ext cx="1798439" cy="399312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9654" y="187417"/>
            <a:ext cx="5262100" cy="399312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5BBCF-ACC7-42CF-872E-74654A2D4A77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600C5-3515-41B9-B3BB-DF8F3DDC60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5BBCF-ACC7-42CF-872E-74654A2D4A77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600C5-3515-41B9-B3BB-DF8F3DDC60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398" y="3007302"/>
            <a:ext cx="6794104" cy="929490"/>
          </a:xfrm>
        </p:spPr>
        <p:txBody>
          <a:bodyPr anchor="t"/>
          <a:lstStyle>
            <a:lvl1pPr algn="l">
              <a:defRPr sz="3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1398" y="1983564"/>
            <a:ext cx="6794104" cy="1023738"/>
          </a:xfrm>
        </p:spPr>
        <p:txBody>
          <a:bodyPr anchor="b"/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6200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72400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086012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4pPr>
            <a:lvl5pPr marL="1448016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5pPr>
            <a:lvl6pPr marL="181002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6pPr>
            <a:lvl7pPr marL="2172023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7pPr>
            <a:lvl8pPr marL="2534028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8pPr>
            <a:lvl9pPr marL="2896031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5BBCF-ACC7-42CF-872E-74654A2D4A77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600C5-3515-41B9-B3BB-DF8F3DDC60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9653" y="1091989"/>
            <a:ext cx="3530269" cy="3088551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63141" y="1091989"/>
            <a:ext cx="3530269" cy="3088551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5BBCF-ACC7-42CF-872E-74654A2D4A77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600C5-3515-41B9-B3BB-DF8F3DDC60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9653" y="1047573"/>
            <a:ext cx="3531658" cy="436578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62004" indent="0">
              <a:buNone/>
              <a:defRPr sz="1600" b="1"/>
            </a:lvl2pPr>
            <a:lvl3pPr marL="724008" indent="0">
              <a:buNone/>
              <a:defRPr sz="1500" b="1"/>
            </a:lvl3pPr>
            <a:lvl4pPr marL="1086012" indent="0">
              <a:buNone/>
              <a:defRPr sz="1300" b="1"/>
            </a:lvl4pPr>
            <a:lvl5pPr marL="1448016" indent="0">
              <a:buNone/>
              <a:defRPr sz="1300" b="1"/>
            </a:lvl5pPr>
            <a:lvl6pPr marL="1810020" indent="0">
              <a:buNone/>
              <a:defRPr sz="1300" b="1"/>
            </a:lvl6pPr>
            <a:lvl7pPr marL="2172023" indent="0">
              <a:buNone/>
              <a:defRPr sz="1300" b="1"/>
            </a:lvl7pPr>
            <a:lvl8pPr marL="2534028" indent="0">
              <a:buNone/>
              <a:defRPr sz="1300" b="1"/>
            </a:lvl8pPr>
            <a:lvl9pPr marL="2896031" indent="0">
              <a:buNone/>
              <a:defRPr sz="1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9653" y="1484150"/>
            <a:ext cx="3531658" cy="269638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060365" y="1047573"/>
            <a:ext cx="3533045" cy="436578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62004" indent="0">
              <a:buNone/>
              <a:defRPr sz="1600" b="1"/>
            </a:lvl2pPr>
            <a:lvl3pPr marL="724008" indent="0">
              <a:buNone/>
              <a:defRPr sz="1500" b="1"/>
            </a:lvl3pPr>
            <a:lvl4pPr marL="1086012" indent="0">
              <a:buNone/>
              <a:defRPr sz="1300" b="1"/>
            </a:lvl4pPr>
            <a:lvl5pPr marL="1448016" indent="0">
              <a:buNone/>
              <a:defRPr sz="1300" b="1"/>
            </a:lvl5pPr>
            <a:lvl6pPr marL="1810020" indent="0">
              <a:buNone/>
              <a:defRPr sz="1300" b="1"/>
            </a:lvl6pPr>
            <a:lvl7pPr marL="2172023" indent="0">
              <a:buNone/>
              <a:defRPr sz="1300" b="1"/>
            </a:lvl7pPr>
            <a:lvl8pPr marL="2534028" indent="0">
              <a:buNone/>
              <a:defRPr sz="1300" b="1"/>
            </a:lvl8pPr>
            <a:lvl9pPr marL="2896031" indent="0">
              <a:buNone/>
              <a:defRPr sz="1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60365" y="1484150"/>
            <a:ext cx="3533045" cy="269638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5BBCF-ACC7-42CF-872E-74654A2D4A77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600C5-3515-41B9-B3BB-DF8F3DDC60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5BBCF-ACC7-42CF-872E-74654A2D4A77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600C5-3515-41B9-B3BB-DF8F3DDC60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5BBCF-ACC7-42CF-872E-74654A2D4A77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600C5-3515-41B9-B3BB-DF8F3DDC60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9654" y="186331"/>
            <a:ext cx="2629663" cy="792992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5067" y="186333"/>
            <a:ext cx="4468344" cy="3994209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9654" y="979323"/>
            <a:ext cx="2629663" cy="3201215"/>
          </a:xfrm>
        </p:spPr>
        <p:txBody>
          <a:bodyPr/>
          <a:lstStyle>
            <a:lvl1pPr marL="0" indent="0">
              <a:buNone/>
              <a:defRPr sz="1000"/>
            </a:lvl1pPr>
            <a:lvl2pPr marL="362004" indent="0">
              <a:buNone/>
              <a:defRPr sz="1000"/>
            </a:lvl2pPr>
            <a:lvl3pPr marL="724008" indent="0">
              <a:buNone/>
              <a:defRPr sz="800"/>
            </a:lvl3pPr>
            <a:lvl4pPr marL="1086012" indent="0">
              <a:buNone/>
              <a:defRPr sz="700"/>
            </a:lvl4pPr>
            <a:lvl5pPr marL="1448016" indent="0">
              <a:buNone/>
              <a:defRPr sz="700"/>
            </a:lvl5pPr>
            <a:lvl6pPr marL="1810020" indent="0">
              <a:buNone/>
              <a:defRPr sz="700"/>
            </a:lvl6pPr>
            <a:lvl7pPr marL="2172023" indent="0">
              <a:buNone/>
              <a:defRPr sz="700"/>
            </a:lvl7pPr>
            <a:lvl8pPr marL="2534028" indent="0">
              <a:buNone/>
              <a:defRPr sz="700"/>
            </a:lvl8pPr>
            <a:lvl9pPr marL="2896031" indent="0">
              <a:buNone/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5BBCF-ACC7-42CF-872E-74654A2D4A77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600C5-3515-41B9-B3BB-DF8F3DDC60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6697" y="3275965"/>
            <a:ext cx="4795838" cy="386746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6697" y="418162"/>
            <a:ext cx="4795838" cy="2807970"/>
          </a:xfrm>
        </p:spPr>
        <p:txBody>
          <a:bodyPr/>
          <a:lstStyle>
            <a:lvl1pPr marL="0" indent="0">
              <a:buNone/>
              <a:defRPr sz="2500"/>
            </a:lvl1pPr>
            <a:lvl2pPr marL="362004" indent="0">
              <a:buNone/>
              <a:defRPr sz="2200"/>
            </a:lvl2pPr>
            <a:lvl3pPr marL="724008" indent="0">
              <a:buNone/>
              <a:defRPr sz="1800"/>
            </a:lvl3pPr>
            <a:lvl4pPr marL="1086012" indent="0">
              <a:buNone/>
              <a:defRPr sz="1600"/>
            </a:lvl4pPr>
            <a:lvl5pPr marL="1448016" indent="0">
              <a:buNone/>
              <a:defRPr sz="1600"/>
            </a:lvl5pPr>
            <a:lvl6pPr marL="1810020" indent="0">
              <a:buNone/>
              <a:defRPr sz="1600"/>
            </a:lvl6pPr>
            <a:lvl7pPr marL="2172023" indent="0">
              <a:buNone/>
              <a:defRPr sz="1600"/>
            </a:lvl7pPr>
            <a:lvl8pPr marL="2534028" indent="0">
              <a:buNone/>
              <a:defRPr sz="1600"/>
            </a:lvl8pPr>
            <a:lvl9pPr marL="2896031" indent="0">
              <a:buNone/>
              <a:defRPr sz="16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66697" y="3662712"/>
            <a:ext cx="4795838" cy="549244"/>
          </a:xfrm>
        </p:spPr>
        <p:txBody>
          <a:bodyPr/>
          <a:lstStyle>
            <a:lvl1pPr marL="0" indent="0">
              <a:buNone/>
              <a:defRPr sz="1000"/>
            </a:lvl1pPr>
            <a:lvl2pPr marL="362004" indent="0">
              <a:buNone/>
              <a:defRPr sz="1000"/>
            </a:lvl2pPr>
            <a:lvl3pPr marL="724008" indent="0">
              <a:buNone/>
              <a:defRPr sz="800"/>
            </a:lvl3pPr>
            <a:lvl4pPr marL="1086012" indent="0">
              <a:buNone/>
              <a:defRPr sz="700"/>
            </a:lvl4pPr>
            <a:lvl5pPr marL="1448016" indent="0">
              <a:buNone/>
              <a:defRPr sz="700"/>
            </a:lvl5pPr>
            <a:lvl6pPr marL="1810020" indent="0">
              <a:buNone/>
              <a:defRPr sz="700"/>
            </a:lvl6pPr>
            <a:lvl7pPr marL="2172023" indent="0">
              <a:buNone/>
              <a:defRPr sz="700"/>
            </a:lvl7pPr>
            <a:lvl8pPr marL="2534028" indent="0">
              <a:buNone/>
              <a:defRPr sz="700"/>
            </a:lvl8pPr>
            <a:lvl9pPr marL="2896031" indent="0">
              <a:buNone/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5BBCF-ACC7-42CF-872E-74654A2D4A77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600C5-3515-41B9-B3BB-DF8F3DDC60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99653" y="187415"/>
            <a:ext cx="7193758" cy="779992"/>
          </a:xfrm>
          <a:prstGeom prst="rect">
            <a:avLst/>
          </a:prstGeom>
        </p:spPr>
        <p:txBody>
          <a:bodyPr vert="horz" lIns="72400" tIns="36201" rIns="72400" bIns="3620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9653" y="1091989"/>
            <a:ext cx="7193758" cy="3088551"/>
          </a:xfrm>
          <a:prstGeom prst="rect">
            <a:avLst/>
          </a:prstGeom>
        </p:spPr>
        <p:txBody>
          <a:bodyPr vert="horz" lIns="72400" tIns="36201" rIns="72400" bIns="3620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99653" y="4337621"/>
            <a:ext cx="1865048" cy="249164"/>
          </a:xfrm>
          <a:prstGeom prst="rect">
            <a:avLst/>
          </a:prstGeom>
        </p:spPr>
        <p:txBody>
          <a:bodyPr vert="horz" lIns="72400" tIns="36201" rIns="72400" bIns="36201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5BBCF-ACC7-42CF-872E-74654A2D4A77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30965" y="4337621"/>
            <a:ext cx="2531137" cy="249164"/>
          </a:xfrm>
          <a:prstGeom prst="rect">
            <a:avLst/>
          </a:prstGeom>
        </p:spPr>
        <p:txBody>
          <a:bodyPr vert="horz" lIns="72400" tIns="36201" rIns="72400" bIns="36201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8364" y="4337621"/>
            <a:ext cx="1865048" cy="249164"/>
          </a:xfrm>
          <a:prstGeom prst="rect">
            <a:avLst/>
          </a:prstGeom>
        </p:spPr>
        <p:txBody>
          <a:bodyPr vert="horz" lIns="72400" tIns="36201" rIns="72400" bIns="36201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600C5-3515-41B9-B3BB-DF8F3DDC60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724008" rtl="0" eaLnBrk="1" latinLnBrk="0" hangingPunct="1">
        <a:spcBef>
          <a:spcPct val="0"/>
        </a:spcBef>
        <a:buNone/>
        <a:defRPr sz="3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1503" indent="-271503" algn="l" defTabSz="724008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588257" indent="-226252" algn="l" defTabSz="724008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05009" indent="-181001" algn="l" defTabSz="72400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7013" indent="-181001" algn="l" defTabSz="724008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29017" indent="-181001" algn="l" defTabSz="724008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991021" indent="-181001" algn="l" defTabSz="724008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53026" indent="-181001" algn="l" defTabSz="724008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15031" indent="-181001" algn="l" defTabSz="724008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077034" indent="-181001" algn="l" defTabSz="724008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24008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62004" algn="l" defTabSz="724008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24008" algn="l" defTabSz="724008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086012" algn="l" defTabSz="724008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448016" algn="l" defTabSz="724008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10020" algn="l" defTabSz="724008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172023" algn="l" defTabSz="724008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34028" algn="l" defTabSz="724008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896031" algn="l" defTabSz="724008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5"/>
          <p:cNvGraphicFramePr>
            <a:graphicFrameLocks/>
          </p:cNvGraphicFramePr>
          <p:nvPr/>
        </p:nvGraphicFramePr>
        <p:xfrm>
          <a:off x="-146873" y="0"/>
          <a:ext cx="8229601" cy="47577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3647</TotalTime>
  <Words>19</Words>
  <Application>Microsoft Office PowerPoint</Application>
  <PresentationFormat>Custom</PresentationFormat>
  <Paragraphs>4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JW</dc:creator>
  <cp:lastModifiedBy>JW</cp:lastModifiedBy>
  <cp:revision>236</cp:revision>
  <dcterms:created xsi:type="dcterms:W3CDTF">2020-07-13T09:49:36Z</dcterms:created>
  <dcterms:modified xsi:type="dcterms:W3CDTF">2020-11-18T05:14:57Z</dcterms:modified>
</cp:coreProperties>
</file>