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486D95-F491-4B8B-B0BE-E8E20096F78C}" v="1" dt="2022-10-14T08:06:40.5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 Lerstøl Olsen" userId="65a127d3-5670-4efe-be28-65f793256cd7" providerId="ADAL" clId="{46486D95-F491-4B8B-B0BE-E8E20096F78C}"/>
    <pc:docChg chg="modSld">
      <pc:chgData name="Siri Lerstøl Olsen" userId="65a127d3-5670-4efe-be28-65f793256cd7" providerId="ADAL" clId="{46486D95-F491-4B8B-B0BE-E8E20096F78C}" dt="2022-10-14T08:06:19.638" v="44" actId="20577"/>
      <pc:docMkLst>
        <pc:docMk/>
      </pc:docMkLst>
      <pc:sldChg chg="modSp mod">
        <pc:chgData name="Siri Lerstøl Olsen" userId="65a127d3-5670-4efe-be28-65f793256cd7" providerId="ADAL" clId="{46486D95-F491-4B8B-B0BE-E8E20096F78C}" dt="2022-10-14T08:06:19.638" v="44" actId="20577"/>
        <pc:sldMkLst>
          <pc:docMk/>
          <pc:sldMk cId="2762046404" sldId="257"/>
        </pc:sldMkLst>
        <pc:spChg chg="mod">
          <ac:chgData name="Siri Lerstøl Olsen" userId="65a127d3-5670-4efe-be28-65f793256cd7" providerId="ADAL" clId="{46486D95-F491-4B8B-B0BE-E8E20096F78C}" dt="2022-10-11T12:22:08.044" v="8" actId="113"/>
          <ac:spMkLst>
            <pc:docMk/>
            <pc:sldMk cId="2762046404" sldId="257"/>
            <ac:spMk id="6" creationId="{C34012F4-2697-2CE8-D58B-C4CA49F9E423}"/>
          </ac:spMkLst>
        </pc:spChg>
        <pc:spChg chg="mod">
          <ac:chgData name="Siri Lerstøl Olsen" userId="65a127d3-5670-4efe-be28-65f793256cd7" providerId="ADAL" clId="{46486D95-F491-4B8B-B0BE-E8E20096F78C}" dt="2022-10-14T08:06:19.638" v="44" actId="20577"/>
          <ac:spMkLst>
            <pc:docMk/>
            <pc:sldMk cId="2762046404" sldId="257"/>
            <ac:spMk id="7" creationId="{C023C786-C650-0A2C-B344-29DDD399B54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25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424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8411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998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4776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058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6221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3123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4740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747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40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5CA02-74A1-4D63-81F4-994B37CB8FC9}" type="datetimeFigureOut">
              <a:rPr lang="nb-NO" smtClean="0"/>
              <a:t>14.10.2022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C9CF41-E9AD-4B1D-BDFB-1B7B0D3AB8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391186"/>
              </p:ext>
            </p:extLst>
          </p:nvPr>
        </p:nvGraphicFramePr>
        <p:xfrm>
          <a:off x="7518400" y="2049590"/>
          <a:ext cx="3641968" cy="3869145"/>
        </p:xfrm>
        <a:graphic>
          <a:graphicData uri="http://schemas.openxmlformats.org/drawingml/2006/table">
            <a:tbl>
              <a:tblPr firstRow="1" firstCol="1" bandRow="1"/>
              <a:tblGrid>
                <a:gridCol w="1212677">
                  <a:extLst>
                    <a:ext uri="{9D8B030D-6E8A-4147-A177-3AD203B41FA5}">
                      <a16:colId xmlns:a16="http://schemas.microsoft.com/office/drawing/2014/main" val="463209556"/>
                    </a:ext>
                  </a:extLst>
                </a:gridCol>
                <a:gridCol w="1212677">
                  <a:extLst>
                    <a:ext uri="{9D8B030D-6E8A-4147-A177-3AD203B41FA5}">
                      <a16:colId xmlns:a16="http://schemas.microsoft.com/office/drawing/2014/main" val="1927131609"/>
                    </a:ext>
                  </a:extLst>
                </a:gridCol>
                <a:gridCol w="1216614">
                  <a:extLst>
                    <a:ext uri="{9D8B030D-6E8A-4147-A177-3AD203B41FA5}">
                      <a16:colId xmlns:a16="http://schemas.microsoft.com/office/drawing/2014/main" val="1090144611"/>
                    </a:ext>
                  </a:extLst>
                </a:gridCol>
              </a:tblGrid>
              <a:tr h="244960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Limitations of medical treatment should be evaluated within the first 24 hours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2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729261"/>
                  </a:ext>
                </a:extLst>
              </a:tr>
              <a:tr h="2449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NEW- score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Vital sign frequency</a:t>
                      </a:r>
                      <a:endParaRPr lang="nb-N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Response/ Escalation</a:t>
                      </a:r>
                      <a:endParaRPr lang="nb-N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526202"/>
                  </a:ext>
                </a:extLst>
              </a:tr>
              <a:tr h="2679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Minimum of 2 x /24 hours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nb-N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096590"/>
                  </a:ext>
                </a:extLst>
              </a:tr>
              <a:tr h="62069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</a:t>
                      </a:r>
                      <a:endParaRPr lang="nb-N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Minimum of 3 x /24 hours (1 per shift)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Nurses can evaluate the need for more frequent vital sign measurements</a:t>
                      </a:r>
                      <a:endParaRPr lang="nb-N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002056"/>
                  </a:ext>
                </a:extLst>
              </a:tr>
              <a:tr h="99642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5-6 or score of 3 or more in a single parameter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Hourly, or as instructed by physician. Document assessment and measures in ‘NEWS response’ in the OM- chart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Alert the responsible physician. Nurse and physician consider calling MET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51130"/>
                  </a:ext>
                </a:extLst>
              </a:tr>
              <a:tr h="112166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en-GB" sz="9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</a:t>
                      </a:r>
                      <a:endParaRPr lang="nb-N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Continuous monitoring until physician assessment. Document assessment and measures in ‘NEWS response’ in the OM-chart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Immediately alert responsible physician. Call MET if patient is not stabilised and the condition under control within 20 minutes</a:t>
                      </a:r>
                      <a:endParaRPr lang="nb-NO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463458"/>
                  </a:ext>
                </a:extLst>
              </a:tr>
              <a:tr h="244960"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When seriously concerned about the patient, alert the responsible physician and/ or MET, regardless of NEW- score.</a:t>
                      </a:r>
                      <a:endParaRPr lang="nb-NO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385516"/>
                  </a:ext>
                </a:extLst>
              </a:tr>
            </a:tbl>
          </a:graphicData>
        </a:graphic>
      </p:graphicFrame>
      <p:pic>
        <p:nvPicPr>
          <p:cNvPr id="3" name="Bilde 2" descr="Se kildebilde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782" y="1900082"/>
            <a:ext cx="2948241" cy="192874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boks 4"/>
          <p:cNvSpPr txBox="1"/>
          <p:nvPr/>
        </p:nvSpPr>
        <p:spPr>
          <a:xfrm>
            <a:off x="4329782" y="3625745"/>
            <a:ext cx="1139965" cy="131062"/>
          </a:xfrm>
          <a:prstGeom prst="rect">
            <a:avLst/>
          </a:prstGeom>
          <a:solidFill>
            <a:schemeClr val="lt1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nb-NO" sz="6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BJCT L+ Scala Sans"/>
              </a:rPr>
              <a:t>   © Royal College </a:t>
            </a:r>
            <a:r>
              <a:rPr lang="nb-NO" sz="6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ABJCT L+ Scala Sans"/>
              </a:rPr>
              <a:t>of</a:t>
            </a:r>
            <a:r>
              <a:rPr lang="nb-NO" sz="6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ABJCT L+ Scala Sans"/>
              </a:rPr>
              <a:t> Physicians 2012</a:t>
            </a:r>
            <a:endParaRPr lang="nb-NO" sz="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644" y="1900082"/>
            <a:ext cx="2908761" cy="3613419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34012F4-2697-2CE8-D58B-C4CA49F9E423}"/>
              </a:ext>
            </a:extLst>
          </p:cNvPr>
          <p:cNvSpPr txBox="1"/>
          <p:nvPr/>
        </p:nvSpPr>
        <p:spPr>
          <a:xfrm>
            <a:off x="2102338" y="422031"/>
            <a:ext cx="8245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Overview of the MET criteria  and NEWS with the accompanying response protocol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023C786-C650-0A2C-B344-29DDD399B544}"/>
              </a:ext>
            </a:extLst>
          </p:cNvPr>
          <p:cNvSpPr txBox="1"/>
          <p:nvPr/>
        </p:nvSpPr>
        <p:spPr>
          <a:xfrm>
            <a:off x="461108" y="6232050"/>
            <a:ext cx="10699260" cy="276999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Supl. File 2: The MET criteria was introduces in 2012, and is in use P2.  The NEWS and response protocol was introduced in 2016, and is in use P3.</a:t>
            </a:r>
          </a:p>
        </p:txBody>
      </p:sp>
    </p:spTree>
    <p:extLst>
      <p:ext uri="{BB962C8B-B14F-4D97-AF65-F5344CB8AC3E}">
        <p14:creationId xmlns:p14="http://schemas.microsoft.com/office/powerpoint/2010/main" val="2762046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211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PowerPoint-presentasjon</vt:lpstr>
    </vt:vector>
  </TitlesOfParts>
  <Company>Helse Vest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Olsen, Siri Lerstøl</dc:creator>
  <cp:lastModifiedBy>Siri Lerstøl Olsen</cp:lastModifiedBy>
  <cp:revision>4</cp:revision>
  <dcterms:created xsi:type="dcterms:W3CDTF">2021-11-30T13:11:29Z</dcterms:created>
  <dcterms:modified xsi:type="dcterms:W3CDTF">2022-10-14T08:06:44Z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7fce66-bf2d-46b5-b59a-9f0018501bcd_Enabled">
    <vt:lpwstr>true</vt:lpwstr>
  </property>
  <property fmtid="{D5CDD505-2E9C-101B-9397-08002B2CF9AE}" pid="3" name="MSIP_Label_2b7fce66-bf2d-46b5-b59a-9f0018501bcd_SetDate">
    <vt:lpwstr>2022-07-01T10:25:28Z</vt:lpwstr>
  </property>
  <property fmtid="{D5CDD505-2E9C-101B-9397-08002B2CF9AE}" pid="4" name="MSIP_Label_2b7fce66-bf2d-46b5-b59a-9f0018501bcd_Method">
    <vt:lpwstr>Standard</vt:lpwstr>
  </property>
  <property fmtid="{D5CDD505-2E9C-101B-9397-08002B2CF9AE}" pid="5" name="MSIP_Label_2b7fce66-bf2d-46b5-b59a-9f0018501bcd_Name">
    <vt:lpwstr>s_Intern</vt:lpwstr>
  </property>
  <property fmtid="{D5CDD505-2E9C-101B-9397-08002B2CF9AE}" pid="6" name="MSIP_Label_2b7fce66-bf2d-46b5-b59a-9f0018501bcd_SiteId">
    <vt:lpwstr>f8a213d2-8f6c-400d-9e74-4e8b475316c6</vt:lpwstr>
  </property>
  <property fmtid="{D5CDD505-2E9C-101B-9397-08002B2CF9AE}" pid="7" name="MSIP_Label_2b7fce66-bf2d-46b5-b59a-9f0018501bcd_ActionId">
    <vt:lpwstr>f27f9225-2ef5-4d00-ad54-6e8c11a4dae7</vt:lpwstr>
  </property>
  <property fmtid="{D5CDD505-2E9C-101B-9397-08002B2CF9AE}" pid="8" name="MSIP_Label_2b7fce66-bf2d-46b5-b59a-9f0018501bcd_ContentBits">
    <vt:lpwstr>0</vt:lpwstr>
  </property>
</Properties>
</file>