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4" autoAdjust="0"/>
    <p:restoredTop sz="94660"/>
  </p:normalViewPr>
  <p:slideViewPr>
    <p:cSldViewPr snapToGrid="0">
      <p:cViewPr varScale="1">
        <p:scale>
          <a:sx n="52" d="100"/>
          <a:sy n="52" d="100"/>
        </p:scale>
        <p:origin x="6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ine Shrubsole" userId="df3ef361-bddb-4925-ba50-9b80bbf6dd43" providerId="ADAL" clId="{E3EE25E9-0A92-4B30-8735-BD47EA3C0680}"/>
    <pc:docChg chg="delSld">
      <pc:chgData name="Kirstine Shrubsole" userId="df3ef361-bddb-4925-ba50-9b80bbf6dd43" providerId="ADAL" clId="{E3EE25E9-0A92-4B30-8735-BD47EA3C0680}" dt="2025-12-23T02:36:12.604" v="0" actId="47"/>
      <pc:docMkLst>
        <pc:docMk/>
      </pc:docMkLst>
      <pc:sldChg chg="del">
        <pc:chgData name="Kirstine Shrubsole" userId="df3ef361-bddb-4925-ba50-9b80bbf6dd43" providerId="ADAL" clId="{E3EE25E9-0A92-4B30-8735-BD47EA3C0680}" dt="2025-12-23T02:36:12.604" v="0" actId="47"/>
        <pc:sldMkLst>
          <pc:docMk/>
          <pc:sldMk cId="3529121072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A9343-C9C1-F255-FA75-0688469C3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E38E6B-0331-DE44-D850-FD6753E93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E1452-EA30-CB3E-9351-2FC3FB9D6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1E8F4-02E6-A50B-FDED-87489F8E8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BB4CD-D971-8D45-F040-2DA0FEE6D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852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005FA-9BE4-0128-85CA-A3C2FA3AB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69F76-1707-F1A1-F5ED-238604A1D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3CD68-F74E-F8D4-FBF2-63745F021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9445A-E124-5238-EDE0-DF57EDEFC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0C46D-0ADD-0714-6E2D-2D5DF0182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430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10A22-28AD-1974-FA76-8E4D3968D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5A21B-991E-C5AE-F967-9CD4291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E86AD-EECF-5D5E-BA71-859C56B0B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6E4DA-E6A4-D8D8-B4A7-5031A8791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55152-9859-E8AD-B618-219BA3CB3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3315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4B1F7-65AE-BCCC-7683-43E5530F8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FD42C-D70C-B784-6E46-4DCB0EFAA2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70866D-785A-77B6-1E43-47ECBE4B0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0F2DEB-28DC-FEA6-4198-AE0D593EE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28D96D-02AE-D641-854E-427E07E20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6FE1-1B74-ED64-BACB-2236A1465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176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E69E1-956E-44FE-7AC6-1F494B19B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08CA5-6294-77CA-05FE-FAA22D3BF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55E0BB-5CC7-3117-95D5-A7BA776E6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5186B8-A814-8248-BA24-8A0285F68F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3F9D74-FC7F-DD9C-C279-9D655D30E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CC952A-BCD8-444F-603D-908EA6307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F3AA9F-A778-6D3A-0F99-DD666B394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7BCFFF-DA96-47BA-B6AB-11F51B5B3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389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8A7C8-FFBC-7BA8-4865-696505A2D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77B430-9608-CAFE-D55E-10E8B9A84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3F0996-0441-2FD7-17B4-DB6C8EA48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E1676-F560-5B90-1C46-273091577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2255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07F212-5D67-ED7F-9CEA-2FA7DAE53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1F15F0-B38E-8B4F-5531-7276066DC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49D16E-5789-C71A-7EFB-C474E8F50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207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B4799-483C-B533-C9D1-294B0DDEE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D58BF-C1AD-E82D-D3B2-A04D5F159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97EB5-232B-DA26-C27A-4BCF84F36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C3C15-8385-A800-476B-22A29542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EE18C-B59C-202C-C3A3-40E02991F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A8F1E0-BA78-BFDC-4F78-97D94323D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2953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25D04-2682-15D9-A321-013BA6E88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D1D1E5-BCB9-AA49-527C-AFE922E570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34E05-466B-BE79-2AB8-AE0FAC76D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5FFD6-0D11-1927-6F46-B91AD38CD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609A53-B1E1-1D9A-19A8-81F3000B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25CA7-AF12-5214-A759-6B0A679A6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9652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D814-6FF3-CA4E-A9BC-3B35DAD24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8FDE2B-79BC-3F11-62CC-923FE914D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A10AC-0C50-991B-1222-0CE1E1B7E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FF724-9E8F-4008-3CB8-D5B3973AC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CAD7FE-5344-E4F4-D97A-2C522774E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063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8BB621-613D-A4D5-EC2C-0EE5BCD38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E642A2-6399-8956-A3AA-20DC65E2A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C5824-B704-E04F-114C-9A8AD58A2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78B14B-FCB5-6F07-DA21-1F7F51AB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438CB-6DB7-5965-42DF-295FC5E3A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5184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F775D-4557-D773-61C4-A5C08A7B6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2035A-F08E-94BF-AFD1-4C16A90BDE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34DE0-F21C-7049-215A-30DE0A3A26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C41FE3-2D43-4A1A-9705-1230088E0A08}" type="datetimeFigureOut">
              <a:rPr lang="en-AU" smtClean="0"/>
              <a:t>23/12/2025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39D93-8782-7657-FE5B-D038B05BA3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8CDA-058A-929A-FFDB-77FB6FD6C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99E574-75E2-43D5-B85F-6C966715060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4966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D5BFC-2547-3872-01DA-1E55A364B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Right 7">
            <a:extLst>
              <a:ext uri="{FF2B5EF4-FFF2-40B4-BE49-F238E27FC236}">
                <a16:creationId xmlns:a16="http://schemas.microsoft.com/office/drawing/2014/main" id="{A5ED60EA-95BE-CE84-9570-F55858BD71FF}"/>
              </a:ext>
            </a:extLst>
          </p:cNvPr>
          <p:cNvSpPr/>
          <p:nvPr/>
        </p:nvSpPr>
        <p:spPr>
          <a:xfrm>
            <a:off x="242395" y="2952172"/>
            <a:ext cx="1581083" cy="200832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CHAT program</a:t>
            </a:r>
            <a:endParaRPr lang="en-A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2ACB0C-5938-C189-2F8A-ED2173A8EDD0}"/>
              </a:ext>
            </a:extLst>
          </p:cNvPr>
          <p:cNvSpPr/>
          <p:nvPr/>
        </p:nvSpPr>
        <p:spPr>
          <a:xfrm>
            <a:off x="521465" y="288698"/>
            <a:ext cx="11199204" cy="121185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Context: Contextual factors impacting CHAT implementation – year 1</a:t>
            </a:r>
          </a:p>
          <a:p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5E9004-0A76-53FC-772C-C1B922B99781}"/>
              </a:ext>
            </a:extLst>
          </p:cNvPr>
          <p:cNvSpPr/>
          <p:nvPr/>
        </p:nvSpPr>
        <p:spPr>
          <a:xfrm>
            <a:off x="9248419" y="1607717"/>
            <a:ext cx="2472250" cy="520133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Intermediate Outcomes: </a:t>
            </a: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E1067D5-223D-F72B-1666-93D7D13CD39A}"/>
              </a:ext>
            </a:extLst>
          </p:cNvPr>
          <p:cNvSpPr/>
          <p:nvPr/>
        </p:nvSpPr>
        <p:spPr>
          <a:xfrm>
            <a:off x="650008" y="746222"/>
            <a:ext cx="1049482" cy="720258"/>
          </a:xfrm>
          <a:prstGeom prst="rect">
            <a:avLst/>
          </a:prstGeom>
          <a:ln w="38100"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organisational context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6E659C-EC0B-A87D-2476-D78ABD089567}"/>
              </a:ext>
            </a:extLst>
          </p:cNvPr>
          <p:cNvSpPr/>
          <p:nvPr/>
        </p:nvSpPr>
        <p:spPr>
          <a:xfrm>
            <a:off x="1839469" y="742502"/>
            <a:ext cx="1219889" cy="722616"/>
          </a:xfrm>
          <a:prstGeom prst="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Referrals &amp; recruitment processes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9F05F8-8B11-0664-4903-BD9883699AD3}"/>
              </a:ext>
            </a:extLst>
          </p:cNvPr>
          <p:cNvSpPr/>
          <p:nvPr/>
        </p:nvSpPr>
        <p:spPr>
          <a:xfrm>
            <a:off x="3186061" y="742502"/>
            <a:ext cx="1146092" cy="722616"/>
          </a:xfrm>
          <a:prstGeom prst="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Documentation processes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AF54E5-08E0-9158-F649-A3E06006006F}"/>
              </a:ext>
            </a:extLst>
          </p:cNvPr>
          <p:cNvSpPr/>
          <p:nvPr/>
        </p:nvSpPr>
        <p:spPr>
          <a:xfrm>
            <a:off x="4459004" y="742502"/>
            <a:ext cx="1115605" cy="722616"/>
          </a:xfrm>
          <a:prstGeom prst="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Scheduling &amp; timetabling processes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54F970-93D9-69F2-93B0-2F41A32016A4}"/>
              </a:ext>
            </a:extLst>
          </p:cNvPr>
          <p:cNvSpPr/>
          <p:nvPr/>
        </p:nvSpPr>
        <p:spPr>
          <a:xfrm>
            <a:off x="6874113" y="735397"/>
            <a:ext cx="1049482" cy="722617"/>
          </a:xfrm>
          <a:prstGeom prst="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AHA delegation processes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DBBDBD-F20C-DFE8-0658-765AFF367800}"/>
              </a:ext>
            </a:extLst>
          </p:cNvPr>
          <p:cNvSpPr/>
          <p:nvPr/>
        </p:nvSpPr>
        <p:spPr>
          <a:xfrm>
            <a:off x="8054409" y="735397"/>
            <a:ext cx="1143841" cy="722617"/>
          </a:xfrm>
          <a:prstGeom prst="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of CHAT service </a:t>
            </a:r>
            <a:r>
              <a:rPr lang="en-A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(cohort size/timing)</a:t>
            </a:r>
            <a:endParaRPr lang="en-A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CB4C25-CCAB-1E12-6B7F-023BEA62A0DD}"/>
              </a:ext>
            </a:extLst>
          </p:cNvPr>
          <p:cNvSpPr/>
          <p:nvPr/>
        </p:nvSpPr>
        <p:spPr>
          <a:xfrm>
            <a:off x="9321163" y="742503"/>
            <a:ext cx="1049482" cy="715511"/>
          </a:xfrm>
          <a:prstGeom prst="rect">
            <a:avLst/>
          </a:prstGeom>
          <a:ln w="3810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Staffing model &amp; workforce mix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B3D089-745E-5C16-C22B-EDB6495EA5D9}"/>
              </a:ext>
            </a:extLst>
          </p:cNvPr>
          <p:cNvSpPr/>
          <p:nvPr/>
        </p:nvSpPr>
        <p:spPr>
          <a:xfrm>
            <a:off x="10485888" y="742502"/>
            <a:ext cx="1115606" cy="715511"/>
          </a:xfrm>
          <a:prstGeom prst="rec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for sustainability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C3538D-FA97-76A5-5583-3E5518505E32}"/>
              </a:ext>
            </a:extLst>
          </p:cNvPr>
          <p:cNvSpPr/>
          <p:nvPr/>
        </p:nvSpPr>
        <p:spPr>
          <a:xfrm>
            <a:off x="9325255" y="2139433"/>
            <a:ext cx="2318577" cy="792053"/>
          </a:xfrm>
          <a:prstGeom prst="rec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Clinician</a:t>
            </a:r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level:</a:t>
            </a:r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improvement in targeted determinants (e.g., knowledge, skills, confidence etc)</a:t>
            </a:r>
            <a:endParaRPr lang="en-A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547EFF-A56A-053B-803C-418D4D165B89}"/>
              </a:ext>
            </a:extLst>
          </p:cNvPr>
          <p:cNvGrpSpPr/>
          <p:nvPr/>
        </p:nvGrpSpPr>
        <p:grpSpPr>
          <a:xfrm>
            <a:off x="1849236" y="1540731"/>
            <a:ext cx="3686505" cy="4856097"/>
            <a:chOff x="1831813" y="1713205"/>
            <a:chExt cx="3686505" cy="5095846"/>
          </a:xfrm>
        </p:grpSpPr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0758A011-0288-403C-78C7-354F2A6BE812}"/>
                </a:ext>
              </a:extLst>
            </p:cNvPr>
            <p:cNvSpPr/>
            <p:nvPr/>
          </p:nvSpPr>
          <p:spPr>
            <a:xfrm>
              <a:off x="1831813" y="1713205"/>
              <a:ext cx="3686505" cy="5095846"/>
            </a:xfrm>
            <a:custGeom>
              <a:avLst/>
              <a:gdLst>
                <a:gd name="connsiteX0" fmla="*/ 0 w 4125460"/>
                <a:gd name="connsiteY0" fmla="*/ 1358288 h 5433152"/>
                <a:gd name="connsiteX1" fmla="*/ 2101262 w 4125460"/>
                <a:gd name="connsiteY1" fmla="*/ 1358288 h 5433152"/>
                <a:gd name="connsiteX2" fmla="*/ 2101262 w 4125460"/>
                <a:gd name="connsiteY2" fmla="*/ 0 h 5433152"/>
                <a:gd name="connsiteX3" fmla="*/ 4125460 w 4125460"/>
                <a:gd name="connsiteY3" fmla="*/ 2716576 h 5433152"/>
                <a:gd name="connsiteX4" fmla="*/ 2101262 w 4125460"/>
                <a:gd name="connsiteY4" fmla="*/ 5433152 h 5433152"/>
                <a:gd name="connsiteX5" fmla="*/ 2101262 w 4125460"/>
                <a:gd name="connsiteY5" fmla="*/ 4074864 h 5433152"/>
                <a:gd name="connsiteX6" fmla="*/ 0 w 4125460"/>
                <a:gd name="connsiteY6" fmla="*/ 4074864 h 5433152"/>
                <a:gd name="connsiteX7" fmla="*/ 0 w 4125460"/>
                <a:gd name="connsiteY7" fmla="*/ 1358288 h 5433152"/>
                <a:gd name="connsiteX0" fmla="*/ 0 w 4125460"/>
                <a:gd name="connsiteY0" fmla="*/ 506234 h 5433152"/>
                <a:gd name="connsiteX1" fmla="*/ 2101262 w 4125460"/>
                <a:gd name="connsiteY1" fmla="*/ 1358288 h 5433152"/>
                <a:gd name="connsiteX2" fmla="*/ 2101262 w 4125460"/>
                <a:gd name="connsiteY2" fmla="*/ 0 h 5433152"/>
                <a:gd name="connsiteX3" fmla="*/ 4125460 w 4125460"/>
                <a:gd name="connsiteY3" fmla="*/ 2716576 h 5433152"/>
                <a:gd name="connsiteX4" fmla="*/ 2101262 w 4125460"/>
                <a:gd name="connsiteY4" fmla="*/ 5433152 h 5433152"/>
                <a:gd name="connsiteX5" fmla="*/ 2101262 w 4125460"/>
                <a:gd name="connsiteY5" fmla="*/ 4074864 h 5433152"/>
                <a:gd name="connsiteX6" fmla="*/ 0 w 4125460"/>
                <a:gd name="connsiteY6" fmla="*/ 4074864 h 5433152"/>
                <a:gd name="connsiteX7" fmla="*/ 0 w 4125460"/>
                <a:gd name="connsiteY7" fmla="*/ 506234 h 5433152"/>
                <a:gd name="connsiteX0" fmla="*/ 0 w 4125460"/>
                <a:gd name="connsiteY0" fmla="*/ 506234 h 5433152"/>
                <a:gd name="connsiteX1" fmla="*/ 2101262 w 4125460"/>
                <a:gd name="connsiteY1" fmla="*/ 516624 h 5433152"/>
                <a:gd name="connsiteX2" fmla="*/ 2101262 w 4125460"/>
                <a:gd name="connsiteY2" fmla="*/ 0 h 5433152"/>
                <a:gd name="connsiteX3" fmla="*/ 4125460 w 4125460"/>
                <a:gd name="connsiteY3" fmla="*/ 2716576 h 5433152"/>
                <a:gd name="connsiteX4" fmla="*/ 2101262 w 4125460"/>
                <a:gd name="connsiteY4" fmla="*/ 5433152 h 5433152"/>
                <a:gd name="connsiteX5" fmla="*/ 2101262 w 4125460"/>
                <a:gd name="connsiteY5" fmla="*/ 4074864 h 5433152"/>
                <a:gd name="connsiteX6" fmla="*/ 0 w 4125460"/>
                <a:gd name="connsiteY6" fmla="*/ 4074864 h 5433152"/>
                <a:gd name="connsiteX7" fmla="*/ 0 w 4125460"/>
                <a:gd name="connsiteY7" fmla="*/ 506234 h 5433152"/>
                <a:gd name="connsiteX0" fmla="*/ 0 w 4125460"/>
                <a:gd name="connsiteY0" fmla="*/ 506234 h 5433152"/>
                <a:gd name="connsiteX1" fmla="*/ 2101262 w 4125460"/>
                <a:gd name="connsiteY1" fmla="*/ 516624 h 5433152"/>
                <a:gd name="connsiteX2" fmla="*/ 2101262 w 4125460"/>
                <a:gd name="connsiteY2" fmla="*/ 0 h 5433152"/>
                <a:gd name="connsiteX3" fmla="*/ 4125460 w 4125460"/>
                <a:gd name="connsiteY3" fmla="*/ 2716576 h 5433152"/>
                <a:gd name="connsiteX4" fmla="*/ 2101262 w 4125460"/>
                <a:gd name="connsiteY4" fmla="*/ 5433152 h 5433152"/>
                <a:gd name="connsiteX5" fmla="*/ 2101262 w 4125460"/>
                <a:gd name="connsiteY5" fmla="*/ 4854182 h 5433152"/>
                <a:gd name="connsiteX6" fmla="*/ 0 w 4125460"/>
                <a:gd name="connsiteY6" fmla="*/ 4074864 h 5433152"/>
                <a:gd name="connsiteX7" fmla="*/ 0 w 4125460"/>
                <a:gd name="connsiteY7" fmla="*/ 506234 h 5433152"/>
                <a:gd name="connsiteX0" fmla="*/ 10391 w 4135851"/>
                <a:gd name="connsiteY0" fmla="*/ 506234 h 5433152"/>
                <a:gd name="connsiteX1" fmla="*/ 2111653 w 4135851"/>
                <a:gd name="connsiteY1" fmla="*/ 516624 h 5433152"/>
                <a:gd name="connsiteX2" fmla="*/ 2111653 w 4135851"/>
                <a:gd name="connsiteY2" fmla="*/ 0 h 5433152"/>
                <a:gd name="connsiteX3" fmla="*/ 4135851 w 4135851"/>
                <a:gd name="connsiteY3" fmla="*/ 2716576 h 5433152"/>
                <a:gd name="connsiteX4" fmla="*/ 2111653 w 4135851"/>
                <a:gd name="connsiteY4" fmla="*/ 5433152 h 5433152"/>
                <a:gd name="connsiteX5" fmla="*/ 2111653 w 4135851"/>
                <a:gd name="connsiteY5" fmla="*/ 4854182 h 5433152"/>
                <a:gd name="connsiteX6" fmla="*/ 0 w 4135851"/>
                <a:gd name="connsiteY6" fmla="*/ 4854182 h 5433152"/>
                <a:gd name="connsiteX7" fmla="*/ 10391 w 4135851"/>
                <a:gd name="connsiteY7" fmla="*/ 506234 h 5433152"/>
                <a:gd name="connsiteX0" fmla="*/ 10391 w 4135851"/>
                <a:gd name="connsiteY0" fmla="*/ 506234 h 5421959"/>
                <a:gd name="connsiteX1" fmla="*/ 2111653 w 4135851"/>
                <a:gd name="connsiteY1" fmla="*/ 516624 h 5421959"/>
                <a:gd name="connsiteX2" fmla="*/ 2111653 w 4135851"/>
                <a:gd name="connsiteY2" fmla="*/ 0 h 5421959"/>
                <a:gd name="connsiteX3" fmla="*/ 4135851 w 4135851"/>
                <a:gd name="connsiteY3" fmla="*/ 2716576 h 5421959"/>
                <a:gd name="connsiteX4" fmla="*/ 3055907 w 4135851"/>
                <a:gd name="connsiteY4" fmla="*/ 5421959 h 5421959"/>
                <a:gd name="connsiteX5" fmla="*/ 2111653 w 4135851"/>
                <a:gd name="connsiteY5" fmla="*/ 4854182 h 5421959"/>
                <a:gd name="connsiteX6" fmla="*/ 0 w 4135851"/>
                <a:gd name="connsiteY6" fmla="*/ 4854182 h 5421959"/>
                <a:gd name="connsiteX7" fmla="*/ 10391 w 4135851"/>
                <a:gd name="connsiteY7" fmla="*/ 506234 h 5421959"/>
                <a:gd name="connsiteX0" fmla="*/ 10391 w 4135851"/>
                <a:gd name="connsiteY0" fmla="*/ 506234 h 5421959"/>
                <a:gd name="connsiteX1" fmla="*/ 2111653 w 4135851"/>
                <a:gd name="connsiteY1" fmla="*/ 516624 h 5421959"/>
                <a:gd name="connsiteX2" fmla="*/ 2111653 w 4135851"/>
                <a:gd name="connsiteY2" fmla="*/ 0 h 5421959"/>
                <a:gd name="connsiteX3" fmla="*/ 4135851 w 4135851"/>
                <a:gd name="connsiteY3" fmla="*/ 2716576 h 5421959"/>
                <a:gd name="connsiteX4" fmla="*/ 3055907 w 4135851"/>
                <a:gd name="connsiteY4" fmla="*/ 5421959 h 5421959"/>
                <a:gd name="connsiteX5" fmla="*/ 3044248 w 4135851"/>
                <a:gd name="connsiteY5" fmla="*/ 4831797 h 5421959"/>
                <a:gd name="connsiteX6" fmla="*/ 0 w 4135851"/>
                <a:gd name="connsiteY6" fmla="*/ 4854182 h 5421959"/>
                <a:gd name="connsiteX7" fmla="*/ 10391 w 4135851"/>
                <a:gd name="connsiteY7" fmla="*/ 506234 h 5421959"/>
                <a:gd name="connsiteX0" fmla="*/ 10391 w 4135851"/>
                <a:gd name="connsiteY0" fmla="*/ 528620 h 5444345"/>
                <a:gd name="connsiteX1" fmla="*/ 2111653 w 4135851"/>
                <a:gd name="connsiteY1" fmla="*/ 539010 h 5444345"/>
                <a:gd name="connsiteX2" fmla="*/ 3102537 w 4135851"/>
                <a:gd name="connsiteY2" fmla="*/ 0 h 5444345"/>
                <a:gd name="connsiteX3" fmla="*/ 4135851 w 4135851"/>
                <a:gd name="connsiteY3" fmla="*/ 2738962 h 5444345"/>
                <a:gd name="connsiteX4" fmla="*/ 3055907 w 4135851"/>
                <a:gd name="connsiteY4" fmla="*/ 5444345 h 5444345"/>
                <a:gd name="connsiteX5" fmla="*/ 3044248 w 4135851"/>
                <a:gd name="connsiteY5" fmla="*/ 4854183 h 5444345"/>
                <a:gd name="connsiteX6" fmla="*/ 0 w 4135851"/>
                <a:gd name="connsiteY6" fmla="*/ 4876568 h 5444345"/>
                <a:gd name="connsiteX7" fmla="*/ 10391 w 4135851"/>
                <a:gd name="connsiteY7" fmla="*/ 528620 h 5444345"/>
                <a:gd name="connsiteX0" fmla="*/ 10391 w 4135851"/>
                <a:gd name="connsiteY0" fmla="*/ 528620 h 5444345"/>
                <a:gd name="connsiteX1" fmla="*/ 2939332 w 4135851"/>
                <a:gd name="connsiteY1" fmla="*/ 527817 h 5444345"/>
                <a:gd name="connsiteX2" fmla="*/ 3102537 w 4135851"/>
                <a:gd name="connsiteY2" fmla="*/ 0 h 5444345"/>
                <a:gd name="connsiteX3" fmla="*/ 4135851 w 4135851"/>
                <a:gd name="connsiteY3" fmla="*/ 2738962 h 5444345"/>
                <a:gd name="connsiteX4" fmla="*/ 3055907 w 4135851"/>
                <a:gd name="connsiteY4" fmla="*/ 5444345 h 5444345"/>
                <a:gd name="connsiteX5" fmla="*/ 3044248 w 4135851"/>
                <a:gd name="connsiteY5" fmla="*/ 4854183 h 5444345"/>
                <a:gd name="connsiteX6" fmla="*/ 0 w 4135851"/>
                <a:gd name="connsiteY6" fmla="*/ 4876568 h 5444345"/>
                <a:gd name="connsiteX7" fmla="*/ 10391 w 4135851"/>
                <a:gd name="connsiteY7" fmla="*/ 528620 h 5444345"/>
                <a:gd name="connsiteX0" fmla="*/ 10391 w 4135851"/>
                <a:gd name="connsiteY0" fmla="*/ 551006 h 5466731"/>
                <a:gd name="connsiteX1" fmla="*/ 2939332 w 4135851"/>
                <a:gd name="connsiteY1" fmla="*/ 550203 h 5466731"/>
                <a:gd name="connsiteX2" fmla="*/ 2997619 w 4135851"/>
                <a:gd name="connsiteY2" fmla="*/ 0 h 5466731"/>
                <a:gd name="connsiteX3" fmla="*/ 4135851 w 4135851"/>
                <a:gd name="connsiteY3" fmla="*/ 2761348 h 5466731"/>
                <a:gd name="connsiteX4" fmla="*/ 3055907 w 4135851"/>
                <a:gd name="connsiteY4" fmla="*/ 5466731 h 5466731"/>
                <a:gd name="connsiteX5" fmla="*/ 3044248 w 4135851"/>
                <a:gd name="connsiteY5" fmla="*/ 4876569 h 5466731"/>
                <a:gd name="connsiteX6" fmla="*/ 0 w 4135851"/>
                <a:gd name="connsiteY6" fmla="*/ 4898954 h 5466731"/>
                <a:gd name="connsiteX7" fmla="*/ 10391 w 4135851"/>
                <a:gd name="connsiteY7" fmla="*/ 551006 h 5466731"/>
                <a:gd name="connsiteX0" fmla="*/ 10391 w 4135851"/>
                <a:gd name="connsiteY0" fmla="*/ 573392 h 5489117"/>
                <a:gd name="connsiteX1" fmla="*/ 2939332 w 4135851"/>
                <a:gd name="connsiteY1" fmla="*/ 572589 h 5489117"/>
                <a:gd name="connsiteX2" fmla="*/ 2950990 w 4135851"/>
                <a:gd name="connsiteY2" fmla="*/ 0 h 5489117"/>
                <a:gd name="connsiteX3" fmla="*/ 4135851 w 4135851"/>
                <a:gd name="connsiteY3" fmla="*/ 2783734 h 5489117"/>
                <a:gd name="connsiteX4" fmla="*/ 3055907 w 4135851"/>
                <a:gd name="connsiteY4" fmla="*/ 5489117 h 5489117"/>
                <a:gd name="connsiteX5" fmla="*/ 3044248 w 4135851"/>
                <a:gd name="connsiteY5" fmla="*/ 4898955 h 5489117"/>
                <a:gd name="connsiteX6" fmla="*/ 0 w 4135851"/>
                <a:gd name="connsiteY6" fmla="*/ 4921340 h 5489117"/>
                <a:gd name="connsiteX7" fmla="*/ 10391 w 4135851"/>
                <a:gd name="connsiteY7" fmla="*/ 573392 h 548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5851" h="5489117">
                  <a:moveTo>
                    <a:pt x="10391" y="573392"/>
                  </a:moveTo>
                  <a:lnTo>
                    <a:pt x="2939332" y="572589"/>
                  </a:lnTo>
                  <a:lnTo>
                    <a:pt x="2950990" y="0"/>
                  </a:lnTo>
                  <a:lnTo>
                    <a:pt x="4135851" y="2783734"/>
                  </a:lnTo>
                  <a:lnTo>
                    <a:pt x="3055907" y="5489117"/>
                  </a:lnTo>
                  <a:lnTo>
                    <a:pt x="3044248" y="4898955"/>
                  </a:lnTo>
                  <a:lnTo>
                    <a:pt x="0" y="4921340"/>
                  </a:lnTo>
                  <a:cubicBezTo>
                    <a:pt x="3464" y="3472024"/>
                    <a:pt x="6927" y="2022708"/>
                    <a:pt x="10391" y="573392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A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Implementation </a:t>
              </a:r>
            </a:p>
            <a:p>
              <a:r>
                <a:rPr lang="en-AU" sz="11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(delivery &amp; impact of strategies)</a:t>
              </a: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91872A3-D7BA-C7FF-709B-94EAC2AD4147}"/>
                </a:ext>
              </a:extLst>
            </p:cNvPr>
            <p:cNvSpPr/>
            <p:nvPr/>
          </p:nvSpPr>
          <p:spPr>
            <a:xfrm>
              <a:off x="1948481" y="2846122"/>
              <a:ext cx="2901583" cy="513540"/>
            </a:xfrm>
            <a:prstGeom prst="rect">
              <a:avLst/>
            </a:prstGeom>
            <a:ln w="38100">
              <a:solidFill>
                <a:schemeClr val="accent6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AutoNum type="arabicPeriod"/>
              </a:pPr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Executive &amp; leadership support + funding</a:t>
              </a:r>
            </a:p>
            <a:p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 Regular meetings with leadership team </a:t>
              </a:r>
              <a:r>
                <a:rPr lang="en-AU" sz="11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</a:t>
              </a:r>
              <a:endParaRPr lang="en-A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70DF2D2-1D97-5A12-BE72-829651C3B631}"/>
                </a:ext>
              </a:extLst>
            </p:cNvPr>
            <p:cNvSpPr/>
            <p:nvPr/>
          </p:nvSpPr>
          <p:spPr>
            <a:xfrm>
              <a:off x="1948480" y="3460916"/>
              <a:ext cx="2901583" cy="546302"/>
            </a:xfrm>
            <a:prstGeom prst="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SLP &amp; AHA training –</a:t>
              </a:r>
            </a:p>
            <a:p>
              <a:pPr marL="171450" indent="-171450">
                <a:buFontTx/>
                <a:buChar char="-"/>
              </a:pPr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Reach </a:t>
              </a:r>
              <a:r>
                <a:rPr lang="en-AU" sz="12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</a:t>
              </a:r>
              <a:r>
                <a:rPr lang="en-AU" sz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Satisfaction </a:t>
              </a:r>
              <a:r>
                <a:rPr lang="en-AU" sz="12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 </a:t>
              </a:r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Fidelity</a:t>
              </a:r>
              <a:r>
                <a:rPr lang="en-A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AU" sz="12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</a:t>
              </a:r>
              <a:endParaRPr lang="en-A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AF84D30-3DF2-871E-AEFF-B92903E27B7E}"/>
                </a:ext>
              </a:extLst>
            </p:cNvPr>
            <p:cNvSpPr/>
            <p:nvPr/>
          </p:nvSpPr>
          <p:spPr>
            <a:xfrm>
              <a:off x="1948480" y="4132611"/>
              <a:ext cx="2901583" cy="298742"/>
            </a:xfrm>
            <a:prstGeom prst="rect">
              <a:avLst/>
            </a:prstGeom>
            <a:ln w="38100">
              <a:solidFill>
                <a:schemeClr val="accent6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Provision of resources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5A5FABB-D735-A4F7-A731-905D8F713BBF}"/>
                </a:ext>
              </a:extLst>
            </p:cNvPr>
            <p:cNvSpPr/>
            <p:nvPr/>
          </p:nvSpPr>
          <p:spPr>
            <a:xfrm>
              <a:off x="1948480" y="4595878"/>
              <a:ext cx="2901583" cy="743073"/>
            </a:xfrm>
            <a:prstGeom prst="rect">
              <a:avLst/>
            </a:prstGeom>
            <a:ln w="38100">
              <a:solidFill>
                <a:schemeClr val="accent6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4. Ongoing implementation support</a:t>
              </a:r>
            </a:p>
            <a:p>
              <a:pPr marL="171450" indent="-171450">
                <a:buFontTx/>
                <a:buChar char="-"/>
              </a:pPr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Attendance at clinical planning meetings </a:t>
              </a:r>
              <a:r>
                <a:rPr lang="en-AU" sz="11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</a:t>
              </a:r>
              <a:endParaRPr lang="en-A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>
                <a:buFontTx/>
                <a:buChar char="-"/>
              </a:pPr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Clinical supervision </a:t>
              </a:r>
              <a:r>
                <a:rPr lang="en-AU" sz="1100" dirty="0">
                  <a:solidFill>
                    <a:schemeClr val="accent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anose="05000000000000000000" pitchFamily="2" charset="2"/>
                </a:rPr>
                <a:t></a:t>
              </a:r>
              <a:endParaRPr lang="en-AU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A909CE3-71FA-0238-3125-B67AB204ECD2}"/>
                </a:ext>
              </a:extLst>
            </p:cNvPr>
            <p:cNvSpPr/>
            <p:nvPr/>
          </p:nvSpPr>
          <p:spPr>
            <a:xfrm>
              <a:off x="1948481" y="5503476"/>
              <a:ext cx="2901582" cy="349648"/>
            </a:xfrm>
            <a:prstGeom prst="rect">
              <a:avLst/>
            </a:prstGeom>
            <a:ln w="38100">
              <a:solidFill>
                <a:schemeClr val="accent6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5. Consumer engagement &amp; promotion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3B54171D-69B9-6B92-E4D1-B7CEF94E94A8}"/>
              </a:ext>
            </a:extLst>
          </p:cNvPr>
          <p:cNvSpPr/>
          <p:nvPr/>
        </p:nvSpPr>
        <p:spPr>
          <a:xfrm>
            <a:off x="9325254" y="3051596"/>
            <a:ext cx="2318577" cy="567340"/>
          </a:xfrm>
          <a:prstGeom prst="rect">
            <a:avLst/>
          </a:prstGeom>
          <a:ln w="38100">
            <a:solidFill>
              <a:schemeClr val="accent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</a:t>
            </a:r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level:</a:t>
            </a:r>
            <a:r>
              <a:rPr lang="en-AU" sz="11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achievement of target activity (Key Performance Indicators)</a:t>
            </a:r>
            <a:endParaRPr lang="en-A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491CE6-8C1E-FFD0-6510-999387B2FFAE}"/>
              </a:ext>
            </a:extLst>
          </p:cNvPr>
          <p:cNvGrpSpPr/>
          <p:nvPr/>
        </p:nvGrpSpPr>
        <p:grpSpPr>
          <a:xfrm>
            <a:off x="5557122" y="1556201"/>
            <a:ext cx="3686505" cy="4961585"/>
            <a:chOff x="5557122" y="1607717"/>
            <a:chExt cx="3686505" cy="5095846"/>
          </a:xfrm>
        </p:grpSpPr>
        <p:sp>
          <p:nvSpPr>
            <p:cNvPr id="30" name="Arrow: Right 5">
              <a:extLst>
                <a:ext uri="{FF2B5EF4-FFF2-40B4-BE49-F238E27FC236}">
                  <a16:creationId xmlns:a16="http://schemas.microsoft.com/office/drawing/2014/main" id="{4D9F6A41-806B-31E0-7688-7DF9E513E27F}"/>
                </a:ext>
              </a:extLst>
            </p:cNvPr>
            <p:cNvSpPr/>
            <p:nvPr/>
          </p:nvSpPr>
          <p:spPr>
            <a:xfrm>
              <a:off x="5557122" y="1607717"/>
              <a:ext cx="3686505" cy="5095846"/>
            </a:xfrm>
            <a:custGeom>
              <a:avLst/>
              <a:gdLst>
                <a:gd name="connsiteX0" fmla="*/ 0 w 4125460"/>
                <a:gd name="connsiteY0" fmla="*/ 1358288 h 5433152"/>
                <a:gd name="connsiteX1" fmla="*/ 2101262 w 4125460"/>
                <a:gd name="connsiteY1" fmla="*/ 1358288 h 5433152"/>
                <a:gd name="connsiteX2" fmla="*/ 2101262 w 4125460"/>
                <a:gd name="connsiteY2" fmla="*/ 0 h 5433152"/>
                <a:gd name="connsiteX3" fmla="*/ 4125460 w 4125460"/>
                <a:gd name="connsiteY3" fmla="*/ 2716576 h 5433152"/>
                <a:gd name="connsiteX4" fmla="*/ 2101262 w 4125460"/>
                <a:gd name="connsiteY4" fmla="*/ 5433152 h 5433152"/>
                <a:gd name="connsiteX5" fmla="*/ 2101262 w 4125460"/>
                <a:gd name="connsiteY5" fmla="*/ 4074864 h 5433152"/>
                <a:gd name="connsiteX6" fmla="*/ 0 w 4125460"/>
                <a:gd name="connsiteY6" fmla="*/ 4074864 h 5433152"/>
                <a:gd name="connsiteX7" fmla="*/ 0 w 4125460"/>
                <a:gd name="connsiteY7" fmla="*/ 1358288 h 5433152"/>
                <a:gd name="connsiteX0" fmla="*/ 0 w 4125460"/>
                <a:gd name="connsiteY0" fmla="*/ 506234 h 5433152"/>
                <a:gd name="connsiteX1" fmla="*/ 2101262 w 4125460"/>
                <a:gd name="connsiteY1" fmla="*/ 1358288 h 5433152"/>
                <a:gd name="connsiteX2" fmla="*/ 2101262 w 4125460"/>
                <a:gd name="connsiteY2" fmla="*/ 0 h 5433152"/>
                <a:gd name="connsiteX3" fmla="*/ 4125460 w 4125460"/>
                <a:gd name="connsiteY3" fmla="*/ 2716576 h 5433152"/>
                <a:gd name="connsiteX4" fmla="*/ 2101262 w 4125460"/>
                <a:gd name="connsiteY4" fmla="*/ 5433152 h 5433152"/>
                <a:gd name="connsiteX5" fmla="*/ 2101262 w 4125460"/>
                <a:gd name="connsiteY5" fmla="*/ 4074864 h 5433152"/>
                <a:gd name="connsiteX6" fmla="*/ 0 w 4125460"/>
                <a:gd name="connsiteY6" fmla="*/ 4074864 h 5433152"/>
                <a:gd name="connsiteX7" fmla="*/ 0 w 4125460"/>
                <a:gd name="connsiteY7" fmla="*/ 506234 h 5433152"/>
                <a:gd name="connsiteX0" fmla="*/ 0 w 4125460"/>
                <a:gd name="connsiteY0" fmla="*/ 506234 h 5433152"/>
                <a:gd name="connsiteX1" fmla="*/ 2101262 w 4125460"/>
                <a:gd name="connsiteY1" fmla="*/ 516624 h 5433152"/>
                <a:gd name="connsiteX2" fmla="*/ 2101262 w 4125460"/>
                <a:gd name="connsiteY2" fmla="*/ 0 h 5433152"/>
                <a:gd name="connsiteX3" fmla="*/ 4125460 w 4125460"/>
                <a:gd name="connsiteY3" fmla="*/ 2716576 h 5433152"/>
                <a:gd name="connsiteX4" fmla="*/ 2101262 w 4125460"/>
                <a:gd name="connsiteY4" fmla="*/ 5433152 h 5433152"/>
                <a:gd name="connsiteX5" fmla="*/ 2101262 w 4125460"/>
                <a:gd name="connsiteY5" fmla="*/ 4074864 h 5433152"/>
                <a:gd name="connsiteX6" fmla="*/ 0 w 4125460"/>
                <a:gd name="connsiteY6" fmla="*/ 4074864 h 5433152"/>
                <a:gd name="connsiteX7" fmla="*/ 0 w 4125460"/>
                <a:gd name="connsiteY7" fmla="*/ 506234 h 5433152"/>
                <a:gd name="connsiteX0" fmla="*/ 0 w 4125460"/>
                <a:gd name="connsiteY0" fmla="*/ 506234 h 5433152"/>
                <a:gd name="connsiteX1" fmla="*/ 2101262 w 4125460"/>
                <a:gd name="connsiteY1" fmla="*/ 516624 h 5433152"/>
                <a:gd name="connsiteX2" fmla="*/ 2101262 w 4125460"/>
                <a:gd name="connsiteY2" fmla="*/ 0 h 5433152"/>
                <a:gd name="connsiteX3" fmla="*/ 4125460 w 4125460"/>
                <a:gd name="connsiteY3" fmla="*/ 2716576 h 5433152"/>
                <a:gd name="connsiteX4" fmla="*/ 2101262 w 4125460"/>
                <a:gd name="connsiteY4" fmla="*/ 5433152 h 5433152"/>
                <a:gd name="connsiteX5" fmla="*/ 2101262 w 4125460"/>
                <a:gd name="connsiteY5" fmla="*/ 4854182 h 5433152"/>
                <a:gd name="connsiteX6" fmla="*/ 0 w 4125460"/>
                <a:gd name="connsiteY6" fmla="*/ 4074864 h 5433152"/>
                <a:gd name="connsiteX7" fmla="*/ 0 w 4125460"/>
                <a:gd name="connsiteY7" fmla="*/ 506234 h 5433152"/>
                <a:gd name="connsiteX0" fmla="*/ 10391 w 4135851"/>
                <a:gd name="connsiteY0" fmla="*/ 506234 h 5433152"/>
                <a:gd name="connsiteX1" fmla="*/ 2111653 w 4135851"/>
                <a:gd name="connsiteY1" fmla="*/ 516624 h 5433152"/>
                <a:gd name="connsiteX2" fmla="*/ 2111653 w 4135851"/>
                <a:gd name="connsiteY2" fmla="*/ 0 h 5433152"/>
                <a:gd name="connsiteX3" fmla="*/ 4135851 w 4135851"/>
                <a:gd name="connsiteY3" fmla="*/ 2716576 h 5433152"/>
                <a:gd name="connsiteX4" fmla="*/ 2111653 w 4135851"/>
                <a:gd name="connsiteY4" fmla="*/ 5433152 h 5433152"/>
                <a:gd name="connsiteX5" fmla="*/ 2111653 w 4135851"/>
                <a:gd name="connsiteY5" fmla="*/ 4854182 h 5433152"/>
                <a:gd name="connsiteX6" fmla="*/ 0 w 4135851"/>
                <a:gd name="connsiteY6" fmla="*/ 4854182 h 5433152"/>
                <a:gd name="connsiteX7" fmla="*/ 10391 w 4135851"/>
                <a:gd name="connsiteY7" fmla="*/ 506234 h 5433152"/>
                <a:gd name="connsiteX0" fmla="*/ 10391 w 4135851"/>
                <a:gd name="connsiteY0" fmla="*/ 506234 h 5421959"/>
                <a:gd name="connsiteX1" fmla="*/ 2111653 w 4135851"/>
                <a:gd name="connsiteY1" fmla="*/ 516624 h 5421959"/>
                <a:gd name="connsiteX2" fmla="*/ 2111653 w 4135851"/>
                <a:gd name="connsiteY2" fmla="*/ 0 h 5421959"/>
                <a:gd name="connsiteX3" fmla="*/ 4135851 w 4135851"/>
                <a:gd name="connsiteY3" fmla="*/ 2716576 h 5421959"/>
                <a:gd name="connsiteX4" fmla="*/ 3055907 w 4135851"/>
                <a:gd name="connsiteY4" fmla="*/ 5421959 h 5421959"/>
                <a:gd name="connsiteX5" fmla="*/ 2111653 w 4135851"/>
                <a:gd name="connsiteY5" fmla="*/ 4854182 h 5421959"/>
                <a:gd name="connsiteX6" fmla="*/ 0 w 4135851"/>
                <a:gd name="connsiteY6" fmla="*/ 4854182 h 5421959"/>
                <a:gd name="connsiteX7" fmla="*/ 10391 w 4135851"/>
                <a:gd name="connsiteY7" fmla="*/ 506234 h 5421959"/>
                <a:gd name="connsiteX0" fmla="*/ 10391 w 4135851"/>
                <a:gd name="connsiteY0" fmla="*/ 506234 h 5421959"/>
                <a:gd name="connsiteX1" fmla="*/ 2111653 w 4135851"/>
                <a:gd name="connsiteY1" fmla="*/ 516624 h 5421959"/>
                <a:gd name="connsiteX2" fmla="*/ 2111653 w 4135851"/>
                <a:gd name="connsiteY2" fmla="*/ 0 h 5421959"/>
                <a:gd name="connsiteX3" fmla="*/ 4135851 w 4135851"/>
                <a:gd name="connsiteY3" fmla="*/ 2716576 h 5421959"/>
                <a:gd name="connsiteX4" fmla="*/ 3055907 w 4135851"/>
                <a:gd name="connsiteY4" fmla="*/ 5421959 h 5421959"/>
                <a:gd name="connsiteX5" fmla="*/ 3044248 w 4135851"/>
                <a:gd name="connsiteY5" fmla="*/ 4831797 h 5421959"/>
                <a:gd name="connsiteX6" fmla="*/ 0 w 4135851"/>
                <a:gd name="connsiteY6" fmla="*/ 4854182 h 5421959"/>
                <a:gd name="connsiteX7" fmla="*/ 10391 w 4135851"/>
                <a:gd name="connsiteY7" fmla="*/ 506234 h 5421959"/>
                <a:gd name="connsiteX0" fmla="*/ 10391 w 4135851"/>
                <a:gd name="connsiteY0" fmla="*/ 528620 h 5444345"/>
                <a:gd name="connsiteX1" fmla="*/ 2111653 w 4135851"/>
                <a:gd name="connsiteY1" fmla="*/ 539010 h 5444345"/>
                <a:gd name="connsiteX2" fmla="*/ 3102537 w 4135851"/>
                <a:gd name="connsiteY2" fmla="*/ 0 h 5444345"/>
                <a:gd name="connsiteX3" fmla="*/ 4135851 w 4135851"/>
                <a:gd name="connsiteY3" fmla="*/ 2738962 h 5444345"/>
                <a:gd name="connsiteX4" fmla="*/ 3055907 w 4135851"/>
                <a:gd name="connsiteY4" fmla="*/ 5444345 h 5444345"/>
                <a:gd name="connsiteX5" fmla="*/ 3044248 w 4135851"/>
                <a:gd name="connsiteY5" fmla="*/ 4854183 h 5444345"/>
                <a:gd name="connsiteX6" fmla="*/ 0 w 4135851"/>
                <a:gd name="connsiteY6" fmla="*/ 4876568 h 5444345"/>
                <a:gd name="connsiteX7" fmla="*/ 10391 w 4135851"/>
                <a:gd name="connsiteY7" fmla="*/ 528620 h 5444345"/>
                <a:gd name="connsiteX0" fmla="*/ 10391 w 4135851"/>
                <a:gd name="connsiteY0" fmla="*/ 528620 h 5444345"/>
                <a:gd name="connsiteX1" fmla="*/ 2939332 w 4135851"/>
                <a:gd name="connsiteY1" fmla="*/ 527817 h 5444345"/>
                <a:gd name="connsiteX2" fmla="*/ 3102537 w 4135851"/>
                <a:gd name="connsiteY2" fmla="*/ 0 h 5444345"/>
                <a:gd name="connsiteX3" fmla="*/ 4135851 w 4135851"/>
                <a:gd name="connsiteY3" fmla="*/ 2738962 h 5444345"/>
                <a:gd name="connsiteX4" fmla="*/ 3055907 w 4135851"/>
                <a:gd name="connsiteY4" fmla="*/ 5444345 h 5444345"/>
                <a:gd name="connsiteX5" fmla="*/ 3044248 w 4135851"/>
                <a:gd name="connsiteY5" fmla="*/ 4854183 h 5444345"/>
                <a:gd name="connsiteX6" fmla="*/ 0 w 4135851"/>
                <a:gd name="connsiteY6" fmla="*/ 4876568 h 5444345"/>
                <a:gd name="connsiteX7" fmla="*/ 10391 w 4135851"/>
                <a:gd name="connsiteY7" fmla="*/ 528620 h 5444345"/>
                <a:gd name="connsiteX0" fmla="*/ 10391 w 4135851"/>
                <a:gd name="connsiteY0" fmla="*/ 551006 h 5466731"/>
                <a:gd name="connsiteX1" fmla="*/ 2939332 w 4135851"/>
                <a:gd name="connsiteY1" fmla="*/ 550203 h 5466731"/>
                <a:gd name="connsiteX2" fmla="*/ 2997619 w 4135851"/>
                <a:gd name="connsiteY2" fmla="*/ 0 h 5466731"/>
                <a:gd name="connsiteX3" fmla="*/ 4135851 w 4135851"/>
                <a:gd name="connsiteY3" fmla="*/ 2761348 h 5466731"/>
                <a:gd name="connsiteX4" fmla="*/ 3055907 w 4135851"/>
                <a:gd name="connsiteY4" fmla="*/ 5466731 h 5466731"/>
                <a:gd name="connsiteX5" fmla="*/ 3044248 w 4135851"/>
                <a:gd name="connsiteY5" fmla="*/ 4876569 h 5466731"/>
                <a:gd name="connsiteX6" fmla="*/ 0 w 4135851"/>
                <a:gd name="connsiteY6" fmla="*/ 4898954 h 5466731"/>
                <a:gd name="connsiteX7" fmla="*/ 10391 w 4135851"/>
                <a:gd name="connsiteY7" fmla="*/ 551006 h 5466731"/>
                <a:gd name="connsiteX0" fmla="*/ 10391 w 4135851"/>
                <a:gd name="connsiteY0" fmla="*/ 573392 h 5489117"/>
                <a:gd name="connsiteX1" fmla="*/ 2939332 w 4135851"/>
                <a:gd name="connsiteY1" fmla="*/ 572589 h 5489117"/>
                <a:gd name="connsiteX2" fmla="*/ 2950990 w 4135851"/>
                <a:gd name="connsiteY2" fmla="*/ 0 h 5489117"/>
                <a:gd name="connsiteX3" fmla="*/ 4135851 w 4135851"/>
                <a:gd name="connsiteY3" fmla="*/ 2783734 h 5489117"/>
                <a:gd name="connsiteX4" fmla="*/ 3055907 w 4135851"/>
                <a:gd name="connsiteY4" fmla="*/ 5489117 h 5489117"/>
                <a:gd name="connsiteX5" fmla="*/ 3044248 w 4135851"/>
                <a:gd name="connsiteY5" fmla="*/ 4898955 h 5489117"/>
                <a:gd name="connsiteX6" fmla="*/ 0 w 4135851"/>
                <a:gd name="connsiteY6" fmla="*/ 4921340 h 5489117"/>
                <a:gd name="connsiteX7" fmla="*/ 10391 w 4135851"/>
                <a:gd name="connsiteY7" fmla="*/ 573392 h 548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5851" h="5489117">
                  <a:moveTo>
                    <a:pt x="10391" y="573392"/>
                  </a:moveTo>
                  <a:lnTo>
                    <a:pt x="2939332" y="572589"/>
                  </a:lnTo>
                  <a:lnTo>
                    <a:pt x="2950990" y="0"/>
                  </a:lnTo>
                  <a:lnTo>
                    <a:pt x="4135851" y="2783734"/>
                  </a:lnTo>
                  <a:lnTo>
                    <a:pt x="3055907" y="5489117"/>
                  </a:lnTo>
                  <a:lnTo>
                    <a:pt x="3044248" y="4898955"/>
                  </a:lnTo>
                  <a:lnTo>
                    <a:pt x="0" y="4921340"/>
                  </a:lnTo>
                  <a:cubicBezTo>
                    <a:pt x="3464" y="3472024"/>
                    <a:pt x="6927" y="2022708"/>
                    <a:pt x="10391" y="573392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AU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Mechanisms of Impact </a:t>
              </a:r>
            </a:p>
            <a:p>
              <a:r>
                <a:rPr lang="en-AU" sz="11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(how change was produced)</a:t>
              </a: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AU" sz="1600" b="1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74802DD-3EA9-FB4B-A922-B2B00F7F2D88}"/>
                </a:ext>
              </a:extLst>
            </p:cNvPr>
            <p:cNvSpPr/>
            <p:nvPr/>
          </p:nvSpPr>
          <p:spPr>
            <a:xfrm>
              <a:off x="5634986" y="2758926"/>
              <a:ext cx="2751579" cy="635570"/>
            </a:xfrm>
            <a:prstGeom prst="rect">
              <a:avLst/>
            </a:prstGeom>
            <a:ln w="38100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Challenges experienced by clinicians </a:t>
              </a:r>
            </a:p>
            <a:p>
              <a:pPr marL="171450" indent="-171450">
                <a:buFontTx/>
                <a:buChar char="-"/>
              </a:pPr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cognitive load and fatigue</a:t>
              </a:r>
            </a:p>
            <a:p>
              <a:pPr marL="171450" indent="-171450">
                <a:buFontTx/>
                <a:buChar char="-"/>
              </a:pPr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being ‘new’ to CHAT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C6BBC2E-14B1-DA0A-C30D-CE28FCF28621}"/>
                </a:ext>
              </a:extLst>
            </p:cNvPr>
            <p:cNvSpPr/>
            <p:nvPr/>
          </p:nvSpPr>
          <p:spPr>
            <a:xfrm>
              <a:off x="5654485" y="4142254"/>
              <a:ext cx="2751579" cy="409515"/>
            </a:xfrm>
            <a:prstGeom prst="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Sense of accountability and stakeholder expectations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361F571-0161-FF8B-96E9-E988C1113111}"/>
                </a:ext>
              </a:extLst>
            </p:cNvPr>
            <p:cNvSpPr/>
            <p:nvPr/>
          </p:nvSpPr>
          <p:spPr>
            <a:xfrm>
              <a:off x="5654485" y="4634475"/>
              <a:ext cx="2751579" cy="409517"/>
            </a:xfrm>
            <a:prstGeom prst="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Sense of separation from other clinicians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E6AE8FE-6AFB-DED4-800B-4CC2F0405999}"/>
                </a:ext>
              </a:extLst>
            </p:cNvPr>
            <p:cNvSpPr/>
            <p:nvPr/>
          </p:nvSpPr>
          <p:spPr>
            <a:xfrm>
              <a:off x="5654485" y="5626384"/>
              <a:ext cx="2751579" cy="409517"/>
            </a:xfrm>
            <a:prstGeom prst="rect">
              <a:avLst/>
            </a:prstGeom>
            <a:ln w="38100">
              <a:solidFill>
                <a:srgbClr val="FFC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AU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Opportunity for reflection/feedback loops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F11DA06-96DA-DA1E-9EB0-475F7E1F0C31}"/>
              </a:ext>
            </a:extLst>
          </p:cNvPr>
          <p:cNvSpPr txBox="1"/>
          <p:nvPr/>
        </p:nvSpPr>
        <p:spPr>
          <a:xfrm>
            <a:off x="242395" y="6441103"/>
            <a:ext cx="7732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Key: </a:t>
            </a:r>
            <a:r>
              <a:rPr lang="en-GB" sz="1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 line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barrier, </a:t>
            </a:r>
            <a:r>
              <a:rPr lang="en-GB" sz="10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Orange line/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mixed barrier/facilitator, </a:t>
            </a:r>
            <a:r>
              <a:rPr lang="en-GB" sz="1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line = facilitator, dotted line = 1</a:t>
            </a:r>
            <a:r>
              <a:rPr lang="en-GB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year only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AHA = allied health assistant, CHAT = Comprehensive High-dose Aphasia Treatment, SLP = speech-language pathologist</a:t>
            </a:r>
          </a:p>
        </p:txBody>
      </p:sp>
    </p:spTree>
    <p:extLst>
      <p:ext uri="{BB962C8B-B14F-4D97-AF65-F5344CB8AC3E}">
        <p14:creationId xmlns:p14="http://schemas.microsoft.com/office/powerpoint/2010/main" val="1474484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228</Words>
  <Application>Microsoft Office PowerPoint</Application>
  <PresentationFormat>Widescreen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>The University of Queensland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Kirstine Shrubsole</dc:creator>
  <cp:lastModifiedBy>Kirstine Shrubsole</cp:lastModifiedBy>
  <cp:revision>2</cp:revision>
  <dcterms:created xsi:type="dcterms:W3CDTF">2025-12-11T00:51:50Z</dcterms:created>
  <dcterms:modified xsi:type="dcterms:W3CDTF">2025-12-23T02:36:14Z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2025-12-11T00:54:05Z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9b5d9797-3c14-488c-8cc9-d9055abd97cf</vt:lpwstr>
  </property>
  <property fmtid="{D5CDD505-2E9C-101B-9397-08002B2CF9AE}" pid="8" name="MSIP_Label_0f488380-630a-4f55-a077-a19445e3f360_ContentBits">
    <vt:lpwstr>0</vt:lpwstr>
  </property>
  <property fmtid="{D5CDD505-2E9C-101B-9397-08002B2CF9AE}" pid="9" name="MSIP_Label_0f488380-630a-4f55-a077-a19445e3f360_Tag">
    <vt:lpwstr>10, 3, 0, 1</vt:lpwstr>
  </property>
</Properties>
</file>